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67" r:id="rId3"/>
    <p:sldId id="268" r:id="rId4"/>
    <p:sldId id="340" r:id="rId5"/>
    <p:sldId id="347" r:id="rId6"/>
    <p:sldId id="257" r:id="rId7"/>
    <p:sldId id="348" r:id="rId8"/>
    <p:sldId id="350" r:id="rId9"/>
    <p:sldId id="351" r:id="rId10"/>
    <p:sldId id="352" r:id="rId11"/>
    <p:sldId id="258" r:id="rId12"/>
    <p:sldId id="353" r:id="rId13"/>
    <p:sldId id="326" r:id="rId14"/>
    <p:sldId id="354" r:id="rId15"/>
    <p:sldId id="324" r:id="rId16"/>
    <p:sldId id="355" r:id="rId17"/>
    <p:sldId id="328" r:id="rId18"/>
    <p:sldId id="329" r:id="rId19"/>
    <p:sldId id="330" r:id="rId20"/>
    <p:sldId id="356" r:id="rId21"/>
    <p:sldId id="345" r:id="rId22"/>
    <p:sldId id="357" r:id="rId23"/>
    <p:sldId id="346" r:id="rId24"/>
    <p:sldId id="335" r:id="rId25"/>
    <p:sldId id="342" r:id="rId26"/>
    <p:sldId id="343" r:id="rId27"/>
    <p:sldId id="266" r:id="rId28"/>
    <p:sldId id="301" r:id="rId29"/>
    <p:sldId id="338" r:id="rId30"/>
  </p:sldIdLst>
  <p:sldSz cx="9144000" cy="6858000" type="screen4x3"/>
  <p:notesSz cx="6802438" cy="9934575"/>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umata" initials="s" lastIdx="3" clrIdx="0">
    <p:extLst>
      <p:ext uri="{19B8F6BF-5375-455C-9EA6-DF929625EA0E}">
        <p15:presenceInfo xmlns:p15="http://schemas.microsoft.com/office/powerpoint/2012/main" userId="s-num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FDA1"/>
    <a:srgbClr val="000000"/>
    <a:srgbClr val="FEE5A0"/>
    <a:srgbClr val="FEECA0"/>
    <a:srgbClr val="CC3300"/>
    <a:srgbClr val="7D5379"/>
    <a:srgbClr val="BA5146"/>
    <a:srgbClr val="5B7749"/>
    <a:srgbClr val="4D734F"/>
    <a:srgbClr val="32A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4064" autoAdjust="0"/>
  </p:normalViewPr>
  <p:slideViewPr>
    <p:cSldViewPr snapToGrid="0">
      <p:cViewPr varScale="1">
        <p:scale>
          <a:sx n="68" d="100"/>
          <a:sy n="68" d="100"/>
        </p:scale>
        <p:origin x="1925" y="53"/>
      </p:cViewPr>
      <p:guideLst/>
    </p:cSldViewPr>
  </p:slideViewPr>
  <p:notesTextViewPr>
    <p:cViewPr>
      <p:scale>
        <a:sx n="125" d="100"/>
        <a:sy n="125" d="100"/>
      </p:scale>
      <p:origin x="0" y="0"/>
    </p:cViewPr>
  </p:notesTextViewPr>
  <p:sorterViewPr>
    <p:cViewPr>
      <p:scale>
        <a:sx n="100" d="100"/>
        <a:sy n="100" d="100"/>
      </p:scale>
      <p:origin x="0" y="-9043"/>
    </p:cViewPr>
  </p:sorterViewPr>
  <p:notesViewPr>
    <p:cSldViewPr snapToGrid="0">
      <p:cViewPr varScale="1">
        <p:scale>
          <a:sx n="57" d="100"/>
          <a:sy n="57" d="100"/>
        </p:scale>
        <p:origin x="334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8199" cy="498237"/>
          </a:xfrm>
          <a:prstGeom prst="rect">
            <a:avLst/>
          </a:prstGeom>
        </p:spPr>
        <p:txBody>
          <a:bodyPr vert="horz" lIns="91374" tIns="45687" rIns="91374" bIns="45687"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2654" y="3"/>
            <a:ext cx="2948199" cy="498237"/>
          </a:xfrm>
          <a:prstGeom prst="rect">
            <a:avLst/>
          </a:prstGeom>
        </p:spPr>
        <p:txBody>
          <a:bodyPr vert="horz" lIns="91374" tIns="45687" rIns="91374" bIns="45687" rtlCol="0"/>
          <a:lstStyle>
            <a:lvl1pPr algn="r">
              <a:defRPr sz="1200"/>
            </a:lvl1pPr>
          </a:lstStyle>
          <a:p>
            <a:fld id="{758C00D6-C317-4BF3-9332-E34C229564B6}" type="datetimeFigureOut">
              <a:rPr kumimoji="1" lang="ja-JP" altLang="en-US" smtClean="0"/>
              <a:t>2018/2/12</a:t>
            </a:fld>
            <a:endParaRPr kumimoji="1" lang="ja-JP" altLang="en-US" dirty="0"/>
          </a:p>
        </p:txBody>
      </p:sp>
      <p:sp>
        <p:nvSpPr>
          <p:cNvPr id="4" name="フッター プレースホルダー 3"/>
          <p:cNvSpPr>
            <a:spLocks noGrp="1"/>
          </p:cNvSpPr>
          <p:nvPr>
            <p:ph type="ftr" sz="quarter" idx="2"/>
          </p:nvPr>
        </p:nvSpPr>
        <p:spPr>
          <a:xfrm>
            <a:off x="3" y="9436340"/>
            <a:ext cx="2948199" cy="498237"/>
          </a:xfrm>
          <a:prstGeom prst="rect">
            <a:avLst/>
          </a:prstGeom>
        </p:spPr>
        <p:txBody>
          <a:bodyPr vert="horz" lIns="91374" tIns="45687" rIns="91374" bIns="45687"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2654" y="9436340"/>
            <a:ext cx="2948199" cy="498237"/>
          </a:xfrm>
          <a:prstGeom prst="rect">
            <a:avLst/>
          </a:prstGeom>
        </p:spPr>
        <p:txBody>
          <a:bodyPr vert="horz" lIns="91374" tIns="45687" rIns="91374" bIns="45687" rtlCol="0" anchor="b"/>
          <a:lstStyle>
            <a:lvl1pPr algn="r">
              <a:defRPr sz="1200"/>
            </a:lvl1pPr>
          </a:lstStyle>
          <a:p>
            <a:fld id="{DA2B23E2-2F41-4DFF-9BB2-8289DC171362}" type="slidenum">
              <a:rPr kumimoji="1" lang="ja-JP" altLang="en-US" smtClean="0"/>
              <a:t>‹#›</a:t>
            </a:fld>
            <a:endParaRPr kumimoji="1" lang="ja-JP" altLang="en-US" dirty="0"/>
          </a:p>
        </p:txBody>
      </p:sp>
    </p:spTree>
    <p:extLst>
      <p:ext uri="{BB962C8B-B14F-4D97-AF65-F5344CB8AC3E}">
        <p14:creationId xmlns:p14="http://schemas.microsoft.com/office/powerpoint/2010/main" val="28689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47723" cy="498453"/>
          </a:xfrm>
          <a:prstGeom prst="rect">
            <a:avLst/>
          </a:prstGeom>
        </p:spPr>
        <p:txBody>
          <a:bodyPr vert="horz" lIns="91366" tIns="45682" rIns="91366" bIns="4568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3143" y="4"/>
            <a:ext cx="2947723" cy="498453"/>
          </a:xfrm>
          <a:prstGeom prst="rect">
            <a:avLst/>
          </a:prstGeom>
        </p:spPr>
        <p:txBody>
          <a:bodyPr vert="horz" lIns="91366" tIns="45682" rIns="91366" bIns="45682" rtlCol="0"/>
          <a:lstStyle>
            <a:lvl1pPr algn="r">
              <a:defRPr sz="1200"/>
            </a:lvl1pPr>
          </a:lstStyle>
          <a:p>
            <a:fld id="{8618FBC5-8F42-4C47-A77D-5BDE0B5A1B30}" type="datetimeFigureOut">
              <a:rPr kumimoji="1" lang="ja-JP" altLang="en-US" smtClean="0"/>
              <a:t>2018/2/12</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4600"/>
            <a:ext cx="4468812" cy="3351213"/>
          </a:xfrm>
          <a:prstGeom prst="rect">
            <a:avLst/>
          </a:prstGeom>
          <a:noFill/>
          <a:ln w="12700">
            <a:solidFill>
              <a:prstClr val="black"/>
            </a:solidFill>
          </a:ln>
        </p:spPr>
        <p:txBody>
          <a:bodyPr vert="horz" lIns="91366" tIns="45682" rIns="91366" bIns="45682" rtlCol="0" anchor="ctr"/>
          <a:lstStyle/>
          <a:p>
            <a:endParaRPr lang="ja-JP" altLang="en-US" dirty="0"/>
          </a:p>
        </p:txBody>
      </p:sp>
      <p:sp>
        <p:nvSpPr>
          <p:cNvPr id="5" name="ノート プレースホルダー 4"/>
          <p:cNvSpPr>
            <a:spLocks noGrp="1"/>
          </p:cNvSpPr>
          <p:nvPr>
            <p:ph type="body" sz="quarter" idx="3"/>
          </p:nvPr>
        </p:nvSpPr>
        <p:spPr>
          <a:xfrm>
            <a:off x="680245" y="4781018"/>
            <a:ext cx="5441950" cy="3911739"/>
          </a:xfrm>
          <a:prstGeom prst="rect">
            <a:avLst/>
          </a:prstGeom>
        </p:spPr>
        <p:txBody>
          <a:bodyPr vert="horz" lIns="91366" tIns="45682" rIns="91366" bIns="4568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36127"/>
            <a:ext cx="2947723" cy="498453"/>
          </a:xfrm>
          <a:prstGeom prst="rect">
            <a:avLst/>
          </a:prstGeom>
        </p:spPr>
        <p:txBody>
          <a:bodyPr vert="horz" lIns="91366" tIns="45682" rIns="91366" bIns="4568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3143" y="9436127"/>
            <a:ext cx="2947723" cy="498453"/>
          </a:xfrm>
          <a:prstGeom prst="rect">
            <a:avLst/>
          </a:prstGeom>
        </p:spPr>
        <p:txBody>
          <a:bodyPr vert="horz" lIns="91366" tIns="45682" rIns="91366" bIns="45682" rtlCol="0" anchor="b"/>
          <a:lstStyle>
            <a:lvl1pPr algn="r">
              <a:defRPr sz="1200"/>
            </a:lvl1pPr>
          </a:lstStyle>
          <a:p>
            <a:fld id="{6B29F0CF-89F5-40CF-97A3-9787B6147CCC}" type="slidenum">
              <a:rPr kumimoji="1" lang="ja-JP" altLang="en-US" smtClean="0"/>
              <a:t>‹#›</a:t>
            </a:fld>
            <a:endParaRPr kumimoji="1" lang="ja-JP" altLang="en-US" dirty="0"/>
          </a:p>
        </p:txBody>
      </p:sp>
    </p:spTree>
    <p:extLst>
      <p:ext uri="{BB962C8B-B14F-4D97-AF65-F5344CB8AC3E}">
        <p14:creationId xmlns:p14="http://schemas.microsoft.com/office/powerpoint/2010/main" val="1427361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開発作業のモニタリング</a:t>
            </a:r>
            <a:r>
              <a:rPr kumimoji="1" lang="ja-JP" altLang="en-US" smtClean="0"/>
              <a:t>によるメソッド抽出リファクタリング支援</a:t>
            </a:r>
            <a:r>
              <a:rPr kumimoji="1" lang="ja-JP" altLang="en-US" dirty="0" smtClean="0"/>
              <a:t>環境の構築という題目</a:t>
            </a:r>
            <a:r>
              <a:rPr kumimoji="1" lang="ja-JP" altLang="en-US" smtClean="0"/>
              <a:t>で，井上研究室の</a:t>
            </a:r>
            <a:r>
              <a:rPr kumimoji="1" lang="ja-JP" altLang="en-US" dirty="0" smtClean="0"/>
              <a:t>沼田が発表いたします．よろしくお願いします．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a:t>
            </a:fld>
            <a:endParaRPr kumimoji="1" lang="ja-JP" altLang="en-US" dirty="0"/>
          </a:p>
        </p:txBody>
      </p:sp>
    </p:spTree>
    <p:extLst>
      <p:ext uri="{BB962C8B-B14F-4D97-AF65-F5344CB8AC3E}">
        <p14:creationId xmlns:p14="http://schemas.microsoft.com/office/powerpoint/2010/main" val="349222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このようにコードクローン部分をハイライト表示するという流れになっています．</a:t>
            </a:r>
            <a:r>
              <a:rPr kumimoji="1" lang="en-US" altLang="ja-JP" dirty="0" smtClean="0"/>
              <a:t>(4:21)</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10</a:t>
            </a:fld>
            <a:endParaRPr kumimoji="1" lang="ja-JP" altLang="en-US" dirty="0"/>
          </a:p>
        </p:txBody>
      </p:sp>
    </p:spTree>
    <p:extLst>
      <p:ext uri="{BB962C8B-B14F-4D97-AF65-F5344CB8AC3E}">
        <p14:creationId xmlns:p14="http://schemas.microsoft.com/office/powerpoint/2010/main" val="185853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ここから提案環境の実装の話をします．提案環境</a:t>
            </a:r>
            <a:r>
              <a:rPr kumimoji="1" lang="ja-JP" altLang="en-US" dirty="0" smtClean="0"/>
              <a:t>は，</a:t>
            </a:r>
            <a:r>
              <a:rPr kumimoji="1" lang="en-US" altLang="ja-JP" dirty="0" smtClean="0"/>
              <a:t>Eclipse</a:t>
            </a:r>
            <a:r>
              <a:rPr kumimoji="1" lang="ja-JP" altLang="en-US" dirty="0" smtClean="0"/>
              <a:t>のプラグインとして実装しており，こちら</a:t>
            </a:r>
            <a:r>
              <a:rPr kumimoji="1" lang="ja-JP" altLang="en-US" dirty="0" smtClean="0"/>
              <a:t>がその</a:t>
            </a:r>
            <a:r>
              <a:rPr kumimoji="1" lang="ja-JP" altLang="en-US" dirty="0" smtClean="0"/>
              <a:t>全体概要図となっています．図に示す通り</a:t>
            </a:r>
            <a:r>
              <a:rPr kumimoji="1" lang="ja-JP" altLang="en-US" dirty="0" smtClean="0"/>
              <a:t>，モニタリング・分析機能と，コードクローン推薦機能の</a:t>
            </a:r>
            <a:r>
              <a:rPr kumimoji="1" lang="en-US" altLang="ja-JP" dirty="0" smtClean="0"/>
              <a:t>2</a:t>
            </a:r>
            <a:r>
              <a:rPr kumimoji="1" lang="ja-JP" altLang="en-US" dirty="0" err="1" smtClean="0"/>
              <a:t>つの</a:t>
            </a:r>
            <a:r>
              <a:rPr kumimoji="1" lang="ja-JP" altLang="en-US" dirty="0" smtClean="0"/>
              <a:t>機能を</a:t>
            </a:r>
            <a:r>
              <a:rPr kumimoji="1" lang="en-US" altLang="ja-JP" dirty="0" smtClean="0"/>
              <a:t>5</a:t>
            </a:r>
            <a:r>
              <a:rPr kumimoji="1" lang="ja-JP" altLang="en-US" dirty="0" err="1" smtClean="0"/>
              <a:t>つの</a:t>
            </a:r>
            <a:r>
              <a:rPr kumimoji="1" lang="ja-JP" altLang="en-US" dirty="0" smtClean="0"/>
              <a:t>ステップで達成しており，水色矢印のステップ</a:t>
            </a:r>
            <a:r>
              <a:rPr kumimoji="1" lang="en-US" altLang="ja-JP" dirty="0" smtClean="0"/>
              <a:t>1</a:t>
            </a:r>
            <a:r>
              <a:rPr kumimoji="1" lang="ja-JP" altLang="en-US" dirty="0" smtClean="0"/>
              <a:t>からステップ</a:t>
            </a:r>
            <a:r>
              <a:rPr kumimoji="1" lang="en-US" altLang="ja-JP" dirty="0" smtClean="0"/>
              <a:t>3</a:t>
            </a:r>
            <a:r>
              <a:rPr kumimoji="1" lang="ja-JP" altLang="en-US" dirty="0" smtClean="0"/>
              <a:t>が機能</a:t>
            </a:r>
            <a:r>
              <a:rPr kumimoji="1" lang="en-US" altLang="ja-JP" dirty="0" smtClean="0"/>
              <a:t>1</a:t>
            </a:r>
            <a:r>
              <a:rPr kumimoji="1" lang="ja-JP" altLang="en-US" dirty="0" smtClean="0"/>
              <a:t>のモニタリング・分析機能に対応しており，紫矢印のステップ</a:t>
            </a:r>
            <a:r>
              <a:rPr kumimoji="1" lang="en-US" altLang="ja-JP" dirty="0" smtClean="0"/>
              <a:t>4</a:t>
            </a:r>
            <a:r>
              <a:rPr kumimoji="1" lang="ja-JP" altLang="en-US" dirty="0" err="1" smtClean="0"/>
              <a:t>，</a:t>
            </a:r>
            <a:r>
              <a:rPr kumimoji="1" lang="en-US" altLang="ja-JP" dirty="0" smtClean="0"/>
              <a:t>5</a:t>
            </a:r>
            <a:r>
              <a:rPr kumimoji="1" lang="ja-JP" altLang="en-US" dirty="0" smtClean="0"/>
              <a:t>が機能</a:t>
            </a:r>
            <a:r>
              <a:rPr kumimoji="1" lang="en-US" altLang="ja-JP" dirty="0" smtClean="0"/>
              <a:t>2</a:t>
            </a:r>
            <a:r>
              <a:rPr kumimoji="1" lang="ja-JP" altLang="en-US" dirty="0" smtClean="0"/>
              <a:t>のコードクローン推薦機能に対応しています．</a:t>
            </a:r>
            <a:r>
              <a:rPr kumimoji="1" lang="en-US" altLang="ja-JP" dirty="0" smtClean="0"/>
              <a:t>(4:57)</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11</a:t>
            </a:fld>
            <a:endParaRPr kumimoji="1" lang="ja-JP" altLang="en-US"/>
          </a:p>
        </p:txBody>
      </p:sp>
    </p:spTree>
    <p:extLst>
      <p:ext uri="{BB962C8B-B14F-4D97-AF65-F5344CB8AC3E}">
        <p14:creationId xmlns:p14="http://schemas.microsoft.com/office/powerpoint/2010/main" val="230267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ここからそれぞれのステップについて説明します．まずはステップ１のキー入力追跡です．</a:t>
            </a:r>
            <a:r>
              <a:rPr kumimoji="1" lang="en-US" altLang="ja-JP" dirty="0" smtClean="0"/>
              <a:t>(5:04)</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367269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提案環境</a:t>
            </a:r>
            <a:r>
              <a:rPr kumimoji="1" lang="ja-JP" altLang="en-US" dirty="0" smtClean="0"/>
              <a:t>では，開発作業のモニタリングを行うために，キー入力の追跡を行います．のちに説明しますが，メソッド抽出リファクタリングの集約パターンを見つけるためには，</a:t>
            </a:r>
            <a:r>
              <a:rPr kumimoji="1" lang="en-US" altLang="ja-JP" dirty="0" smtClean="0"/>
              <a:t>1</a:t>
            </a:r>
            <a:r>
              <a:rPr kumimoji="1" lang="ja-JP" altLang="en-US" dirty="0" smtClean="0"/>
              <a:t>行以上の行差分情報が必要となります．そこで，キー入力を追跡し，</a:t>
            </a:r>
            <a:r>
              <a:rPr kumimoji="1" lang="en-US" altLang="ja-JP" dirty="0" smtClean="0"/>
              <a:t>1</a:t>
            </a:r>
            <a:r>
              <a:rPr kumimoji="1" lang="ja-JP" altLang="en-US" dirty="0" smtClean="0"/>
              <a:t>行以上の変更を差分検出アルゴリズムを用いて検知できるようにしました</a:t>
            </a:r>
            <a:r>
              <a:rPr kumimoji="1" lang="ja-JP" altLang="en-US" dirty="0" smtClean="0"/>
              <a:t>．</a:t>
            </a:r>
            <a:r>
              <a:rPr kumimoji="1" lang="en-US" altLang="ja-JP" dirty="0" smtClean="0"/>
              <a:t>(5:31)</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13</a:t>
            </a:fld>
            <a:endParaRPr kumimoji="1" lang="ja-JP" altLang="en-US"/>
          </a:p>
        </p:txBody>
      </p:sp>
    </p:spTree>
    <p:extLst>
      <p:ext uri="{BB962C8B-B14F-4D97-AF65-F5344CB8AC3E}">
        <p14:creationId xmlns:p14="http://schemas.microsoft.com/office/powerpoint/2010/main" val="101831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続いて，ステップ</a:t>
            </a:r>
            <a:r>
              <a:rPr kumimoji="1" lang="en-US" altLang="ja-JP" dirty="0" smtClean="0"/>
              <a:t>2</a:t>
            </a:r>
            <a:r>
              <a:rPr kumimoji="1" lang="ja-JP" altLang="en-US" dirty="0" smtClean="0"/>
              <a:t>の差分ノード取得です．</a:t>
            </a:r>
            <a:r>
              <a:rPr kumimoji="1" lang="en-US" altLang="ja-JP" dirty="0" smtClean="0"/>
              <a:t>(5:37)</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247579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ステップ</a:t>
            </a:r>
            <a:r>
              <a:rPr kumimoji="1" lang="en-US" altLang="ja-JP" dirty="0" smtClean="0"/>
              <a:t>2</a:t>
            </a:r>
            <a:r>
              <a:rPr kumimoji="1" lang="ja-JP" altLang="en-US" dirty="0" smtClean="0"/>
              <a:t>ではステップ</a:t>
            </a:r>
            <a:r>
              <a:rPr kumimoji="1" lang="en-US" altLang="ja-JP" dirty="0" smtClean="0"/>
              <a:t>1</a:t>
            </a:r>
            <a:r>
              <a:rPr kumimoji="1" lang="ja-JP" altLang="en-US" dirty="0" smtClean="0"/>
              <a:t>で取得した</a:t>
            </a:r>
            <a:r>
              <a:rPr kumimoji="1" lang="en-US" altLang="ja-JP" dirty="0" smtClean="0"/>
              <a:t>1</a:t>
            </a:r>
            <a:r>
              <a:rPr kumimoji="1" lang="ja-JP" altLang="en-US" dirty="0" smtClean="0"/>
              <a:t>行以上の変更を抽象構文木のノードとマッピングし，組</a:t>
            </a:r>
            <a:r>
              <a:rPr kumimoji="1" lang="en-US" altLang="ja-JP" dirty="0" smtClean="0"/>
              <a:t>(</a:t>
            </a:r>
            <a:r>
              <a:rPr kumimoji="1" lang="en-US" altLang="ja-JP" dirty="0" err="1" smtClean="0"/>
              <a:t>delta_type</a:t>
            </a:r>
            <a:r>
              <a:rPr kumimoji="1" lang="ja-JP" altLang="en-US" dirty="0" err="1" smtClean="0"/>
              <a:t>，</a:t>
            </a:r>
            <a:r>
              <a:rPr kumimoji="1" lang="en-US" altLang="ja-JP" dirty="0" err="1" smtClean="0"/>
              <a:t>ast_node</a:t>
            </a:r>
            <a:r>
              <a:rPr kumimoji="1" lang="en-US" altLang="ja-JP" dirty="0" smtClean="0"/>
              <a:t>)</a:t>
            </a:r>
            <a:r>
              <a:rPr kumimoji="1" lang="ja-JP" altLang="en-US" dirty="0" smtClean="0"/>
              <a:t>として記録していきます．ここで，</a:t>
            </a:r>
            <a:r>
              <a:rPr kumimoji="1" lang="en-US" altLang="ja-JP" dirty="0" err="1" smtClean="0"/>
              <a:t>delta_type</a:t>
            </a:r>
            <a:r>
              <a:rPr kumimoji="1" lang="ja-JP" altLang="en-US" dirty="0" smtClean="0"/>
              <a:t>とは，</a:t>
            </a:r>
            <a:r>
              <a:rPr kumimoji="1" lang="en-US" altLang="ja-JP" dirty="0" smtClean="0"/>
              <a:t>Insert</a:t>
            </a:r>
            <a:r>
              <a:rPr kumimoji="1" lang="ja-JP" altLang="en-US" dirty="0" smtClean="0"/>
              <a:t>あるいは</a:t>
            </a:r>
            <a:r>
              <a:rPr kumimoji="1" lang="en-US" altLang="ja-JP" dirty="0" smtClean="0"/>
              <a:t>Delete</a:t>
            </a:r>
            <a:r>
              <a:rPr kumimoji="1" lang="ja-JP" altLang="en-US" dirty="0" smtClean="0"/>
              <a:t>のいずれかの値を取り，それぞれノードが挿入されたことと削除されたことを表します．</a:t>
            </a:r>
            <a:r>
              <a:rPr kumimoji="1" lang="en-US" altLang="ja-JP" dirty="0" err="1" smtClean="0"/>
              <a:t>Ast_node</a:t>
            </a:r>
            <a:r>
              <a:rPr kumimoji="1" lang="ja-JP" altLang="en-US" dirty="0" smtClean="0"/>
              <a:t>とは，実際の</a:t>
            </a:r>
            <a:r>
              <a:rPr kumimoji="1" lang="en-US" altLang="ja-JP" dirty="0" smtClean="0"/>
              <a:t>AST</a:t>
            </a:r>
            <a:r>
              <a:rPr kumimoji="1" lang="ja-JP" altLang="en-US" dirty="0" smtClean="0"/>
              <a:t>のノードであり，ノードの名前，種類，位置等の情報を持っています</a:t>
            </a:r>
            <a:r>
              <a:rPr kumimoji="1" lang="ja-JP" altLang="en-US" dirty="0" smtClean="0"/>
              <a:t>．例えば，メソッド宣言文が追加されると，</a:t>
            </a:r>
            <a:r>
              <a:rPr lang="en-US" altLang="ja-JP" sz="1200" dirty="0" smtClean="0">
                <a:solidFill>
                  <a:schemeClr val="tx1"/>
                </a:solidFill>
              </a:rPr>
              <a:t>(Insert, </a:t>
            </a:r>
            <a:r>
              <a:rPr lang="en-US" altLang="ja-JP" sz="1200" dirty="0" err="1" smtClean="0">
                <a:solidFill>
                  <a:schemeClr val="tx1"/>
                </a:solidFill>
              </a:rPr>
              <a:t>MethodDeclaration</a:t>
            </a:r>
            <a:r>
              <a:rPr lang="en-US" altLang="ja-JP" sz="1200" dirty="0" smtClean="0">
                <a:solidFill>
                  <a:schemeClr val="tx1"/>
                </a:solidFill>
              </a:rPr>
              <a:t>)</a:t>
            </a:r>
            <a:r>
              <a:rPr kumimoji="1" lang="ja-JP" altLang="en-US" sz="1200" dirty="0" smtClean="0">
                <a:solidFill>
                  <a:schemeClr val="tx1"/>
                </a:solidFill>
              </a:rPr>
              <a:t>を記録し，メソッド呼び出し文が削除されると，</a:t>
            </a:r>
            <a:r>
              <a:rPr lang="en-US" altLang="ja-JP" sz="1200" dirty="0" smtClean="0">
                <a:solidFill>
                  <a:schemeClr val="tx1"/>
                </a:solidFill>
              </a:rPr>
              <a:t>(Delete, </a:t>
            </a:r>
            <a:r>
              <a:rPr lang="en-US" altLang="ja-JP" sz="1200" dirty="0" err="1" smtClean="0">
                <a:solidFill>
                  <a:schemeClr val="tx1"/>
                </a:solidFill>
              </a:rPr>
              <a:t>MethodInvocation</a:t>
            </a:r>
            <a:r>
              <a:rPr lang="en-US" altLang="ja-JP" sz="1200" dirty="0" smtClean="0">
                <a:solidFill>
                  <a:schemeClr val="tx1"/>
                </a:solidFill>
              </a:rPr>
              <a:t>)</a:t>
            </a:r>
            <a:r>
              <a:rPr kumimoji="1" lang="ja-JP" altLang="en-US" sz="1200" dirty="0" smtClean="0">
                <a:solidFill>
                  <a:schemeClr val="tx1"/>
                </a:solidFill>
              </a:rPr>
              <a:t>を記録します．</a:t>
            </a:r>
            <a:r>
              <a:rPr kumimoji="1" lang="en-US" altLang="ja-JP" sz="1200" dirty="0" smtClean="0">
                <a:solidFill>
                  <a:schemeClr val="tx1"/>
                </a:solidFill>
              </a:rPr>
              <a:t>(6:27)</a:t>
            </a:r>
            <a:endParaRPr kumimoji="1" lang="ja-JP" altLang="en-US" sz="1200"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15</a:t>
            </a:fld>
            <a:endParaRPr kumimoji="1" lang="ja-JP" altLang="en-US"/>
          </a:p>
        </p:txBody>
      </p:sp>
    </p:spTree>
    <p:extLst>
      <p:ext uri="{BB962C8B-B14F-4D97-AF65-F5344CB8AC3E}">
        <p14:creationId xmlns:p14="http://schemas.microsoft.com/office/powerpoint/2010/main" val="16701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続いて，ステップ</a:t>
            </a:r>
            <a:r>
              <a:rPr kumimoji="1" lang="en-US" altLang="ja-JP" dirty="0" smtClean="0"/>
              <a:t>3</a:t>
            </a:r>
            <a:r>
              <a:rPr kumimoji="1" lang="ja-JP" altLang="en-US" dirty="0" smtClean="0"/>
              <a:t>のメソッド抽出リファクタリングの集約パターン照合です．このステップでは，ステップ</a:t>
            </a:r>
            <a:r>
              <a:rPr kumimoji="1" lang="en-US" altLang="ja-JP" dirty="0" smtClean="0"/>
              <a:t>2</a:t>
            </a:r>
            <a:r>
              <a:rPr kumimoji="1" lang="ja-JP" altLang="en-US" dirty="0" smtClean="0"/>
              <a:t>で作成した</a:t>
            </a:r>
            <a:r>
              <a:rPr kumimoji="1" lang="en-US" altLang="ja-JP" dirty="0" smtClean="0"/>
              <a:t>AST</a:t>
            </a:r>
            <a:r>
              <a:rPr kumimoji="1" lang="ja-JP" altLang="en-US" dirty="0" smtClean="0"/>
              <a:t>ノードリストを利用します．</a:t>
            </a:r>
            <a:r>
              <a:rPr kumimoji="1" lang="en-US" altLang="ja-JP" dirty="0" smtClean="0"/>
              <a:t>(6:41)</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03747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メソッド</a:t>
            </a:r>
            <a:r>
              <a:rPr kumimoji="1" lang="ja-JP" altLang="en-US" dirty="0" smtClean="0"/>
              <a:t>抽出リファクタリングの集約パターンを判定するため</a:t>
            </a:r>
            <a:r>
              <a:rPr kumimoji="1" lang="ja-JP" altLang="en-US" dirty="0" smtClean="0"/>
              <a:t>に下の式を用います</a:t>
            </a:r>
            <a:r>
              <a:rPr kumimoji="1" lang="ja-JP" altLang="en-US" dirty="0" smtClean="0"/>
              <a:t>．その式について，簡単なメソッド抽出リファクタリングの例を用いて説明します</a:t>
            </a:r>
            <a:r>
              <a:rPr kumimoji="1" lang="ja-JP" altLang="en-US" dirty="0" smtClean="0"/>
              <a:t>．</a:t>
            </a:r>
            <a:r>
              <a:rPr kumimoji="1" lang="en-US" altLang="ja-JP" dirty="0" smtClean="0"/>
              <a:t>(7:11)</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17</a:t>
            </a:fld>
            <a:endParaRPr kumimoji="1" lang="ja-JP" altLang="en-US" dirty="0"/>
          </a:p>
        </p:txBody>
      </p:sp>
    </p:spTree>
    <p:extLst>
      <p:ext uri="{BB962C8B-B14F-4D97-AF65-F5344CB8AC3E}">
        <p14:creationId xmlns:p14="http://schemas.microsoft.com/office/powerpoint/2010/main" val="265675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(7:27)</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18</a:t>
            </a:fld>
            <a:endParaRPr kumimoji="1" lang="ja-JP" altLang="en-US" dirty="0"/>
          </a:p>
        </p:txBody>
      </p:sp>
    </p:spTree>
    <p:extLst>
      <p:ext uri="{BB962C8B-B14F-4D97-AF65-F5344CB8AC3E}">
        <p14:creationId xmlns:p14="http://schemas.microsoft.com/office/powerpoint/2010/main" val="327427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(8:01)</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171301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04">
              <a:defRPr/>
            </a:pPr>
            <a:r>
              <a:rPr kumimoji="1" lang="ja-JP" altLang="en-US" dirty="0" smtClean="0"/>
              <a:t>コードクローンとは，コピーアンドペースト等が原因で作られる，ソースコード上で互いに一致した，あるいは類似した部分を持つコード片のことを言います．また，互いにコードクローンになるものの集合をクローンセットと呼びます．一般的に，コードクローンの存在は開発および保守コストを増大させる大きな要因の一つとされています．例えば，ソフトウェアの保守作業の中でコードクローンの一つに対して，バグが発見されて修正を行ったとします．すると，同一クローンセット内のその他のコードクローンにも同様のバグが含まれる可能性があるため，同様の修正の検討が必要となることが多々あります．これによって，ソフトウェアの保守コストというものが増大してしまいます</a:t>
            </a:r>
            <a:r>
              <a:rPr kumimoji="1" lang="ja-JP" altLang="en-US" dirty="0" smtClean="0"/>
              <a:t>．</a:t>
            </a:r>
            <a:r>
              <a:rPr kumimoji="1" lang="en-US" altLang="ja-JP" dirty="0" smtClean="0"/>
              <a:t>(0:50)</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a:t>
            </a:fld>
            <a:endParaRPr kumimoji="1" lang="ja-JP" altLang="en-US" dirty="0"/>
          </a:p>
        </p:txBody>
      </p:sp>
    </p:spTree>
    <p:extLst>
      <p:ext uri="{BB962C8B-B14F-4D97-AF65-F5344CB8AC3E}">
        <p14:creationId xmlns:p14="http://schemas.microsoft.com/office/powerpoint/2010/main" val="424774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続いて，ステップ</a:t>
            </a:r>
            <a:r>
              <a:rPr kumimoji="1" lang="en-US" altLang="ja-JP" dirty="0" smtClean="0"/>
              <a:t>4</a:t>
            </a:r>
            <a:r>
              <a:rPr kumimoji="1" lang="ja-JP" altLang="en-US" dirty="0" smtClean="0"/>
              <a:t>のコードクローン検出です．</a:t>
            </a:r>
            <a:r>
              <a:rPr kumimoji="1" lang="en-US" altLang="ja-JP" dirty="0" smtClean="0"/>
              <a:t>(8:05)</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413420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コードクローン検出には，高速に高い精度でコードクローン検出が可能な</a:t>
            </a:r>
            <a:r>
              <a:rPr kumimoji="1" lang="en-US" altLang="ja-JP" dirty="0" err="1" smtClean="0"/>
              <a:t>CCFinderX</a:t>
            </a:r>
            <a:r>
              <a:rPr kumimoji="1" lang="ja-JP" altLang="en-US" dirty="0" smtClean="0"/>
              <a:t>を適用しました．メソッド抽出リファクタリングは以下のように，編集作業の中で，新しいメソッド宣言を追加して，その新しいメソッドにコード片を抽出することで行われます．同時にメソッド抽出リファクタリングを行うべき候補を知るためには，このコード片のコードクローンが必要になります．</a:t>
            </a:r>
            <a:r>
              <a:rPr lang="ja-JP" altLang="en-US" sz="2400" dirty="0" smtClean="0"/>
              <a:t>そこ</a:t>
            </a:r>
            <a:r>
              <a:rPr lang="ja-JP" altLang="en-US" sz="2400" dirty="0"/>
              <a:t>で，</a:t>
            </a:r>
            <a:r>
              <a:rPr lang="ja-JP" altLang="en-US" sz="2800" dirty="0"/>
              <a:t>新しくメソッド宣言されたタイミングで，この後メソッド抽出リファクタリングが行われる可能性があると考え，そのタイミングでコードクローン</a:t>
            </a:r>
            <a:r>
              <a:rPr lang="ja-JP" altLang="en-US" sz="2800" dirty="0" smtClean="0"/>
              <a:t>検出を行い，このコード片のコードクローンを検出しておきます</a:t>
            </a:r>
            <a:r>
              <a:rPr lang="ja-JP" altLang="en-US" sz="2800" dirty="0" smtClean="0"/>
              <a:t>．</a:t>
            </a:r>
            <a:r>
              <a:rPr lang="en-US" altLang="ja-JP" sz="2800" dirty="0" smtClean="0"/>
              <a:t>(8:54)</a:t>
            </a:r>
            <a:endParaRPr lang="en-US" altLang="ja-JP" sz="2800" dirty="0"/>
          </a:p>
          <a:p>
            <a:pPr defTabSz="914309">
              <a:defRPr/>
            </a:pP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21</a:t>
            </a:fld>
            <a:endParaRPr kumimoji="1" lang="ja-JP" altLang="en-US"/>
          </a:p>
        </p:txBody>
      </p:sp>
    </p:spTree>
    <p:extLst>
      <p:ext uri="{BB962C8B-B14F-4D97-AF65-F5344CB8AC3E}">
        <p14:creationId xmlns:p14="http://schemas.microsoft.com/office/powerpoint/2010/main" val="2630559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最後にステップ</a:t>
            </a:r>
            <a:r>
              <a:rPr kumimoji="1" lang="en-US" altLang="ja-JP" dirty="0" smtClean="0"/>
              <a:t>5</a:t>
            </a:r>
            <a:r>
              <a:rPr kumimoji="1" lang="ja-JP" altLang="en-US" dirty="0" smtClean="0"/>
              <a:t>のクローンセット照合です．メソッド抽出リファクタリングの集約パターンが検出された際，抽出されたコード片のクローンセットを検出します．</a:t>
            </a:r>
            <a:r>
              <a:rPr kumimoji="1" lang="en-US" altLang="ja-JP" dirty="0" smtClean="0"/>
              <a:t>(9:07)</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33741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a:t>
            </a:r>
            <a:r>
              <a:rPr kumimoji="1" lang="ja-JP" altLang="en-US" dirty="0" smtClean="0"/>
              <a:t>，メソッド抽出されたコード片と</a:t>
            </a:r>
            <a:r>
              <a:rPr kumimoji="1" lang="en-US" altLang="ja-JP" dirty="0" err="1" smtClean="0"/>
              <a:t>CCFinderX</a:t>
            </a:r>
            <a:r>
              <a:rPr kumimoji="1" lang="ja-JP" altLang="en-US" dirty="0" smtClean="0"/>
              <a:t>の出力結果から位置情報が一致するコードクローンを</a:t>
            </a:r>
            <a:r>
              <a:rPr kumimoji="1" lang="ja-JP" altLang="en-US" dirty="0" smtClean="0"/>
              <a:t>探します．そして，</a:t>
            </a:r>
            <a:r>
              <a:rPr kumimoji="1" lang="ja-JP" altLang="en-US" dirty="0" smtClean="0"/>
              <a:t>そのコードクローンと</a:t>
            </a:r>
            <a:r>
              <a:rPr kumimoji="1" lang="en-US" altLang="ja-JP" dirty="0" err="1" smtClean="0"/>
              <a:t>CCFinderX</a:t>
            </a:r>
            <a:r>
              <a:rPr kumimoji="1" lang="ja-JP" altLang="en-US" dirty="0" smtClean="0"/>
              <a:t>の出力結果からさらにクローンセットを検出します．そして，最後に，検出したクローンセットをメソッド抽出リファクタリングを行うべきクローンセットとして，</a:t>
            </a:r>
            <a:r>
              <a:rPr kumimoji="1" lang="en-US" altLang="ja-JP" dirty="0" smtClean="0"/>
              <a:t>Eclipse</a:t>
            </a:r>
            <a:r>
              <a:rPr kumimoji="1" lang="ja-JP" altLang="en-US" dirty="0" smtClean="0"/>
              <a:t>のビューを用いて開発者に対して提示します</a:t>
            </a:r>
            <a:r>
              <a:rPr kumimoji="1" lang="ja-JP" altLang="en-US" dirty="0" smtClean="0"/>
              <a:t>．</a:t>
            </a:r>
            <a:r>
              <a:rPr kumimoji="1" lang="en-US" altLang="ja-JP" dirty="0" smtClean="0"/>
              <a:t>(9:50)</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23</a:t>
            </a:fld>
            <a:endParaRPr kumimoji="1" lang="ja-JP" altLang="en-US"/>
          </a:p>
        </p:txBody>
      </p:sp>
    </p:spTree>
    <p:extLst>
      <p:ext uri="{BB962C8B-B14F-4D97-AF65-F5344CB8AC3E}">
        <p14:creationId xmlns:p14="http://schemas.microsoft.com/office/powerpoint/2010/main" val="434339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ここから，提案環境のメソッド抽出リファクタリング支援における有効性を調査するために行った評価実験について説明します．</a:t>
            </a:r>
            <a:r>
              <a:rPr kumimoji="1" lang="en-US" altLang="ja-JP" dirty="0" err="1" smtClean="0"/>
              <a:t>JFreeChart</a:t>
            </a:r>
            <a:r>
              <a:rPr kumimoji="1" lang="ja-JP" altLang="en-US" dirty="0" smtClean="0"/>
              <a:t>と</a:t>
            </a:r>
            <a:r>
              <a:rPr kumimoji="1" lang="en-US" altLang="ja-JP" dirty="0" smtClean="0"/>
              <a:t>Junit</a:t>
            </a:r>
            <a:r>
              <a:rPr kumimoji="1" lang="ja-JP" altLang="en-US" dirty="0" smtClean="0"/>
              <a:t>を対象プロジェクトとし，</a:t>
            </a:r>
            <a:r>
              <a:rPr kumimoji="1" lang="en-US" altLang="ja-JP" dirty="0" smtClean="0"/>
              <a:t>2</a:t>
            </a:r>
            <a:r>
              <a:rPr kumimoji="1" lang="ja-JP" altLang="en-US" dirty="0" err="1" smtClean="0"/>
              <a:t>つの</a:t>
            </a:r>
            <a:r>
              <a:rPr kumimoji="1" lang="ja-JP" altLang="en-US" dirty="0" smtClean="0"/>
              <a:t>プロジェクトから同じ回数呼び出されるメソッドを探し，そのメソッドに対してメソッドのインライン化を行いデータセットを作成しました．データセット内では，メソッドのインライン化を行った先のコード片をメソッド抽出リファクタリングを行うべきコードクローンとして定義しており，各プロジェクトに</a:t>
            </a:r>
            <a:r>
              <a:rPr kumimoji="1" lang="en-US" altLang="ja-JP" dirty="0" smtClean="0"/>
              <a:t>3</a:t>
            </a:r>
            <a:r>
              <a:rPr kumimoji="1" lang="ja-JP" altLang="en-US" dirty="0" err="1" smtClean="0"/>
              <a:t>つずつ</a:t>
            </a:r>
            <a:r>
              <a:rPr kumimoji="1" lang="ja-JP" altLang="en-US" dirty="0" smtClean="0"/>
              <a:t>用意しました．そして，提案環境と</a:t>
            </a:r>
            <a:r>
              <a:rPr kumimoji="1" lang="en-US" altLang="ja-JP" dirty="0" err="1" smtClean="0"/>
              <a:t>GemX</a:t>
            </a:r>
            <a:r>
              <a:rPr kumimoji="1" lang="ja-JP" altLang="en-US" dirty="0" smtClean="0"/>
              <a:t>で用意したデータセットに対して，メソッド抽出リファクタリングを行えたコードクローンの数，および，メソッド抽出リファクタリングを終えるまでにかかった時間の</a:t>
            </a:r>
            <a:r>
              <a:rPr kumimoji="1" lang="en-US" altLang="ja-JP" dirty="0" smtClean="0"/>
              <a:t>2</a:t>
            </a:r>
            <a:r>
              <a:rPr kumimoji="1" lang="ja-JP" altLang="en-US" dirty="0" smtClean="0"/>
              <a:t>点を比較しました</a:t>
            </a:r>
            <a:r>
              <a:rPr kumimoji="1" lang="ja-JP" altLang="en-US" dirty="0" smtClean="0"/>
              <a:t>．</a:t>
            </a:r>
            <a:r>
              <a:rPr kumimoji="1" lang="en-US" altLang="ja-JP" dirty="0" smtClean="0"/>
              <a:t>(10:49</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24</a:t>
            </a:fld>
            <a:endParaRPr kumimoji="1" lang="ja-JP" altLang="en-US" dirty="0"/>
          </a:p>
        </p:txBody>
      </p:sp>
    </p:spTree>
    <p:extLst>
      <p:ext uri="{BB962C8B-B14F-4D97-AF65-F5344CB8AC3E}">
        <p14:creationId xmlns:p14="http://schemas.microsoft.com/office/powerpoint/2010/main" val="82290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評価実験は博士前期課程</a:t>
            </a:r>
            <a:r>
              <a:rPr kumimoji="1" lang="en-US" altLang="ja-JP" dirty="0" smtClean="0"/>
              <a:t>1</a:t>
            </a:r>
            <a:r>
              <a:rPr kumimoji="1" lang="ja-JP" altLang="en-US" dirty="0" smtClean="0"/>
              <a:t>年の</a:t>
            </a:r>
            <a:r>
              <a:rPr kumimoji="1" lang="en-US" altLang="ja-JP" dirty="0" smtClean="0"/>
              <a:t>8</a:t>
            </a:r>
            <a:r>
              <a:rPr kumimoji="1" lang="ja-JP" altLang="en-US" dirty="0" smtClean="0"/>
              <a:t>人に被験者をお願いしました．提案環境を使うグループと，</a:t>
            </a:r>
            <a:r>
              <a:rPr kumimoji="1" lang="en-US" altLang="ja-JP" dirty="0" err="1" smtClean="0"/>
              <a:t>GemX</a:t>
            </a:r>
            <a:r>
              <a:rPr kumimoji="1" lang="ja-JP" altLang="en-US" dirty="0" smtClean="0"/>
              <a:t>を使うグループに分け，被験者間の能力差による影響を減らすために，実験を</a:t>
            </a:r>
            <a:r>
              <a:rPr kumimoji="1" lang="en-US" altLang="ja-JP" dirty="0" smtClean="0"/>
              <a:t>2</a:t>
            </a:r>
            <a:r>
              <a:rPr kumimoji="1" lang="ja-JP" altLang="en-US" dirty="0" smtClean="0"/>
              <a:t>クール行い，各クールでその役割を交代してもらいました．各クールではタスクとして，各環境を用いてデータセットに対してメソッド抽出リファクタリングを行ってもらいました</a:t>
            </a:r>
            <a:r>
              <a:rPr kumimoji="1" lang="ja-JP" altLang="en-US" dirty="0" smtClean="0"/>
              <a:t>．その際，両環境ともに</a:t>
            </a:r>
            <a:r>
              <a:rPr kumimoji="1" lang="en-US" altLang="ja-JP" dirty="0" smtClean="0"/>
              <a:t>1</a:t>
            </a:r>
            <a:r>
              <a:rPr kumimoji="1" lang="ja-JP" altLang="en-US" dirty="0" smtClean="0"/>
              <a:t>つ目の集約候補は与え，そのコードクローンを各環境で探してもらうというタスクにした．</a:t>
            </a:r>
            <a:endParaRPr kumimoji="1" lang="en-US" altLang="ja-JP" dirty="0" smtClean="0"/>
          </a:p>
          <a:p>
            <a:r>
              <a:rPr kumimoji="1" lang="ja-JP" altLang="en-US" dirty="0" smtClean="0"/>
              <a:t>被験者</a:t>
            </a:r>
            <a:r>
              <a:rPr kumimoji="1" lang="ja-JP" altLang="en-US" dirty="0" smtClean="0"/>
              <a:t>には，メソッド抽出リファクタリングを行うべきコードクローンの数は伝えておらず，各被験者が各環境を使って，全コードクローンに対してメソッド抽出リファクタリング終えたと，判断するまで各タスクに取り組んでもらいました</a:t>
            </a:r>
            <a:r>
              <a:rPr kumimoji="1" lang="ja-JP" altLang="en-US" dirty="0" smtClean="0"/>
              <a:t>．</a:t>
            </a:r>
            <a:r>
              <a:rPr kumimoji="1" lang="en-US" altLang="ja-JP" dirty="0" smtClean="0"/>
              <a:t>(11:35)</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25</a:t>
            </a:fld>
            <a:endParaRPr kumimoji="1" lang="ja-JP" altLang="en-US" dirty="0"/>
          </a:p>
        </p:txBody>
      </p:sp>
    </p:spTree>
    <p:extLst>
      <p:ext uri="{BB962C8B-B14F-4D97-AF65-F5344CB8AC3E}">
        <p14:creationId xmlns:p14="http://schemas.microsoft.com/office/powerpoint/2010/main" val="3824296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結果は以下のようになりました．左の表が，被験者がメソッド抽出リファクタリング行うことができたコードクローンの数を表しており，右の表が，被験者が各タスクを終えるまでにかかった時間を表しています．被験者がメソッド抽出リファクタリングを行うことができたコードクローンの数の平均を見ると，提案環境が</a:t>
            </a:r>
            <a:r>
              <a:rPr kumimoji="1" lang="en-US" altLang="ja-JP" dirty="0" smtClean="0"/>
              <a:t>2.75</a:t>
            </a:r>
            <a:r>
              <a:rPr kumimoji="1" lang="ja-JP" altLang="en-US" dirty="0" err="1" smtClean="0"/>
              <a:t>，</a:t>
            </a:r>
            <a:r>
              <a:rPr kumimoji="1" lang="en-US" altLang="ja-JP" dirty="0" err="1" smtClean="0"/>
              <a:t>GemX</a:t>
            </a:r>
            <a:r>
              <a:rPr kumimoji="1" lang="ja-JP" altLang="en-US" dirty="0" smtClean="0"/>
              <a:t>が</a:t>
            </a:r>
            <a:r>
              <a:rPr kumimoji="1" lang="en-US" altLang="ja-JP" dirty="0" smtClean="0"/>
              <a:t>2</a:t>
            </a:r>
            <a:r>
              <a:rPr kumimoji="1" lang="ja-JP" altLang="en-US" dirty="0" smtClean="0"/>
              <a:t>となり，提案環境の方が多くのコードクローンのメソッド抽出リファクタリング支援を行えたことがわかる．各タスクを終えるまでにかかった時間の平均を見ると，提案環境が</a:t>
            </a:r>
            <a:r>
              <a:rPr kumimoji="1" lang="en-US" altLang="ja-JP" dirty="0" smtClean="0"/>
              <a:t>17</a:t>
            </a:r>
            <a:r>
              <a:rPr kumimoji="1" lang="ja-JP" altLang="en-US" dirty="0" smtClean="0"/>
              <a:t>分</a:t>
            </a:r>
            <a:r>
              <a:rPr kumimoji="1" lang="en-US" altLang="ja-JP" dirty="0" smtClean="0"/>
              <a:t>23</a:t>
            </a:r>
            <a:r>
              <a:rPr kumimoji="1" lang="ja-JP" altLang="en-US" dirty="0" smtClean="0"/>
              <a:t>秒，</a:t>
            </a:r>
            <a:r>
              <a:rPr kumimoji="1" lang="en-US" altLang="ja-JP" dirty="0" err="1" smtClean="0"/>
              <a:t>GemX</a:t>
            </a:r>
            <a:r>
              <a:rPr kumimoji="1" lang="ja-JP" altLang="en-US" dirty="0" smtClean="0"/>
              <a:t>が</a:t>
            </a:r>
            <a:r>
              <a:rPr kumimoji="1" lang="en-US" altLang="ja-JP" dirty="0" smtClean="0"/>
              <a:t>26</a:t>
            </a:r>
            <a:r>
              <a:rPr kumimoji="1" lang="ja-JP" altLang="en-US" dirty="0" smtClean="0"/>
              <a:t>分</a:t>
            </a:r>
            <a:r>
              <a:rPr kumimoji="1" lang="en-US" altLang="ja-JP" dirty="0" smtClean="0"/>
              <a:t>42</a:t>
            </a:r>
            <a:r>
              <a:rPr kumimoji="1" lang="ja-JP" altLang="en-US" dirty="0" smtClean="0"/>
              <a:t>秒となり，</a:t>
            </a:r>
            <a:r>
              <a:rPr kumimoji="1" lang="en-US" altLang="ja-JP" dirty="0" smtClean="0"/>
              <a:t>10</a:t>
            </a:r>
            <a:r>
              <a:rPr kumimoji="1" lang="ja-JP" altLang="en-US" dirty="0" smtClean="0"/>
              <a:t>分弱の差があったことがわかる．また，</a:t>
            </a:r>
            <a:r>
              <a:rPr kumimoji="1" lang="ja-JP" altLang="en-US" dirty="0" smtClean="0"/>
              <a:t>上記</a:t>
            </a:r>
            <a:r>
              <a:rPr kumimoji="1" lang="en-US" altLang="ja-JP" dirty="0" smtClean="0"/>
              <a:t>2</a:t>
            </a:r>
            <a:r>
              <a:rPr kumimoji="1" lang="ja-JP" altLang="en-US" dirty="0" err="1" smtClean="0"/>
              <a:t>つの</a:t>
            </a:r>
            <a:r>
              <a:rPr kumimoji="1" lang="ja-JP" altLang="en-US" dirty="0" smtClean="0"/>
              <a:t>結果の平均に対して</a:t>
            </a:r>
            <a:r>
              <a:rPr kumimoji="1" lang="en-US" altLang="ja-JP" dirty="0" smtClean="0"/>
              <a:t>t</a:t>
            </a:r>
            <a:r>
              <a:rPr kumimoji="1" lang="ja-JP" altLang="en-US" dirty="0" smtClean="0"/>
              <a:t>検定を用いてその平均の差に有意差があるかどうか判定した所，有意水準</a:t>
            </a:r>
            <a:r>
              <a:rPr kumimoji="1" lang="en-US" altLang="ja-JP" dirty="0" smtClean="0"/>
              <a:t>0.05</a:t>
            </a:r>
            <a:r>
              <a:rPr kumimoji="1" lang="ja-JP" altLang="en-US" dirty="0" smtClean="0"/>
              <a:t>の下でその有意差を確認することができた．</a:t>
            </a:r>
            <a:r>
              <a:rPr kumimoji="1" lang="en-US" altLang="ja-JP" dirty="0" smtClean="0"/>
              <a:t>(12:39)</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26</a:t>
            </a:fld>
            <a:endParaRPr kumimoji="1" lang="ja-JP" altLang="en-US" dirty="0"/>
          </a:p>
        </p:txBody>
      </p:sp>
    </p:spTree>
    <p:extLst>
      <p:ext uri="{BB962C8B-B14F-4D97-AF65-F5344CB8AC3E}">
        <p14:creationId xmlns:p14="http://schemas.microsoft.com/office/powerpoint/2010/main" val="775423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9">
              <a:defRPr/>
            </a:pPr>
            <a:r>
              <a:rPr kumimoji="1" lang="ja-JP" altLang="en-US" dirty="0" smtClean="0"/>
              <a:t>最後にまとめです．本研究では，メソッド抽出リファクタリング支援環境を構築しました．具体的には，開発作業をモニタリングし，メソッド抽出リファクタリングの集約パターンを見つけ，そのコードクローンの同時集約を支援します．また，提案環境と</a:t>
            </a:r>
            <a:r>
              <a:rPr kumimoji="1" lang="en-US" altLang="ja-JP" dirty="0" err="1" smtClean="0"/>
              <a:t>CCFinderXnoGUI</a:t>
            </a:r>
            <a:r>
              <a:rPr kumimoji="1" lang="ja-JP" altLang="en-US" dirty="0" smtClean="0"/>
              <a:t>である</a:t>
            </a:r>
            <a:r>
              <a:rPr kumimoji="1" lang="en-US" altLang="ja-JP" dirty="0" err="1" smtClean="0"/>
              <a:t>GemX</a:t>
            </a:r>
            <a:r>
              <a:rPr kumimoji="1" lang="ja-JP" altLang="en-US" dirty="0" smtClean="0"/>
              <a:t>との比較実験を行った結果，メソッド抽出リファクタリング支援において，提案環境の有効性を確かめることができました</a:t>
            </a:r>
            <a:r>
              <a:rPr kumimoji="1" lang="ja-JP" altLang="en-US" dirty="0" smtClean="0"/>
              <a:t>．</a:t>
            </a:r>
            <a:endParaRPr lang="en-US" altLang="ja-JP" sz="1400"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27</a:t>
            </a:fld>
            <a:endParaRPr kumimoji="1" lang="ja-JP" altLang="en-US" dirty="0"/>
          </a:p>
        </p:txBody>
      </p:sp>
    </p:spTree>
    <p:extLst>
      <p:ext uri="{BB962C8B-B14F-4D97-AF65-F5344CB8AC3E}">
        <p14:creationId xmlns:p14="http://schemas.microsoft.com/office/powerpoint/2010/main" val="3259204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以上で発表を終わります．ご清聴ありがとうございました。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28</a:t>
            </a:fld>
            <a:endParaRPr kumimoji="1" lang="ja-JP" altLang="en-US" dirty="0"/>
          </a:p>
        </p:txBody>
      </p:sp>
    </p:spTree>
    <p:extLst>
      <p:ext uri="{BB962C8B-B14F-4D97-AF65-F5344CB8AC3E}">
        <p14:creationId xmlns:p14="http://schemas.microsoft.com/office/powerpoint/2010/main" val="659403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29</a:t>
            </a:fld>
            <a:endParaRPr kumimoji="1" lang="ja-JP" altLang="en-US" dirty="0"/>
          </a:p>
        </p:txBody>
      </p:sp>
    </p:spTree>
    <p:extLst>
      <p:ext uri="{BB962C8B-B14F-4D97-AF65-F5344CB8AC3E}">
        <p14:creationId xmlns:p14="http://schemas.microsoft.com/office/powerpoint/2010/main" val="30429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コードクローン</a:t>
            </a:r>
            <a:r>
              <a:rPr kumimoji="1" lang="ja-JP" altLang="en-US" dirty="0" smtClean="0"/>
              <a:t>を，新たにメソッドを用意して，その単一のメソッドに集約することを，メソッド抽出リファクタリングと言います．メソッド抽出リファクタリングを適切に行うことにより，コードクローンの量を減らすことができ，開発，保守コストを大幅に削減することにつながります</a:t>
            </a:r>
            <a:r>
              <a:rPr kumimoji="1" lang="ja-JP" altLang="en-US" dirty="0" smtClean="0"/>
              <a:t>．</a:t>
            </a:r>
            <a:r>
              <a:rPr kumimoji="1" lang="en-US" altLang="ja-JP" dirty="0" smtClean="0"/>
              <a:t>(1:09)</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3</a:t>
            </a:fld>
            <a:endParaRPr kumimoji="1" lang="ja-JP" altLang="en-US" dirty="0"/>
          </a:p>
        </p:txBody>
      </p:sp>
    </p:spTree>
    <p:extLst>
      <p:ext uri="{BB962C8B-B14F-4D97-AF65-F5344CB8AC3E}">
        <p14:creationId xmlns:p14="http://schemas.microsoft.com/office/powerpoint/2010/main" val="197511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9"/>
            <a:r>
              <a:rPr kumimoji="1" lang="ja-JP" altLang="en-US" dirty="0" smtClean="0"/>
              <a:t>多くの企業や研究で利用されているコードクローン検出ツールに</a:t>
            </a:r>
            <a:r>
              <a:rPr kumimoji="1" lang="en-US" altLang="ja-JP" dirty="0" err="1" smtClean="0"/>
              <a:t>CCFinderX</a:t>
            </a:r>
            <a:r>
              <a:rPr kumimoji="1" lang="ja-JP" altLang="en-US" dirty="0" smtClean="0"/>
              <a:t>というツールがあり，その</a:t>
            </a:r>
            <a:r>
              <a:rPr kumimoji="1" lang="en-US" altLang="ja-JP" dirty="0" err="1" smtClean="0"/>
              <a:t>CCFinderX</a:t>
            </a:r>
            <a:r>
              <a:rPr kumimoji="1" lang="ja-JP" altLang="en-US" dirty="0" smtClean="0"/>
              <a:t>を用いたコードクローン分析環境に</a:t>
            </a:r>
            <a:r>
              <a:rPr kumimoji="1" lang="en-US" altLang="ja-JP" dirty="0" err="1" smtClean="0"/>
              <a:t>GemX</a:t>
            </a:r>
            <a:r>
              <a:rPr kumimoji="1" lang="ja-JP" altLang="en-US" dirty="0" smtClean="0"/>
              <a:t>というものがあります．</a:t>
            </a:r>
            <a:r>
              <a:rPr kumimoji="1" lang="en-US" altLang="ja-JP" dirty="0" err="1" smtClean="0"/>
              <a:t>GemX</a:t>
            </a:r>
            <a:r>
              <a:rPr kumimoji="1" lang="ja-JP" altLang="en-US" dirty="0" smtClean="0"/>
              <a:t>は</a:t>
            </a:r>
            <a:r>
              <a:rPr kumimoji="1" lang="en-US" altLang="ja-JP" dirty="0" err="1" smtClean="0"/>
              <a:t>CCFinderX</a:t>
            </a:r>
            <a:r>
              <a:rPr kumimoji="1" lang="ja-JP" altLang="en-US" dirty="0" smtClean="0"/>
              <a:t>の</a:t>
            </a:r>
            <a:r>
              <a:rPr kumimoji="1" lang="en-US" altLang="ja-JP" dirty="0" smtClean="0"/>
              <a:t>GUI</a:t>
            </a:r>
            <a:r>
              <a:rPr kumimoji="1" lang="ja-JP" altLang="en-US" dirty="0" smtClean="0"/>
              <a:t>であり，</a:t>
            </a:r>
            <a:r>
              <a:rPr kumimoji="1" lang="en-US" altLang="ja-JP" dirty="0" err="1" smtClean="0"/>
              <a:t>CCFinderX</a:t>
            </a:r>
            <a:r>
              <a:rPr kumimoji="1" lang="ja-JP" altLang="en-US" dirty="0" err="1" smtClean="0"/>
              <a:t>が検</a:t>
            </a:r>
            <a:r>
              <a:rPr kumimoji="1" lang="ja-JP" altLang="en-US" dirty="0" smtClean="0"/>
              <a:t>出したコードクローンを分析することができます．この</a:t>
            </a:r>
            <a:r>
              <a:rPr kumimoji="1" lang="en-US" altLang="ja-JP" dirty="0" err="1" smtClean="0"/>
              <a:t>GemX</a:t>
            </a:r>
            <a:r>
              <a:rPr kumimoji="1" lang="ja-JP" altLang="en-US" dirty="0" smtClean="0"/>
              <a:t>をメソッド抽出リファクタリング支援に用いると，以下のようなフローになります．開発作業中の</a:t>
            </a:r>
            <a:r>
              <a:rPr kumimoji="1" lang="en-US" altLang="ja-JP" dirty="0" smtClean="0"/>
              <a:t>IDE</a:t>
            </a:r>
            <a:r>
              <a:rPr kumimoji="1" lang="ja-JP" altLang="en-US" dirty="0" smtClean="0"/>
              <a:t>から離れて，</a:t>
            </a:r>
            <a:r>
              <a:rPr kumimoji="1" lang="en-US" altLang="ja-JP" dirty="0" err="1" smtClean="0"/>
              <a:t>GemX</a:t>
            </a:r>
            <a:r>
              <a:rPr kumimoji="1" lang="ja-JP" altLang="en-US" dirty="0" smtClean="0"/>
              <a:t>を用いてコードクローンを検出し，大量のコードクローン検出結果からメソッド抽出リファクタリング候補を探し，再び開発作業中の</a:t>
            </a:r>
            <a:r>
              <a:rPr kumimoji="1" lang="en-US" altLang="ja-JP" dirty="0" smtClean="0"/>
              <a:t>IDE</a:t>
            </a:r>
            <a:r>
              <a:rPr kumimoji="1" lang="ja-JP" altLang="en-US" dirty="0" smtClean="0"/>
              <a:t>に戻って集約を実行するという流れになります</a:t>
            </a:r>
            <a:r>
              <a:rPr kumimoji="1" lang="ja-JP" altLang="en-US" dirty="0" smtClean="0"/>
              <a:t>．</a:t>
            </a:r>
            <a:r>
              <a:rPr kumimoji="1" lang="en-US" altLang="ja-JP" dirty="0" smtClean="0"/>
              <a:t>(1:56)</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4</a:t>
            </a:fld>
            <a:endParaRPr kumimoji="1" lang="ja-JP" altLang="en-US" dirty="0"/>
          </a:p>
        </p:txBody>
      </p:sp>
    </p:spTree>
    <p:extLst>
      <p:ext uri="{BB962C8B-B14F-4D97-AF65-F5344CB8AC3E}">
        <p14:creationId xmlns:p14="http://schemas.microsoft.com/office/powerpoint/2010/main" val="205313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9"/>
            <a:r>
              <a:rPr kumimoji="1" lang="en-US" altLang="ja-JP" dirty="0" err="1" smtClean="0"/>
              <a:t>GemX</a:t>
            </a:r>
            <a:r>
              <a:rPr kumimoji="1" lang="ja-JP" altLang="en-US" dirty="0" smtClean="0"/>
              <a:t>を用いてリファクタリング支援を行おうとすると，開発作業中の</a:t>
            </a:r>
            <a:r>
              <a:rPr kumimoji="1" lang="en-US" altLang="ja-JP" dirty="0" smtClean="0"/>
              <a:t>IDE</a:t>
            </a:r>
            <a:r>
              <a:rPr kumimoji="1" lang="ja-JP" altLang="en-US" dirty="0" smtClean="0"/>
              <a:t>から離れる必要があり，また，大量の検出結果からメソッド抽出リファクタリングを行う候補を探さなければならないという問題点があります</a:t>
            </a:r>
            <a:r>
              <a:rPr kumimoji="1" lang="ja-JP" altLang="en-US" dirty="0" smtClean="0"/>
              <a:t>．それによって，メソッド抽出リファクタリング候補を見落としてしまう可能性も出てきます．</a:t>
            </a:r>
            <a:r>
              <a:rPr kumimoji="1" lang="en-US" altLang="ja-JP" dirty="0" smtClean="0"/>
              <a:t>(2:15)</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5</a:t>
            </a:fld>
            <a:endParaRPr kumimoji="1" lang="ja-JP" altLang="en-US" dirty="0"/>
          </a:p>
        </p:txBody>
      </p:sp>
    </p:spTree>
    <p:extLst>
      <p:ext uri="{BB962C8B-B14F-4D97-AF65-F5344CB8AC3E}">
        <p14:creationId xmlns:p14="http://schemas.microsoft.com/office/powerpoint/2010/main" val="196751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そこで，その問題点を解決</a:t>
            </a:r>
            <a:r>
              <a:rPr kumimoji="1" lang="ja-JP" altLang="en-US" dirty="0" smtClean="0"/>
              <a:t>するために，</a:t>
            </a:r>
            <a:r>
              <a:rPr kumimoji="1" lang="en-US" altLang="ja-JP" dirty="0" smtClean="0"/>
              <a:t>Eclipse</a:t>
            </a:r>
            <a:r>
              <a:rPr kumimoji="1" lang="ja-JP" altLang="en-US" dirty="0" smtClean="0"/>
              <a:t>プラグインにより以下の環境を提案します．提案環境は大きく分けて</a:t>
            </a:r>
            <a:r>
              <a:rPr kumimoji="1" lang="en-US" altLang="ja-JP" dirty="0" smtClean="0"/>
              <a:t>2</a:t>
            </a:r>
            <a:r>
              <a:rPr kumimoji="1" lang="ja-JP" altLang="en-US" dirty="0" err="1" smtClean="0"/>
              <a:t>つの</a:t>
            </a:r>
            <a:r>
              <a:rPr kumimoji="1" lang="ja-JP" altLang="en-US" dirty="0" smtClean="0"/>
              <a:t>機能を有しており，</a:t>
            </a:r>
            <a:r>
              <a:rPr kumimoji="1" lang="en-US" altLang="ja-JP" dirty="0" smtClean="0"/>
              <a:t>1</a:t>
            </a:r>
            <a:r>
              <a:rPr kumimoji="1" lang="ja-JP" altLang="en-US" dirty="0" smtClean="0"/>
              <a:t>つ目の機能では，</a:t>
            </a:r>
            <a:r>
              <a:rPr kumimoji="1" lang="en-US" altLang="ja-JP" dirty="0" smtClean="0"/>
              <a:t>Eclipse</a:t>
            </a:r>
            <a:r>
              <a:rPr kumimoji="1" lang="ja-JP" altLang="en-US" dirty="0" smtClean="0"/>
              <a:t>を利用している開発者の作業内容をモニタリングし，その中からメソッド</a:t>
            </a:r>
            <a:r>
              <a:rPr kumimoji="1" lang="ja-JP" altLang="en-US" dirty="0" smtClean="0"/>
              <a:t>抽出リファクタリングの集約パターンを</a:t>
            </a:r>
            <a:r>
              <a:rPr kumimoji="1" lang="ja-JP" altLang="en-US" dirty="0" smtClean="0"/>
              <a:t>見つけます．そして，</a:t>
            </a:r>
            <a:r>
              <a:rPr kumimoji="1" lang="en-US" altLang="ja-JP" dirty="0" smtClean="0"/>
              <a:t>2</a:t>
            </a:r>
            <a:r>
              <a:rPr kumimoji="1" lang="ja-JP" altLang="en-US" dirty="0" smtClean="0"/>
              <a:t>つ目の機能では，そのメソッド抽出リファクタリングが行われたコード片のコードクローンを検出し，同時</a:t>
            </a:r>
            <a:r>
              <a:rPr kumimoji="1" lang="ja-JP" altLang="en-US" dirty="0" smtClean="0"/>
              <a:t>に集約するように</a:t>
            </a:r>
            <a:r>
              <a:rPr kumimoji="1" lang="ja-JP" altLang="en-US" dirty="0" smtClean="0"/>
              <a:t>推薦します．</a:t>
            </a:r>
            <a:r>
              <a:rPr kumimoji="1" lang="ja-JP" altLang="en-US" dirty="0" smtClean="0"/>
              <a:t>これにより，開発者は</a:t>
            </a:r>
            <a:r>
              <a:rPr kumimoji="1" lang="en-US" altLang="ja-JP" dirty="0" smtClean="0"/>
              <a:t>IDE</a:t>
            </a:r>
            <a:r>
              <a:rPr kumimoji="1" lang="ja-JP" altLang="en-US" dirty="0" smtClean="0"/>
              <a:t>と切り離した作業が必要なく，開発の際中に同時集約候補を知ることができ，見落としなく，少ないコストでメソッド抽出リファクタリングを行えると考えます</a:t>
            </a:r>
            <a:r>
              <a:rPr kumimoji="1" lang="ja-JP" altLang="en-US" dirty="0" smtClean="0"/>
              <a:t>．</a:t>
            </a:r>
            <a:r>
              <a:rPr kumimoji="1" lang="en-US" altLang="ja-JP" dirty="0" smtClean="0"/>
              <a:t>(3:00)</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6</a:t>
            </a:fld>
            <a:endParaRPr kumimoji="1" lang="ja-JP" altLang="en-US" dirty="0"/>
          </a:p>
        </p:txBody>
      </p:sp>
    </p:spTree>
    <p:extLst>
      <p:ext uri="{BB962C8B-B14F-4D97-AF65-F5344CB8AC3E}">
        <p14:creationId xmlns:p14="http://schemas.microsoft.com/office/powerpoint/2010/main" val="360801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こちらが提案環境を導入した</a:t>
            </a:r>
            <a:r>
              <a:rPr kumimoji="1" lang="en-US" altLang="ja-JP" dirty="0" smtClean="0"/>
              <a:t>Eclipse</a:t>
            </a:r>
            <a:r>
              <a:rPr kumimoji="1" lang="ja-JP" altLang="en-US" dirty="0" smtClean="0"/>
              <a:t>の画面となります．メニューのリファクタリング検出モニタリングを選択することでモニタリングを開始します</a:t>
            </a:r>
            <a:r>
              <a:rPr kumimoji="1" lang="ja-JP" altLang="en-US" dirty="0" smtClean="0"/>
              <a:t>．そして，エディタ上での開発者の編集作業をモニタリングしてメソッド抽出リファクタリングが行われることを検知し，画面</a:t>
            </a:r>
            <a:r>
              <a:rPr kumimoji="1" lang="ja-JP" altLang="en-US" dirty="0" smtClean="0"/>
              <a:t>右の</a:t>
            </a:r>
            <a:r>
              <a:rPr kumimoji="1" lang="en-US" altLang="ja-JP" dirty="0" smtClean="0"/>
              <a:t>Result View</a:t>
            </a:r>
            <a:r>
              <a:rPr kumimoji="1" lang="ja-JP" altLang="en-US" dirty="0" smtClean="0"/>
              <a:t>にて，メソッド</a:t>
            </a:r>
            <a:r>
              <a:rPr kumimoji="1" lang="ja-JP" altLang="en-US" dirty="0" smtClean="0"/>
              <a:t>抽出リファクタリングが</a:t>
            </a:r>
            <a:r>
              <a:rPr kumimoji="1" lang="ja-JP" altLang="en-US" dirty="0" smtClean="0"/>
              <a:t>行われたコード片のコードクローンを開発者に対して提示します</a:t>
            </a:r>
            <a:r>
              <a:rPr kumimoji="1" lang="ja-JP" altLang="en-US" dirty="0" smtClean="0"/>
              <a:t>．例えばこのようにコードクローンが存在したとして，下のコードクローンに対して</a:t>
            </a:r>
            <a:r>
              <a:rPr kumimoji="1" lang="en-US" altLang="ja-JP" dirty="0" smtClean="0"/>
              <a:t>(3:34)</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7</a:t>
            </a:fld>
            <a:endParaRPr kumimoji="1" lang="ja-JP" altLang="en-US" dirty="0"/>
          </a:p>
        </p:txBody>
      </p:sp>
    </p:spTree>
    <p:extLst>
      <p:ext uri="{BB962C8B-B14F-4D97-AF65-F5344CB8AC3E}">
        <p14:creationId xmlns:p14="http://schemas.microsoft.com/office/powerpoint/2010/main" val="166360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開発者がこのように編集作業を加え，メソッド抽出リファクタリングを行ったとします．すると，メソッド抽出リファクタリングによって抽出されたコード片のコードクローンを提案環境が検出します．</a:t>
            </a:r>
            <a:r>
              <a:rPr kumimoji="1" lang="en-US" altLang="ja-JP" dirty="0" smtClean="0"/>
              <a:t>(3:48)</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8</a:t>
            </a:fld>
            <a:endParaRPr kumimoji="1" lang="ja-JP" altLang="en-US"/>
          </a:p>
        </p:txBody>
      </p:sp>
    </p:spTree>
    <p:extLst>
      <p:ext uri="{BB962C8B-B14F-4D97-AF65-F5344CB8AC3E}">
        <p14:creationId xmlns:p14="http://schemas.microsoft.com/office/powerpoint/2010/main" val="135458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a:t>
            </a:r>
            <a:r>
              <a:rPr kumimoji="1" lang="en-US" altLang="ja-JP" dirty="0" smtClean="0"/>
              <a:t>result</a:t>
            </a:r>
            <a:r>
              <a:rPr kumimoji="1" lang="ja-JP" altLang="en-US" dirty="0" smtClean="0"/>
              <a:t>ビューを用いてそのコードクローンを開発者に対して提示します．</a:t>
            </a:r>
            <a:r>
              <a:rPr kumimoji="1" lang="en-US" altLang="ja-JP" dirty="0" smtClean="0"/>
              <a:t>Result</a:t>
            </a:r>
            <a:r>
              <a:rPr kumimoji="1" lang="ja-JP" altLang="en-US" dirty="0" smtClean="0"/>
              <a:t>ビューでは，修正の優先度を与えるために，修正されたファイル内のコードクローンと，ファイル外のコードクローンに分けて表示をします．そして，コードクローンの中から</a:t>
            </a:r>
            <a:r>
              <a:rPr kumimoji="1" lang="en-US" altLang="ja-JP" dirty="0" smtClean="0"/>
              <a:t>1</a:t>
            </a:r>
            <a:r>
              <a:rPr kumimoji="1" lang="ja-JP" altLang="en-US" dirty="0" smtClean="0"/>
              <a:t>つ選択すると，</a:t>
            </a:r>
            <a:r>
              <a:rPr kumimoji="1" lang="en-US" altLang="ja-JP" dirty="0" smtClean="0"/>
              <a:t>(4:06)</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9</a:t>
            </a:fld>
            <a:endParaRPr kumimoji="1" lang="ja-JP" altLang="en-US" dirty="0"/>
          </a:p>
        </p:txBody>
      </p:sp>
    </p:spTree>
    <p:extLst>
      <p:ext uri="{BB962C8B-B14F-4D97-AF65-F5344CB8AC3E}">
        <p14:creationId xmlns:p14="http://schemas.microsoft.com/office/powerpoint/2010/main" val="1094168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dirty="0"/>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dirty="0"/>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dirty="0"/>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dirty="0"/>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dirty="0"/>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dirty="0"/>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dirty="0"/>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dirty="0"/>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392" y="1552046"/>
            <a:ext cx="8633213" cy="1470025"/>
          </a:xfrm>
        </p:spPr>
        <p:txBody>
          <a:bodyPr/>
          <a:lstStyle/>
          <a:p>
            <a:r>
              <a:rPr lang="ja-JP" altLang="en-US" sz="3600" dirty="0" smtClean="0"/>
              <a:t>開発</a:t>
            </a:r>
            <a:r>
              <a:rPr lang="ja-JP" altLang="en-US" sz="3600" dirty="0"/>
              <a:t>作業</a:t>
            </a:r>
            <a:r>
              <a:rPr lang="ja-JP" altLang="en-US" sz="3600" dirty="0" smtClean="0"/>
              <a:t>のモニタリングによる</a:t>
            </a:r>
            <a:r>
              <a:rPr lang="en-US" altLang="ja-JP" sz="3600" dirty="0" smtClean="0"/>
              <a:t/>
            </a:r>
            <a:br>
              <a:rPr lang="en-US" altLang="ja-JP" sz="3600" dirty="0" smtClean="0"/>
            </a:br>
            <a:r>
              <a:rPr lang="ja-JP" altLang="en-US" sz="3600" dirty="0"/>
              <a:t>メソッド抽出</a:t>
            </a:r>
            <a:r>
              <a:rPr lang="ja-JP" altLang="en-US" sz="3600" dirty="0" smtClean="0"/>
              <a:t>リファクタリング支援</a:t>
            </a:r>
            <a:r>
              <a:rPr lang="ja-JP" altLang="en-US" sz="3600" dirty="0"/>
              <a:t>環境</a:t>
            </a:r>
            <a:r>
              <a:rPr lang="ja-JP" altLang="en-US" sz="3600" dirty="0" smtClean="0"/>
              <a:t>の構築</a:t>
            </a:r>
            <a:endParaRPr kumimoji="1" lang="ja-JP" altLang="en-US" sz="3600" dirty="0"/>
          </a:p>
        </p:txBody>
      </p:sp>
      <p:sp>
        <p:nvSpPr>
          <p:cNvPr id="5" name="サブタイトル 2"/>
          <p:cNvSpPr txBox="1">
            <a:spLocks/>
          </p:cNvSpPr>
          <p:nvPr/>
        </p:nvSpPr>
        <p:spPr bwMode="auto">
          <a:xfrm>
            <a:off x="341453" y="3852898"/>
            <a:ext cx="8461093" cy="15524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en-US" altLang="ja-JP" sz="2600" dirty="0" smtClean="0"/>
          </a:p>
          <a:p>
            <a:r>
              <a:rPr lang="ja-JP" altLang="en-US" sz="2600" dirty="0" smtClean="0"/>
              <a:t>井上研究室</a:t>
            </a:r>
            <a:endParaRPr lang="en-US" altLang="ja-JP" sz="2600" dirty="0" smtClean="0"/>
          </a:p>
          <a:p>
            <a:r>
              <a:rPr lang="ja-JP" altLang="en-US" sz="2600" dirty="0" smtClean="0"/>
              <a:t>沼田 聖也</a:t>
            </a:r>
            <a:endParaRPr lang="en-US" altLang="ja-JP" sz="2400" kern="0" dirty="0" smtClean="0"/>
          </a:p>
        </p:txBody>
      </p:sp>
    </p:spTree>
    <p:extLst>
      <p:ext uri="{BB962C8B-B14F-4D97-AF65-F5344CB8AC3E}">
        <p14:creationId xmlns:p14="http://schemas.microsoft.com/office/powerpoint/2010/main" val="475248238"/>
      </p:ext>
    </p:extLst>
  </p:cSld>
  <p:clrMapOvr>
    <a:masterClrMapping/>
  </p:clrMapOvr>
  <mc:AlternateContent xmlns:mc="http://schemas.openxmlformats.org/markup-compatibility/2006" xmlns:p14="http://schemas.microsoft.com/office/powerpoint/2010/main">
    <mc:Choice Requires="p14">
      <p:transition spd="slow" p14:dur="2000" advTm="31164"/>
    </mc:Choice>
    <mc:Fallback xmlns="">
      <p:transition spd="slow" advTm="3116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ja-JP" altLang="en-US" dirty="0" smtClean="0"/>
              <a:t>環境の利用例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dirty="0"/>
          </a:p>
        </p:txBody>
      </p:sp>
      <p:pic>
        <p:nvPicPr>
          <p:cNvPr id="9"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68646" b="52098"/>
          <a:stretch/>
        </p:blipFill>
        <p:spPr>
          <a:xfrm>
            <a:off x="1512724" y="1679719"/>
            <a:ext cx="5779326" cy="4757739"/>
          </a:xfrm>
        </p:spPr>
      </p:pic>
      <p:sp>
        <p:nvSpPr>
          <p:cNvPr id="5" name="角丸四角形吹き出し 4"/>
          <p:cNvSpPr/>
          <p:nvPr/>
        </p:nvSpPr>
        <p:spPr>
          <a:xfrm>
            <a:off x="6059024" y="4759439"/>
            <a:ext cx="2689690" cy="680662"/>
          </a:xfrm>
          <a:prstGeom prst="wedgeRoundRectCallout">
            <a:avLst>
              <a:gd name="adj1" fmla="val -46009"/>
              <a:gd name="adj2" fmla="val -84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コードクローン部分をハイライトして表示する．</a:t>
            </a:r>
            <a:endParaRPr lang="ja-JP" altLang="en-US" sz="2000" dirty="0">
              <a:solidFill>
                <a:schemeClr val="tx1"/>
              </a:solidFill>
            </a:endParaRPr>
          </a:p>
        </p:txBody>
      </p:sp>
    </p:spTree>
    <p:extLst>
      <p:ext uri="{BB962C8B-B14F-4D97-AF65-F5344CB8AC3E}">
        <p14:creationId xmlns:p14="http://schemas.microsoft.com/office/powerpoint/2010/main" val="455197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44" y="366377"/>
            <a:ext cx="8686800" cy="1143000"/>
          </a:xfrm>
        </p:spPr>
        <p:txBody>
          <a:bodyPr/>
          <a:lstStyle/>
          <a:p>
            <a:r>
              <a:rPr lang="ja-JP" altLang="en-US" sz="3600" dirty="0" smtClean="0"/>
              <a:t>提案する</a:t>
            </a:r>
            <a:r>
              <a:rPr lang="en-US" altLang="ja-JP" sz="3600" dirty="0" smtClean="0"/>
              <a:t>Eclipse </a:t>
            </a:r>
            <a:r>
              <a:rPr lang="ja-JP" altLang="en-US" sz="3600" dirty="0" smtClean="0"/>
              <a:t>プラグインによる支援環境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11</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37657" y="4297333"/>
            <a:ext cx="1312847" cy="477559"/>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78614" y="4305837"/>
            <a:ext cx="1071127" cy="523220"/>
          </a:xfrm>
          <a:prstGeom prst="rect">
            <a:avLst/>
          </a:prstGeom>
          <a:noFill/>
        </p:spPr>
        <p:txBody>
          <a:bodyPr wrap="none" rtlCol="0">
            <a:spAutoFit/>
          </a:bodyPr>
          <a:lstStyle/>
          <a:p>
            <a:pPr algn="ctr"/>
            <a:r>
              <a:rPr lang="en-US" altLang="ja-JP" sz="1400" dirty="0" err="1" smtClean="0"/>
              <a:t>CCFinderX</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40905" y="4303295"/>
            <a:ext cx="1329817" cy="4580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solidFill>
                  <a:schemeClr val="tx1"/>
                </a:solidFill>
              </a:rPr>
              <a:t>コードクローン検出</a:t>
            </a:r>
            <a:endParaRPr kumimoji="1" lang="ja-JP" altLang="en-US" sz="1400" dirty="0">
              <a:solidFill>
                <a:schemeClr val="tx1"/>
              </a:solidFill>
            </a:endParaRPr>
          </a:p>
        </p:txBody>
      </p:sp>
      <p:sp>
        <p:nvSpPr>
          <p:cNvPr id="53" name="角丸四角形 52"/>
          <p:cNvSpPr/>
          <p:nvPr/>
        </p:nvSpPr>
        <p:spPr>
          <a:xfrm>
            <a:off x="1884125" y="4301602"/>
            <a:ext cx="930093" cy="4553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solidFill>
                  <a:schemeClr val="tx1"/>
                </a:solidFill>
              </a:rPr>
              <a:t>キー入力</a:t>
            </a:r>
            <a:endParaRPr kumimoji="1" lang="en-US" altLang="ja-JP" sz="1400" dirty="0" smtClean="0">
              <a:solidFill>
                <a:schemeClr val="tx1"/>
              </a:solidFill>
            </a:endParaRPr>
          </a:p>
          <a:p>
            <a:pPr algn="ctr"/>
            <a:r>
              <a:rPr kumimoji="1" lang="ja-JP" altLang="en-US" sz="1400" dirty="0" smtClean="0">
                <a:solidFill>
                  <a:schemeClr val="tx1"/>
                </a:solidFill>
              </a:rPr>
              <a:t>追跡</a:t>
            </a:r>
            <a:endParaRPr kumimoji="1" lang="ja-JP" altLang="en-US" sz="1400" dirty="0">
              <a:solidFill>
                <a:schemeClr val="tx1"/>
              </a:solidFill>
            </a:endParaRPr>
          </a:p>
        </p:txBody>
      </p:sp>
      <p:sp>
        <p:nvSpPr>
          <p:cNvPr id="54" name="角丸四角形 53"/>
          <p:cNvSpPr/>
          <p:nvPr/>
        </p:nvSpPr>
        <p:spPr>
          <a:xfrm>
            <a:off x="2884672" y="3030217"/>
            <a:ext cx="1030860" cy="4986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solidFill>
                  <a:schemeClr val="tx1"/>
                </a:solidFill>
              </a:rPr>
              <a:t>差分ノード取得</a:t>
            </a:r>
            <a:endParaRPr kumimoji="1" lang="ja-JP" altLang="en-US" sz="1400" dirty="0">
              <a:solidFill>
                <a:schemeClr val="tx1"/>
              </a:solidFill>
            </a:endParaRPr>
          </a:p>
        </p:txBody>
      </p:sp>
      <p:sp>
        <p:nvSpPr>
          <p:cNvPr id="55" name="角丸四角形 54"/>
          <p:cNvSpPr/>
          <p:nvPr/>
        </p:nvSpPr>
        <p:spPr>
          <a:xfrm>
            <a:off x="5905706" y="5425128"/>
            <a:ext cx="1282176" cy="4536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chemeClr val="tx1"/>
                </a:solidFill>
              </a:rPr>
              <a:t>クローンセット</a:t>
            </a:r>
            <a:r>
              <a:rPr kumimoji="1" lang="ja-JP" altLang="en-US" sz="1400" dirty="0" smtClean="0">
                <a:solidFill>
                  <a:schemeClr val="tx1"/>
                </a:solidFill>
              </a:rPr>
              <a:t>照合</a:t>
            </a:r>
            <a:endParaRPr kumimoji="1" lang="ja-JP" altLang="en-US" sz="1400" dirty="0">
              <a:solidFill>
                <a:schemeClr val="tx1"/>
              </a:solidFill>
            </a:endParaRPr>
          </a:p>
        </p:txBody>
      </p:sp>
      <p:sp>
        <p:nvSpPr>
          <p:cNvPr id="56" name="角丸四角形 55"/>
          <p:cNvSpPr/>
          <p:nvPr/>
        </p:nvSpPr>
        <p:spPr>
          <a:xfrm>
            <a:off x="6096334" y="3042962"/>
            <a:ext cx="1241900" cy="4831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solidFill>
                  <a:schemeClr val="tx1"/>
                </a:solidFill>
              </a:rPr>
              <a:t>メソッド抽出パターン照合</a:t>
            </a:r>
            <a:endParaRPr kumimoji="1" lang="ja-JP" altLang="en-US" sz="1400" dirty="0">
              <a:solidFill>
                <a:schemeClr val="tx1"/>
              </a:solidFill>
            </a:endParaRPr>
          </a:p>
        </p:txBody>
      </p:sp>
      <p:sp>
        <p:nvSpPr>
          <p:cNvPr id="58" name="フローチャート: データ 57"/>
          <p:cNvSpPr/>
          <p:nvPr/>
        </p:nvSpPr>
        <p:spPr>
          <a:xfrm>
            <a:off x="6779009" y="4236423"/>
            <a:ext cx="1221257" cy="511442"/>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sp>
        <p:nvSpPr>
          <p:cNvPr id="60" name="フローチャート: データ 59"/>
          <p:cNvSpPr/>
          <p:nvPr/>
        </p:nvSpPr>
        <p:spPr>
          <a:xfrm>
            <a:off x="2626331" y="5402134"/>
            <a:ext cx="2658114" cy="50154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61" name="テキスト ボックス 60"/>
          <p:cNvSpPr txBox="1"/>
          <p:nvPr/>
        </p:nvSpPr>
        <p:spPr>
          <a:xfrm>
            <a:off x="2875054" y="5424637"/>
            <a:ext cx="2194832"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コード片のクローンセット　</a:t>
            </a:r>
            <a:endParaRPr kumimoji="1" lang="ja-JP" altLang="en-US" sz="1400" dirty="0"/>
          </a:p>
        </p:txBody>
      </p:sp>
      <p:cxnSp>
        <p:nvCxnSpPr>
          <p:cNvPr id="62" name="直線矢印コネクタ 61"/>
          <p:cNvCxnSpPr>
            <a:stCxn id="63" idx="3"/>
            <a:endCxn id="53" idx="1"/>
          </p:cNvCxnSpPr>
          <p:nvPr/>
        </p:nvCxnSpPr>
        <p:spPr>
          <a:xfrm flipV="1">
            <a:off x="1481932" y="4529291"/>
            <a:ext cx="402193" cy="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14218" y="4529249"/>
            <a:ext cx="295876" cy="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6" idx="3"/>
            <a:endCxn id="52" idx="1"/>
          </p:cNvCxnSpPr>
          <p:nvPr/>
        </p:nvCxnSpPr>
        <p:spPr>
          <a:xfrm>
            <a:off x="3690110" y="4529249"/>
            <a:ext cx="250795" cy="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6" idx="0"/>
            <a:endCxn id="54" idx="2"/>
          </p:cNvCxnSpPr>
          <p:nvPr/>
        </p:nvCxnSpPr>
        <p:spPr>
          <a:xfrm flipV="1">
            <a:off x="3400102" y="3528913"/>
            <a:ext cx="0" cy="65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4" idx="3"/>
            <a:endCxn id="50" idx="2"/>
          </p:cNvCxnSpPr>
          <p:nvPr/>
        </p:nvCxnSpPr>
        <p:spPr>
          <a:xfrm>
            <a:off x="3915532" y="3279565"/>
            <a:ext cx="888052" cy="1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0" idx="4"/>
            <a:endCxn id="56" idx="1"/>
          </p:cNvCxnSpPr>
          <p:nvPr/>
        </p:nvCxnSpPr>
        <p:spPr>
          <a:xfrm>
            <a:off x="5534724" y="3281284"/>
            <a:ext cx="561610" cy="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6" idx="2"/>
            <a:endCxn id="58" idx="1"/>
          </p:cNvCxnSpPr>
          <p:nvPr/>
        </p:nvCxnSpPr>
        <p:spPr>
          <a:xfrm>
            <a:off x="6717284" y="3526083"/>
            <a:ext cx="672354" cy="710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8" idx="3"/>
          </p:cNvCxnSpPr>
          <p:nvPr/>
        </p:nvCxnSpPr>
        <p:spPr>
          <a:xfrm flipH="1">
            <a:off x="6681367" y="4747865"/>
            <a:ext cx="586145" cy="661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a:stCxn id="48" idx="5"/>
            <a:endCxn id="55" idx="0"/>
          </p:cNvCxnSpPr>
          <p:nvPr/>
        </p:nvCxnSpPr>
        <p:spPr>
          <a:xfrm>
            <a:off x="6519219" y="4536113"/>
            <a:ext cx="27575" cy="889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a:stCxn id="52" idx="3"/>
            <a:endCxn id="48" idx="2"/>
          </p:cNvCxnSpPr>
          <p:nvPr/>
        </p:nvCxnSpPr>
        <p:spPr>
          <a:xfrm>
            <a:off x="5270722" y="4532317"/>
            <a:ext cx="198220" cy="37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stCxn id="55" idx="1"/>
            <a:endCxn id="60" idx="5"/>
          </p:cNvCxnSpPr>
          <p:nvPr/>
        </p:nvCxnSpPr>
        <p:spPr>
          <a:xfrm flipH="1">
            <a:off x="5018634" y="5651970"/>
            <a:ext cx="887072" cy="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stCxn id="60" idx="2"/>
            <a:endCxn id="63" idx="3"/>
          </p:cNvCxnSpPr>
          <p:nvPr/>
        </p:nvCxnSpPr>
        <p:spPr>
          <a:xfrm flipH="1" flipV="1">
            <a:off x="1481932" y="4529425"/>
            <a:ext cx="1410210" cy="11234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4142" y="4039388"/>
            <a:ext cx="894797" cy="307777"/>
          </a:xfrm>
          <a:prstGeom prst="rect">
            <a:avLst/>
          </a:prstGeom>
          <a:noFill/>
        </p:spPr>
        <p:txBody>
          <a:bodyPr wrap="none" rtlCol="0">
            <a:spAutoFit/>
          </a:bodyPr>
          <a:lstStyle/>
          <a:p>
            <a:r>
              <a:rPr lang="ja-JP" altLang="en-US" sz="1400" dirty="0"/>
              <a:t>ステップ</a:t>
            </a:r>
            <a:r>
              <a:rPr lang="en-US" altLang="ja-JP" sz="1400" dirty="0" smtClean="0"/>
              <a:t>4</a:t>
            </a:r>
            <a:endParaRPr kumimoji="1" lang="ja-JP" altLang="en-US" sz="1400" dirty="0"/>
          </a:p>
        </p:txBody>
      </p:sp>
      <p:sp>
        <p:nvSpPr>
          <p:cNvPr id="78" name="テキスト ボックス 77"/>
          <p:cNvSpPr txBox="1"/>
          <p:nvPr/>
        </p:nvSpPr>
        <p:spPr>
          <a:xfrm>
            <a:off x="1769025" y="4039237"/>
            <a:ext cx="894797" cy="307777"/>
          </a:xfrm>
          <a:prstGeom prst="rect">
            <a:avLst/>
          </a:prstGeom>
          <a:noFill/>
        </p:spPr>
        <p:txBody>
          <a:bodyPr wrap="none" rtlCol="0">
            <a:spAutoFit/>
          </a:bodyPr>
          <a:lstStyle/>
          <a:p>
            <a:r>
              <a:rPr lang="ja-JP" altLang="en-US" sz="1400" dirty="0"/>
              <a:t>ステップ</a:t>
            </a:r>
            <a:r>
              <a:rPr lang="en-US" altLang="ja-JP" sz="1400" dirty="0" smtClean="0"/>
              <a:t>1</a:t>
            </a:r>
            <a:endParaRPr kumimoji="1" lang="ja-JP" altLang="en-US" sz="1400" dirty="0"/>
          </a:p>
        </p:txBody>
      </p:sp>
      <p:sp>
        <p:nvSpPr>
          <p:cNvPr id="79" name="テキスト ボックス 78"/>
          <p:cNvSpPr txBox="1"/>
          <p:nvPr/>
        </p:nvSpPr>
        <p:spPr>
          <a:xfrm>
            <a:off x="2756977" y="2770297"/>
            <a:ext cx="894797" cy="307777"/>
          </a:xfrm>
          <a:prstGeom prst="rect">
            <a:avLst/>
          </a:prstGeom>
          <a:noFill/>
        </p:spPr>
        <p:txBody>
          <a:bodyPr wrap="none" rtlCol="0">
            <a:spAutoFit/>
          </a:bodyPr>
          <a:lstStyle/>
          <a:p>
            <a:r>
              <a:rPr lang="ja-JP" altLang="en-US" sz="1400" dirty="0"/>
              <a:t>ステップ</a:t>
            </a:r>
            <a:r>
              <a:rPr lang="en-US" altLang="ja-JP" sz="1400" dirty="0" smtClean="0"/>
              <a:t>2</a:t>
            </a:r>
            <a:endParaRPr kumimoji="1" lang="ja-JP" altLang="en-US" sz="1400" dirty="0"/>
          </a:p>
        </p:txBody>
      </p:sp>
      <p:sp>
        <p:nvSpPr>
          <p:cNvPr id="80" name="テキスト ボックス 79"/>
          <p:cNvSpPr txBox="1"/>
          <p:nvPr/>
        </p:nvSpPr>
        <p:spPr>
          <a:xfrm>
            <a:off x="5846422" y="2774576"/>
            <a:ext cx="894797" cy="307777"/>
          </a:xfrm>
          <a:prstGeom prst="rect">
            <a:avLst/>
          </a:prstGeom>
          <a:noFill/>
        </p:spPr>
        <p:txBody>
          <a:bodyPr wrap="none" rtlCol="0">
            <a:spAutoFit/>
          </a:bodyPr>
          <a:lstStyle/>
          <a:p>
            <a:r>
              <a:rPr lang="ja-JP" altLang="en-US" sz="1400" dirty="0"/>
              <a:t>ステップ</a:t>
            </a:r>
            <a:r>
              <a:rPr lang="en-US" altLang="ja-JP" sz="1400" dirty="0" smtClean="0"/>
              <a:t>3</a:t>
            </a:r>
            <a:endParaRPr kumimoji="1" lang="ja-JP" altLang="en-US" sz="1400" dirty="0"/>
          </a:p>
        </p:txBody>
      </p:sp>
      <p:sp>
        <p:nvSpPr>
          <p:cNvPr id="81" name="テキスト ボックス 80"/>
          <p:cNvSpPr txBox="1"/>
          <p:nvPr/>
        </p:nvSpPr>
        <p:spPr>
          <a:xfrm>
            <a:off x="5648935" y="5155940"/>
            <a:ext cx="894797" cy="307777"/>
          </a:xfrm>
          <a:prstGeom prst="rect">
            <a:avLst/>
          </a:prstGeom>
          <a:noFill/>
        </p:spPr>
        <p:txBody>
          <a:bodyPr wrap="none" rtlCol="0">
            <a:spAutoFit/>
          </a:bodyPr>
          <a:lstStyle/>
          <a:p>
            <a:r>
              <a:rPr lang="ja-JP" altLang="en-US" sz="1400" dirty="0"/>
              <a:t>ステップ</a:t>
            </a:r>
            <a:r>
              <a:rPr lang="en-US" altLang="ja-JP" sz="1400" dirty="0" smtClean="0"/>
              <a:t>5</a:t>
            </a:r>
            <a:endParaRPr kumimoji="1" lang="ja-JP" altLang="en-US" sz="1400" dirty="0"/>
          </a:p>
        </p:txBody>
      </p:sp>
      <p:sp>
        <p:nvSpPr>
          <p:cNvPr id="82" name="角丸四角形 81"/>
          <p:cNvSpPr/>
          <p:nvPr/>
        </p:nvSpPr>
        <p:spPr>
          <a:xfrm>
            <a:off x="1051574" y="2629182"/>
            <a:ext cx="1544870" cy="79829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83" name="角丸四角形 82"/>
          <p:cNvSpPr/>
          <p:nvPr/>
        </p:nvSpPr>
        <p:spPr>
          <a:xfrm>
            <a:off x="7356669" y="5497761"/>
            <a:ext cx="1571611" cy="7768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8610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44" y="366377"/>
            <a:ext cx="8686800" cy="1143000"/>
          </a:xfrm>
        </p:spPr>
        <p:txBody>
          <a:bodyPr/>
          <a:lstStyle/>
          <a:p>
            <a:r>
              <a:rPr lang="ja-JP" altLang="en-US" sz="3600" dirty="0" smtClean="0"/>
              <a:t>提案する</a:t>
            </a:r>
            <a:r>
              <a:rPr lang="en-US" altLang="ja-JP" sz="3600" dirty="0" smtClean="0"/>
              <a:t>Eclipse </a:t>
            </a:r>
            <a:r>
              <a:rPr lang="ja-JP" altLang="en-US" sz="3600" dirty="0" smtClean="0"/>
              <a:t>プラグインによる支援環境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12</a:t>
            </a:fld>
            <a:endParaRPr lang="en-US" altLang="ja-JP">
              <a:solidFill>
                <a:srgbClr val="000000"/>
              </a:solidFill>
            </a:endParaRPr>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lang="ja-JP" altLang="en-US" sz="1600" b="1" dirty="0" smtClean="0">
                <a:solidFill>
                  <a:srgbClr val="000000"/>
                </a:solidFill>
              </a:rPr>
              <a:t>開発者</a:t>
            </a:r>
            <a:endParaRPr lang="ja-JP" altLang="en-US" sz="1600" b="1" dirty="0">
              <a:solidFill>
                <a:srgbClr val="000000"/>
              </a:solidFill>
            </a:endParaRPr>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lang="ja-JP" altLang="en-US" sz="1400" dirty="0" smtClean="0">
                <a:solidFill>
                  <a:srgbClr val="000000"/>
                </a:solidFill>
              </a:rPr>
              <a:t>エディタ</a:t>
            </a:r>
            <a:endParaRPr lang="ja-JP" altLang="en-US" dirty="0">
              <a:solidFill>
                <a:srgbClr val="000000"/>
              </a:solidFill>
            </a:endParaRPr>
          </a:p>
        </p:txBody>
      </p:sp>
      <p:sp>
        <p:nvSpPr>
          <p:cNvPr id="48" name="フローチャート: データ 47"/>
          <p:cNvSpPr/>
          <p:nvPr/>
        </p:nvSpPr>
        <p:spPr>
          <a:xfrm>
            <a:off x="5337657" y="4297333"/>
            <a:ext cx="1312847" cy="477559"/>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49" name="テキスト ボックス 48"/>
          <p:cNvSpPr txBox="1"/>
          <p:nvPr/>
        </p:nvSpPr>
        <p:spPr>
          <a:xfrm>
            <a:off x="5478614" y="4305837"/>
            <a:ext cx="1071127" cy="523220"/>
          </a:xfrm>
          <a:prstGeom prst="rect">
            <a:avLst/>
          </a:prstGeom>
          <a:noFill/>
        </p:spPr>
        <p:txBody>
          <a:bodyPr wrap="none" rtlCol="0">
            <a:spAutoFit/>
          </a:bodyPr>
          <a:lstStyle/>
          <a:p>
            <a:pPr algn="ctr"/>
            <a:r>
              <a:rPr lang="en-US" altLang="ja-JP" sz="1400" dirty="0" err="1" smtClean="0">
                <a:solidFill>
                  <a:srgbClr val="000000"/>
                </a:solidFill>
              </a:rPr>
              <a:t>CCFinderX</a:t>
            </a:r>
            <a:endParaRPr lang="en-US" altLang="ja-JP" sz="1400" dirty="0" smtClean="0">
              <a:solidFill>
                <a:srgbClr val="000000"/>
              </a:solidFill>
            </a:endParaRPr>
          </a:p>
          <a:p>
            <a:pPr algn="ctr"/>
            <a:r>
              <a:rPr lang="ja-JP" altLang="en-US" sz="1400" dirty="0" smtClean="0">
                <a:solidFill>
                  <a:srgbClr val="000000"/>
                </a:solidFill>
              </a:rPr>
              <a:t>検出結果</a:t>
            </a:r>
            <a:endParaRPr lang="ja-JP" altLang="en-US" sz="1400" dirty="0">
              <a:solidFill>
                <a:srgbClr val="000000"/>
              </a:solidFill>
            </a:endParaRPr>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rgbClr val="000000"/>
              </a:solidFill>
            </a:endParaRPr>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solidFill>
                  <a:srgbClr val="000000"/>
                </a:solidFill>
              </a:rPr>
              <a:t>AS</a:t>
            </a:r>
            <a:r>
              <a:rPr lang="en-US" altLang="ja-JP" sz="1400" dirty="0">
                <a:solidFill>
                  <a:srgbClr val="000000"/>
                </a:solidFill>
              </a:rPr>
              <a:t>T</a:t>
            </a:r>
            <a:r>
              <a:rPr lang="ja-JP" altLang="en-US" sz="1400" dirty="0" smtClean="0">
                <a:solidFill>
                  <a:srgbClr val="000000"/>
                </a:solidFill>
              </a:rPr>
              <a:t>ノード</a:t>
            </a:r>
            <a:endParaRPr lang="en-US" altLang="ja-JP" sz="1400" dirty="0" smtClean="0">
              <a:solidFill>
                <a:srgbClr val="000000"/>
              </a:solidFill>
            </a:endParaRPr>
          </a:p>
          <a:p>
            <a:pPr algn="ctr"/>
            <a:r>
              <a:rPr lang="ja-JP" altLang="en-US" sz="1400" dirty="0">
                <a:solidFill>
                  <a:srgbClr val="000000"/>
                </a:solidFill>
              </a:rPr>
              <a:t>リスト</a:t>
            </a:r>
            <a:endParaRPr lang="en-US" altLang="ja-JP" sz="1400" dirty="0" smtClean="0">
              <a:solidFill>
                <a:srgbClr val="000000"/>
              </a:solidFill>
            </a:endParaRPr>
          </a:p>
        </p:txBody>
      </p:sp>
      <p:sp>
        <p:nvSpPr>
          <p:cNvPr id="52" name="角丸四角形 51"/>
          <p:cNvSpPr/>
          <p:nvPr/>
        </p:nvSpPr>
        <p:spPr>
          <a:xfrm>
            <a:off x="3940905" y="4303295"/>
            <a:ext cx="1329817" cy="4580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コードクローン検出</a:t>
            </a:r>
            <a:endParaRPr lang="ja-JP" altLang="en-US" sz="1400" dirty="0">
              <a:solidFill>
                <a:srgbClr val="000000"/>
              </a:solidFill>
            </a:endParaRPr>
          </a:p>
        </p:txBody>
      </p:sp>
      <p:sp>
        <p:nvSpPr>
          <p:cNvPr id="53" name="角丸四角形 52"/>
          <p:cNvSpPr/>
          <p:nvPr/>
        </p:nvSpPr>
        <p:spPr>
          <a:xfrm>
            <a:off x="1884125" y="4301602"/>
            <a:ext cx="930093" cy="455378"/>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solidFill>
                  <a:srgbClr val="000000"/>
                </a:solidFill>
              </a:rPr>
              <a:t>キー入力</a:t>
            </a:r>
            <a:endParaRPr lang="en-US" altLang="ja-JP" sz="1400" b="1" dirty="0" smtClean="0">
              <a:solidFill>
                <a:srgbClr val="000000"/>
              </a:solidFill>
            </a:endParaRPr>
          </a:p>
          <a:p>
            <a:pPr algn="ctr"/>
            <a:r>
              <a:rPr lang="ja-JP" altLang="en-US" sz="1400" b="1" dirty="0" smtClean="0">
                <a:solidFill>
                  <a:srgbClr val="000000"/>
                </a:solidFill>
              </a:rPr>
              <a:t>追跡</a:t>
            </a:r>
            <a:endParaRPr lang="ja-JP" altLang="en-US" sz="1400" b="1" dirty="0">
              <a:solidFill>
                <a:srgbClr val="000000"/>
              </a:solidFill>
            </a:endParaRPr>
          </a:p>
        </p:txBody>
      </p:sp>
      <p:sp>
        <p:nvSpPr>
          <p:cNvPr id="54" name="角丸四角形 53"/>
          <p:cNvSpPr/>
          <p:nvPr/>
        </p:nvSpPr>
        <p:spPr>
          <a:xfrm>
            <a:off x="2884672" y="3030217"/>
            <a:ext cx="1030860" cy="4986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差分ノード取得</a:t>
            </a:r>
            <a:endParaRPr lang="ja-JP" altLang="en-US" sz="1400" dirty="0">
              <a:solidFill>
                <a:srgbClr val="000000"/>
              </a:solidFill>
            </a:endParaRPr>
          </a:p>
        </p:txBody>
      </p:sp>
      <p:sp>
        <p:nvSpPr>
          <p:cNvPr id="55" name="角丸四角形 54"/>
          <p:cNvSpPr/>
          <p:nvPr/>
        </p:nvSpPr>
        <p:spPr>
          <a:xfrm>
            <a:off x="5905706" y="5425128"/>
            <a:ext cx="1282176" cy="4536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クローンセット照合</a:t>
            </a:r>
            <a:endParaRPr lang="ja-JP" altLang="en-US" sz="1400" dirty="0">
              <a:solidFill>
                <a:srgbClr val="000000"/>
              </a:solidFill>
            </a:endParaRPr>
          </a:p>
        </p:txBody>
      </p:sp>
      <p:sp>
        <p:nvSpPr>
          <p:cNvPr id="56" name="角丸四角形 55"/>
          <p:cNvSpPr/>
          <p:nvPr/>
        </p:nvSpPr>
        <p:spPr>
          <a:xfrm>
            <a:off x="6096334" y="3042962"/>
            <a:ext cx="1241900" cy="4831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メソッド抽出パターン照合</a:t>
            </a:r>
            <a:endParaRPr lang="ja-JP" altLang="en-US" sz="1400" dirty="0">
              <a:solidFill>
                <a:srgbClr val="000000"/>
              </a:solidFill>
            </a:endParaRPr>
          </a:p>
        </p:txBody>
      </p:sp>
      <p:sp>
        <p:nvSpPr>
          <p:cNvPr id="58" name="フローチャート: データ 57"/>
          <p:cNvSpPr/>
          <p:nvPr/>
        </p:nvSpPr>
        <p:spPr>
          <a:xfrm>
            <a:off x="6779009" y="4236423"/>
            <a:ext cx="1221257" cy="511442"/>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lang="ja-JP" altLang="en-US" sz="1400" dirty="0" smtClean="0">
                <a:solidFill>
                  <a:srgbClr val="000000"/>
                </a:solidFill>
              </a:rPr>
              <a:t>メソッド抽出</a:t>
            </a:r>
            <a:endParaRPr lang="en-US" altLang="ja-JP" sz="1400" dirty="0" smtClean="0">
              <a:solidFill>
                <a:srgbClr val="000000"/>
              </a:solidFill>
            </a:endParaRPr>
          </a:p>
          <a:p>
            <a:pPr algn="ctr"/>
            <a:r>
              <a:rPr lang="ja-JP" altLang="en-US" sz="1400" dirty="0">
                <a:solidFill>
                  <a:srgbClr val="000000"/>
                </a:solidFill>
              </a:rPr>
              <a:t>パターン</a:t>
            </a:r>
            <a:r>
              <a:rPr lang="ja-JP" altLang="en-US" sz="1400" dirty="0" smtClean="0">
                <a:solidFill>
                  <a:srgbClr val="000000"/>
                </a:solidFill>
              </a:rPr>
              <a:t>　</a:t>
            </a:r>
            <a:endParaRPr lang="ja-JP" altLang="en-US" sz="1400" dirty="0">
              <a:solidFill>
                <a:srgbClr val="000000"/>
              </a:solidFill>
            </a:endParaRPr>
          </a:p>
        </p:txBody>
      </p:sp>
      <p:sp>
        <p:nvSpPr>
          <p:cNvPr id="60" name="フローチャート: データ 59"/>
          <p:cNvSpPr/>
          <p:nvPr/>
        </p:nvSpPr>
        <p:spPr>
          <a:xfrm>
            <a:off x="2626331" y="5402134"/>
            <a:ext cx="2658114" cy="50154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61" name="テキスト ボックス 60"/>
          <p:cNvSpPr txBox="1"/>
          <p:nvPr/>
        </p:nvSpPr>
        <p:spPr>
          <a:xfrm>
            <a:off x="2875054" y="5424637"/>
            <a:ext cx="2194832" cy="523220"/>
          </a:xfrm>
          <a:prstGeom prst="rect">
            <a:avLst/>
          </a:prstGeom>
          <a:noFill/>
        </p:spPr>
        <p:txBody>
          <a:bodyPr wrap="none" rtlCol="0">
            <a:spAutoFit/>
          </a:bodyPr>
          <a:lstStyle/>
          <a:p>
            <a:pPr algn="ctr"/>
            <a:r>
              <a:rPr lang="ja-JP" altLang="en-US" sz="1400" dirty="0" smtClean="0">
                <a:solidFill>
                  <a:srgbClr val="000000"/>
                </a:solidFill>
              </a:rPr>
              <a:t>メソッド抽出が行われた</a:t>
            </a:r>
            <a:endParaRPr lang="en-US" altLang="ja-JP" sz="1400" dirty="0" smtClean="0">
              <a:solidFill>
                <a:srgbClr val="000000"/>
              </a:solidFill>
            </a:endParaRPr>
          </a:p>
          <a:p>
            <a:pPr algn="ctr"/>
            <a:r>
              <a:rPr lang="ja-JP" altLang="en-US" sz="1400" dirty="0" smtClean="0">
                <a:solidFill>
                  <a:srgbClr val="000000"/>
                </a:solidFill>
              </a:rPr>
              <a:t>コード片のクローンセット　</a:t>
            </a:r>
            <a:endParaRPr lang="ja-JP" altLang="en-US" sz="1400" dirty="0">
              <a:solidFill>
                <a:srgbClr val="000000"/>
              </a:solidFill>
            </a:endParaRPr>
          </a:p>
        </p:txBody>
      </p:sp>
      <p:cxnSp>
        <p:nvCxnSpPr>
          <p:cNvPr id="62" name="直線矢印コネクタ 61"/>
          <p:cNvCxnSpPr>
            <a:stCxn id="63" idx="3"/>
            <a:endCxn id="53" idx="1"/>
          </p:cNvCxnSpPr>
          <p:nvPr/>
        </p:nvCxnSpPr>
        <p:spPr>
          <a:xfrm flipV="1">
            <a:off x="1481932" y="4529291"/>
            <a:ext cx="402193" cy="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14218" y="4529249"/>
            <a:ext cx="295876" cy="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6" idx="3"/>
            <a:endCxn id="52" idx="1"/>
          </p:cNvCxnSpPr>
          <p:nvPr/>
        </p:nvCxnSpPr>
        <p:spPr>
          <a:xfrm>
            <a:off x="3690110" y="4529249"/>
            <a:ext cx="250795" cy="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6" idx="0"/>
            <a:endCxn id="54" idx="2"/>
          </p:cNvCxnSpPr>
          <p:nvPr/>
        </p:nvCxnSpPr>
        <p:spPr>
          <a:xfrm flipV="1">
            <a:off x="3400102" y="3528913"/>
            <a:ext cx="0" cy="65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4" idx="3"/>
            <a:endCxn id="50" idx="2"/>
          </p:cNvCxnSpPr>
          <p:nvPr/>
        </p:nvCxnSpPr>
        <p:spPr>
          <a:xfrm>
            <a:off x="3915532" y="3279565"/>
            <a:ext cx="888052" cy="1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0" idx="4"/>
            <a:endCxn id="56" idx="1"/>
          </p:cNvCxnSpPr>
          <p:nvPr/>
        </p:nvCxnSpPr>
        <p:spPr>
          <a:xfrm>
            <a:off x="5534724" y="3281284"/>
            <a:ext cx="561610" cy="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6" idx="2"/>
            <a:endCxn id="58" idx="1"/>
          </p:cNvCxnSpPr>
          <p:nvPr/>
        </p:nvCxnSpPr>
        <p:spPr>
          <a:xfrm>
            <a:off x="6717284" y="3526083"/>
            <a:ext cx="672354" cy="710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8" idx="3"/>
          </p:cNvCxnSpPr>
          <p:nvPr/>
        </p:nvCxnSpPr>
        <p:spPr>
          <a:xfrm flipH="1">
            <a:off x="6681367" y="4747865"/>
            <a:ext cx="586145" cy="661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a:stCxn id="48" idx="5"/>
            <a:endCxn id="55" idx="0"/>
          </p:cNvCxnSpPr>
          <p:nvPr/>
        </p:nvCxnSpPr>
        <p:spPr>
          <a:xfrm>
            <a:off x="6519219" y="4536113"/>
            <a:ext cx="27575" cy="889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a:stCxn id="52" idx="3"/>
            <a:endCxn id="48" idx="2"/>
          </p:cNvCxnSpPr>
          <p:nvPr/>
        </p:nvCxnSpPr>
        <p:spPr>
          <a:xfrm>
            <a:off x="5270722" y="4532317"/>
            <a:ext cx="198220" cy="37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stCxn id="55" idx="1"/>
            <a:endCxn id="60" idx="5"/>
          </p:cNvCxnSpPr>
          <p:nvPr/>
        </p:nvCxnSpPr>
        <p:spPr>
          <a:xfrm flipH="1">
            <a:off x="5018634" y="5651970"/>
            <a:ext cx="887072" cy="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stCxn id="60" idx="2"/>
            <a:endCxn id="63" idx="3"/>
          </p:cNvCxnSpPr>
          <p:nvPr/>
        </p:nvCxnSpPr>
        <p:spPr>
          <a:xfrm flipH="1" flipV="1">
            <a:off x="1481932" y="4529425"/>
            <a:ext cx="1410210" cy="11234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smtClean="0">
                <a:solidFill>
                  <a:srgbClr val="000000"/>
                </a:solidFill>
              </a:rPr>
              <a:t>本環境</a:t>
            </a:r>
            <a:endParaRPr lang="ja-JP" altLang="en-US" sz="1400" b="1" dirty="0">
              <a:solidFill>
                <a:srgbClr val="000000"/>
              </a:solidFill>
            </a:endParaRPr>
          </a:p>
        </p:txBody>
      </p:sp>
      <p:sp>
        <p:nvSpPr>
          <p:cNvPr id="77" name="テキスト ボックス 76"/>
          <p:cNvSpPr txBox="1"/>
          <p:nvPr/>
        </p:nvSpPr>
        <p:spPr>
          <a:xfrm>
            <a:off x="3804142" y="4039388"/>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4</a:t>
            </a:r>
            <a:endParaRPr lang="ja-JP" altLang="en-US" sz="1400" dirty="0">
              <a:solidFill>
                <a:srgbClr val="000000"/>
              </a:solidFill>
            </a:endParaRPr>
          </a:p>
        </p:txBody>
      </p:sp>
      <p:sp>
        <p:nvSpPr>
          <p:cNvPr id="78" name="テキスト ボックス 77"/>
          <p:cNvSpPr txBox="1"/>
          <p:nvPr/>
        </p:nvSpPr>
        <p:spPr>
          <a:xfrm>
            <a:off x="1769025" y="4039237"/>
            <a:ext cx="894797" cy="307777"/>
          </a:xfrm>
          <a:prstGeom prst="rect">
            <a:avLst/>
          </a:prstGeom>
          <a:noFill/>
        </p:spPr>
        <p:txBody>
          <a:bodyPr wrap="none" rtlCol="0">
            <a:spAutoFit/>
          </a:bodyPr>
          <a:lstStyle/>
          <a:p>
            <a:r>
              <a:rPr lang="ja-JP" altLang="en-US" sz="1400" b="1" dirty="0">
                <a:solidFill>
                  <a:srgbClr val="000000"/>
                </a:solidFill>
              </a:rPr>
              <a:t>ステップ</a:t>
            </a:r>
            <a:r>
              <a:rPr lang="en-US" altLang="ja-JP" sz="1400" b="1" dirty="0" smtClean="0">
                <a:solidFill>
                  <a:srgbClr val="000000"/>
                </a:solidFill>
              </a:rPr>
              <a:t>1</a:t>
            </a:r>
            <a:endParaRPr lang="ja-JP" altLang="en-US" sz="1400" b="1" dirty="0">
              <a:solidFill>
                <a:srgbClr val="000000"/>
              </a:solidFill>
            </a:endParaRPr>
          </a:p>
        </p:txBody>
      </p:sp>
      <p:sp>
        <p:nvSpPr>
          <p:cNvPr id="79" name="テキスト ボックス 78"/>
          <p:cNvSpPr txBox="1"/>
          <p:nvPr/>
        </p:nvSpPr>
        <p:spPr>
          <a:xfrm>
            <a:off x="2756977" y="277029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2</a:t>
            </a:r>
            <a:endParaRPr lang="ja-JP" altLang="en-US" sz="1400" dirty="0">
              <a:solidFill>
                <a:srgbClr val="000000"/>
              </a:solidFill>
            </a:endParaRPr>
          </a:p>
        </p:txBody>
      </p:sp>
      <p:sp>
        <p:nvSpPr>
          <p:cNvPr id="80" name="テキスト ボックス 79"/>
          <p:cNvSpPr txBox="1"/>
          <p:nvPr/>
        </p:nvSpPr>
        <p:spPr>
          <a:xfrm>
            <a:off x="5846422" y="2774576"/>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3</a:t>
            </a:r>
            <a:endParaRPr lang="ja-JP" altLang="en-US" sz="1400" dirty="0">
              <a:solidFill>
                <a:srgbClr val="000000"/>
              </a:solidFill>
            </a:endParaRPr>
          </a:p>
        </p:txBody>
      </p:sp>
      <p:sp>
        <p:nvSpPr>
          <p:cNvPr id="81" name="テキスト ボックス 80"/>
          <p:cNvSpPr txBox="1"/>
          <p:nvPr/>
        </p:nvSpPr>
        <p:spPr>
          <a:xfrm>
            <a:off x="5648935" y="5155940"/>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5</a:t>
            </a:r>
            <a:endParaRPr lang="ja-JP" altLang="en-US" sz="1400" dirty="0">
              <a:solidFill>
                <a:srgbClr val="000000"/>
              </a:solidFill>
            </a:endParaRPr>
          </a:p>
        </p:txBody>
      </p:sp>
      <p:sp>
        <p:nvSpPr>
          <p:cNvPr id="43" name="角丸四角形 42"/>
          <p:cNvSpPr/>
          <p:nvPr/>
        </p:nvSpPr>
        <p:spPr>
          <a:xfrm>
            <a:off x="1051574" y="2629182"/>
            <a:ext cx="1544870" cy="798291"/>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57" name="角丸四角形 56"/>
          <p:cNvSpPr/>
          <p:nvPr/>
        </p:nvSpPr>
        <p:spPr>
          <a:xfrm>
            <a:off x="7356669" y="5497761"/>
            <a:ext cx="1571611" cy="7768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82238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ステップ</a:t>
            </a:r>
            <a:r>
              <a:rPr lang="en-US" altLang="ja-JP" sz="4000" dirty="0" smtClean="0"/>
              <a:t>1</a:t>
            </a:r>
            <a:r>
              <a:rPr lang="en-US" altLang="ja-JP" sz="4000" dirty="0" smtClean="0"/>
              <a:t/>
            </a:r>
            <a:br>
              <a:rPr lang="en-US" altLang="ja-JP" sz="4000" dirty="0" smtClean="0"/>
            </a:br>
            <a:r>
              <a:rPr lang="ja-JP" altLang="en-US" sz="4000" dirty="0" smtClean="0"/>
              <a:t>キー入力</a:t>
            </a:r>
            <a:r>
              <a:rPr lang="ja-JP" altLang="en-US" sz="4000" dirty="0"/>
              <a:t>追跡</a:t>
            </a:r>
            <a:endParaRPr kumimoji="1" lang="ja-JP" altLang="en-US" sz="4000" dirty="0"/>
          </a:p>
        </p:txBody>
      </p:sp>
      <p:sp>
        <p:nvSpPr>
          <p:cNvPr id="3" name="コンテンツ プレースホルダー 2"/>
          <p:cNvSpPr>
            <a:spLocks noGrp="1"/>
          </p:cNvSpPr>
          <p:nvPr>
            <p:ph idx="1"/>
          </p:nvPr>
        </p:nvSpPr>
        <p:spPr>
          <a:xfrm>
            <a:off x="457200" y="1600201"/>
            <a:ext cx="8291513" cy="2757504"/>
          </a:xfrm>
        </p:spPr>
        <p:txBody>
          <a:bodyPr/>
          <a:lstStyle/>
          <a:p>
            <a:r>
              <a:rPr lang="ja-JP" altLang="en-US" sz="2800" dirty="0"/>
              <a:t>メソッド抽出の集約パターンを見つけるためには，</a:t>
            </a:r>
            <a:r>
              <a:rPr lang="en-US" altLang="ja-JP" sz="2800" dirty="0"/>
              <a:t>1</a:t>
            </a:r>
            <a:r>
              <a:rPr lang="ja-JP" altLang="en-US" sz="2800" dirty="0"/>
              <a:t>行以上の行差分情報が必要となる</a:t>
            </a:r>
            <a:r>
              <a:rPr lang="ja-JP" altLang="en-US" sz="2800" dirty="0" smtClean="0"/>
              <a:t>．</a:t>
            </a:r>
            <a:endParaRPr kumimoji="1" lang="en-US" altLang="ja-JP" sz="2800" dirty="0" smtClean="0"/>
          </a:p>
          <a:p>
            <a:r>
              <a:rPr kumimoji="1" lang="ja-JP" altLang="en-US" sz="2800" dirty="0" smtClean="0"/>
              <a:t>開発作業のモニタリングを行うために，開発者のキー入力の追跡を行い，</a:t>
            </a:r>
            <a:r>
              <a:rPr kumimoji="1" lang="en-US" altLang="ja-JP" sz="2800" dirty="0" smtClean="0"/>
              <a:t>1</a:t>
            </a:r>
            <a:r>
              <a:rPr kumimoji="1" lang="ja-JP" altLang="en-US" sz="2800" dirty="0" smtClean="0"/>
              <a:t>行以上の変更を</a:t>
            </a:r>
            <a:r>
              <a:rPr lang="ja-JP" altLang="en-US" sz="2800" dirty="0" smtClean="0"/>
              <a:t>差分</a:t>
            </a:r>
            <a:r>
              <a:rPr lang="ja-JP" altLang="en-US" sz="2800" dirty="0"/>
              <a:t>検出アルゴリズム</a:t>
            </a:r>
            <a:r>
              <a:rPr lang="en-US" altLang="ja-JP" sz="2800" dirty="0" smtClean="0"/>
              <a:t>[2]</a:t>
            </a:r>
            <a:r>
              <a:rPr lang="ja-JP" altLang="en-US" sz="2800" dirty="0" smtClean="0"/>
              <a:t>を用いて</a:t>
            </a:r>
            <a:r>
              <a:rPr kumimoji="1" lang="ja-JP" altLang="en-US" sz="2800" dirty="0" smtClean="0"/>
              <a:t>検知する．</a:t>
            </a:r>
            <a:endParaRPr kumimoji="1" lang="en-US" altLang="ja-JP" sz="2800" dirty="0" smtClean="0"/>
          </a:p>
          <a:p>
            <a:pPr marL="0" indent="0">
              <a:buNone/>
            </a:pPr>
            <a:endParaRPr kumimoji="1" lang="en-US" altLang="ja-JP" sz="2800" dirty="0" smtClean="0"/>
          </a:p>
          <a:p>
            <a:pPr marL="0" indent="0">
              <a:buNone/>
            </a:pPr>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pic>
        <p:nvPicPr>
          <p:cNvPr id="20" name="図 19"/>
          <p:cNvPicPr>
            <a:picLocks noChangeAspect="1"/>
          </p:cNvPicPr>
          <p:nvPr/>
        </p:nvPicPr>
        <p:blipFill>
          <a:blip r:embed="rId3"/>
          <a:stretch>
            <a:fillRect/>
          </a:stretch>
        </p:blipFill>
        <p:spPr>
          <a:xfrm>
            <a:off x="344039" y="4118876"/>
            <a:ext cx="1105371" cy="1330532"/>
          </a:xfrm>
          <a:prstGeom prst="rect">
            <a:avLst/>
          </a:prstGeom>
        </p:spPr>
      </p:pic>
      <p:pic>
        <p:nvPicPr>
          <p:cNvPr id="21" name="図 20"/>
          <p:cNvPicPr>
            <a:picLocks noChangeAspect="1"/>
          </p:cNvPicPr>
          <p:nvPr/>
        </p:nvPicPr>
        <p:blipFill>
          <a:blip r:embed="rId3"/>
          <a:stretch>
            <a:fillRect/>
          </a:stretch>
        </p:blipFill>
        <p:spPr>
          <a:xfrm>
            <a:off x="3145597" y="4118876"/>
            <a:ext cx="1105371" cy="1330532"/>
          </a:xfrm>
          <a:prstGeom prst="rect">
            <a:avLst/>
          </a:prstGeom>
        </p:spPr>
      </p:pic>
      <p:pic>
        <p:nvPicPr>
          <p:cNvPr id="22" name="図 21"/>
          <p:cNvPicPr>
            <a:picLocks noChangeAspect="1"/>
          </p:cNvPicPr>
          <p:nvPr/>
        </p:nvPicPr>
        <p:blipFill>
          <a:blip r:embed="rId3"/>
          <a:stretch>
            <a:fillRect/>
          </a:stretch>
        </p:blipFill>
        <p:spPr>
          <a:xfrm>
            <a:off x="5947155" y="4118876"/>
            <a:ext cx="1105371" cy="1330532"/>
          </a:xfrm>
          <a:prstGeom prst="rect">
            <a:avLst/>
          </a:prstGeom>
        </p:spPr>
      </p:pic>
      <p:cxnSp>
        <p:nvCxnSpPr>
          <p:cNvPr id="23" name="直線矢印コネクタ 22"/>
          <p:cNvCxnSpPr>
            <a:stCxn id="27" idx="3"/>
            <a:endCxn id="28" idx="1"/>
          </p:cNvCxnSpPr>
          <p:nvPr/>
        </p:nvCxnSpPr>
        <p:spPr>
          <a:xfrm>
            <a:off x="1275158" y="5021733"/>
            <a:ext cx="20111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p:cNvCxnSpPr>
            <a:endCxn id="29" idx="1"/>
          </p:cNvCxnSpPr>
          <p:nvPr/>
        </p:nvCxnSpPr>
        <p:spPr>
          <a:xfrm>
            <a:off x="4165953" y="4692415"/>
            <a:ext cx="1922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1428560" y="4621622"/>
            <a:ext cx="1704313" cy="400110"/>
          </a:xfrm>
          <a:prstGeom prst="rect">
            <a:avLst/>
          </a:prstGeom>
          <a:noFill/>
        </p:spPr>
        <p:txBody>
          <a:bodyPr wrap="none" rtlCol="0">
            <a:spAutoFit/>
          </a:bodyPr>
          <a:lstStyle/>
          <a:p>
            <a:r>
              <a:rPr kumimoji="1" lang="ja-JP" altLang="en-US" sz="2000" dirty="0" smtClean="0"/>
              <a:t>キー入力追跡</a:t>
            </a:r>
            <a:endParaRPr kumimoji="1" lang="ja-JP" altLang="en-US" sz="2000" dirty="0"/>
          </a:p>
        </p:txBody>
      </p:sp>
      <p:sp>
        <p:nvSpPr>
          <p:cNvPr id="26" name="テキスト ボックス 25"/>
          <p:cNvSpPr txBox="1"/>
          <p:nvPr/>
        </p:nvSpPr>
        <p:spPr>
          <a:xfrm>
            <a:off x="4274796" y="4292305"/>
            <a:ext cx="1704313" cy="400110"/>
          </a:xfrm>
          <a:prstGeom prst="rect">
            <a:avLst/>
          </a:prstGeom>
          <a:noFill/>
        </p:spPr>
        <p:txBody>
          <a:bodyPr wrap="none" rtlCol="0">
            <a:spAutoFit/>
          </a:bodyPr>
          <a:lstStyle/>
          <a:p>
            <a:r>
              <a:rPr kumimoji="1" lang="ja-JP" altLang="en-US" sz="2000" dirty="0" smtClean="0"/>
              <a:t>キー入力追跡</a:t>
            </a:r>
            <a:endParaRPr kumimoji="1" lang="ja-JP" altLang="en-US" sz="2000" dirty="0"/>
          </a:p>
        </p:txBody>
      </p:sp>
      <p:sp>
        <p:nvSpPr>
          <p:cNvPr id="27" name="正方形/長方形 26"/>
          <p:cNvSpPr/>
          <p:nvPr/>
        </p:nvSpPr>
        <p:spPr>
          <a:xfrm>
            <a:off x="476505" y="4808782"/>
            <a:ext cx="798653" cy="4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286277" y="4808782"/>
            <a:ext cx="798653" cy="4259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88647" y="4579074"/>
            <a:ext cx="798653" cy="226681"/>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吹き出し 29"/>
          <p:cNvSpPr/>
          <p:nvPr/>
        </p:nvSpPr>
        <p:spPr>
          <a:xfrm>
            <a:off x="1275158" y="5598520"/>
            <a:ext cx="2751715" cy="298226"/>
          </a:xfrm>
          <a:prstGeom prst="wedgeRoundRectCallout">
            <a:avLst>
              <a:gd name="adj1" fmla="val 33609"/>
              <a:gd name="adj2" fmla="val -1521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a:t>
            </a:r>
            <a:r>
              <a:rPr kumimoji="1" lang="ja-JP" altLang="en-US" sz="2000" dirty="0" smtClean="0">
                <a:solidFill>
                  <a:schemeClr val="tx1"/>
                </a:solidFill>
              </a:rPr>
              <a:t>行以上の追加を取得</a:t>
            </a:r>
            <a:endParaRPr kumimoji="1" lang="ja-JP" altLang="en-US" sz="2000" dirty="0">
              <a:solidFill>
                <a:schemeClr val="tx1"/>
              </a:solidFill>
            </a:endParaRPr>
          </a:p>
        </p:txBody>
      </p:sp>
      <p:cxnSp>
        <p:nvCxnSpPr>
          <p:cNvPr id="32" name="直線矢印コネクタ 31"/>
          <p:cNvCxnSpPr>
            <a:stCxn id="22" idx="3"/>
          </p:cNvCxnSpPr>
          <p:nvPr/>
        </p:nvCxnSpPr>
        <p:spPr>
          <a:xfrm>
            <a:off x="7052526" y="4784142"/>
            <a:ext cx="8202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7964036" y="4236901"/>
            <a:ext cx="784677" cy="769441"/>
          </a:xfrm>
          <a:prstGeom prst="rect">
            <a:avLst/>
          </a:prstGeom>
          <a:noFill/>
        </p:spPr>
        <p:txBody>
          <a:bodyPr wrap="square" rtlCol="0">
            <a:spAutoFit/>
          </a:bodyPr>
          <a:lstStyle/>
          <a:p>
            <a:r>
              <a:rPr kumimoji="1" lang="en-US" altLang="ja-JP" sz="4400" dirty="0" smtClean="0"/>
              <a:t>…</a:t>
            </a:r>
            <a:endParaRPr kumimoji="1" lang="ja-JP" altLang="en-US" sz="4400" dirty="0"/>
          </a:p>
        </p:txBody>
      </p:sp>
      <p:sp>
        <p:nvSpPr>
          <p:cNvPr id="48" name="角丸四角形吹き出し 47"/>
          <p:cNvSpPr/>
          <p:nvPr/>
        </p:nvSpPr>
        <p:spPr>
          <a:xfrm>
            <a:off x="4566444" y="5598520"/>
            <a:ext cx="2751715" cy="298226"/>
          </a:xfrm>
          <a:prstGeom prst="wedgeRoundRectCallout">
            <a:avLst>
              <a:gd name="adj1" fmla="val 23934"/>
              <a:gd name="adj2" fmla="val -3112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a:t>
            </a:r>
            <a:r>
              <a:rPr kumimoji="1" lang="ja-JP" altLang="en-US" sz="2000" dirty="0" smtClean="0">
                <a:solidFill>
                  <a:schemeClr val="tx1"/>
                </a:solidFill>
              </a:rPr>
              <a:t>行以上の削除を取得</a:t>
            </a:r>
            <a:endParaRPr kumimoji="1" lang="ja-JP" altLang="en-US" sz="2000" dirty="0">
              <a:solidFill>
                <a:schemeClr val="tx1"/>
              </a:solidFill>
            </a:endParaRPr>
          </a:p>
        </p:txBody>
      </p:sp>
      <p:sp>
        <p:nvSpPr>
          <p:cNvPr id="49" name="テキスト ボックス 48"/>
          <p:cNvSpPr txBox="1"/>
          <p:nvPr/>
        </p:nvSpPr>
        <p:spPr>
          <a:xfrm>
            <a:off x="1825842" y="6087465"/>
            <a:ext cx="5492317" cy="508421"/>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a:t>
            </a:r>
            <a:r>
              <a:rPr lang="en-US" altLang="ja-JP" sz="1400" dirty="0"/>
              <a:t>2</a:t>
            </a:r>
            <a:r>
              <a:rPr lang="en-US" altLang="ja-JP" sz="1400" dirty="0" smtClean="0"/>
              <a:t>] </a:t>
            </a:r>
            <a:r>
              <a:rPr lang="en-US" altLang="ja-JP" sz="1400" dirty="0"/>
              <a:t>Myers, E. W.: An O (ND) difference algorithm and </a:t>
            </a:r>
            <a:r>
              <a:rPr lang="en-US" altLang="ja-JP" sz="1400" dirty="0" smtClean="0"/>
              <a:t>its variations.,</a:t>
            </a:r>
          </a:p>
          <a:p>
            <a:r>
              <a:rPr lang="en-US" altLang="ja-JP" sz="1400" dirty="0" smtClean="0"/>
              <a:t> </a:t>
            </a:r>
            <a:r>
              <a:rPr lang="en-US" altLang="ja-JP" sz="1400" i="1" dirty="0" err="1"/>
              <a:t>Algorithmica</a:t>
            </a:r>
            <a:r>
              <a:rPr lang="en-US" altLang="ja-JP" sz="1400" dirty="0"/>
              <a:t>, pp. 251–266 (1986).</a:t>
            </a:r>
            <a:endParaRPr kumimoji="1" lang="ja-JP" altLang="en-US" sz="1400" dirty="0"/>
          </a:p>
        </p:txBody>
      </p:sp>
    </p:spTree>
    <p:extLst>
      <p:ext uri="{BB962C8B-B14F-4D97-AF65-F5344CB8AC3E}">
        <p14:creationId xmlns:p14="http://schemas.microsoft.com/office/powerpoint/2010/main" val="3581692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44" y="366377"/>
            <a:ext cx="8686800" cy="1143000"/>
          </a:xfrm>
        </p:spPr>
        <p:txBody>
          <a:bodyPr/>
          <a:lstStyle/>
          <a:p>
            <a:r>
              <a:rPr lang="ja-JP" altLang="en-US" sz="3600" dirty="0" smtClean="0"/>
              <a:t>提案する</a:t>
            </a:r>
            <a:r>
              <a:rPr lang="en-US" altLang="ja-JP" sz="3600" dirty="0" smtClean="0"/>
              <a:t>Eclipse </a:t>
            </a:r>
            <a:r>
              <a:rPr lang="ja-JP" altLang="en-US" sz="3600" dirty="0" smtClean="0"/>
              <a:t>プラグインによる支援環境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14</a:t>
            </a:fld>
            <a:endParaRPr lang="en-US" altLang="ja-JP">
              <a:solidFill>
                <a:srgbClr val="000000"/>
              </a:solidFill>
            </a:endParaRPr>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lang="ja-JP" altLang="en-US" sz="1600" b="1" dirty="0" smtClean="0">
                <a:solidFill>
                  <a:srgbClr val="000000"/>
                </a:solidFill>
              </a:rPr>
              <a:t>開発者</a:t>
            </a:r>
            <a:endParaRPr lang="ja-JP" altLang="en-US" sz="1600" b="1" dirty="0">
              <a:solidFill>
                <a:srgbClr val="000000"/>
              </a:solidFill>
            </a:endParaRPr>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lang="ja-JP" altLang="en-US" sz="1400" dirty="0" smtClean="0">
                <a:solidFill>
                  <a:srgbClr val="000000"/>
                </a:solidFill>
              </a:rPr>
              <a:t>エディタ</a:t>
            </a:r>
            <a:endParaRPr lang="ja-JP" altLang="en-US" dirty="0">
              <a:solidFill>
                <a:srgbClr val="000000"/>
              </a:solidFill>
            </a:endParaRPr>
          </a:p>
        </p:txBody>
      </p:sp>
      <p:sp>
        <p:nvSpPr>
          <p:cNvPr id="48" name="フローチャート: データ 47"/>
          <p:cNvSpPr/>
          <p:nvPr/>
        </p:nvSpPr>
        <p:spPr>
          <a:xfrm>
            <a:off x="5337657" y="4297333"/>
            <a:ext cx="1312847" cy="477559"/>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49" name="テキスト ボックス 48"/>
          <p:cNvSpPr txBox="1"/>
          <p:nvPr/>
        </p:nvSpPr>
        <p:spPr>
          <a:xfrm>
            <a:off x="5478614" y="4305837"/>
            <a:ext cx="1071127" cy="523220"/>
          </a:xfrm>
          <a:prstGeom prst="rect">
            <a:avLst/>
          </a:prstGeom>
          <a:noFill/>
        </p:spPr>
        <p:txBody>
          <a:bodyPr wrap="none" rtlCol="0">
            <a:spAutoFit/>
          </a:bodyPr>
          <a:lstStyle/>
          <a:p>
            <a:pPr algn="ctr"/>
            <a:r>
              <a:rPr lang="en-US" altLang="ja-JP" sz="1400" dirty="0" err="1" smtClean="0">
                <a:solidFill>
                  <a:srgbClr val="000000"/>
                </a:solidFill>
              </a:rPr>
              <a:t>CCFinderX</a:t>
            </a:r>
            <a:endParaRPr lang="en-US" altLang="ja-JP" sz="1400" dirty="0" smtClean="0">
              <a:solidFill>
                <a:srgbClr val="000000"/>
              </a:solidFill>
            </a:endParaRPr>
          </a:p>
          <a:p>
            <a:pPr algn="ctr"/>
            <a:r>
              <a:rPr lang="ja-JP" altLang="en-US" sz="1400" dirty="0" smtClean="0">
                <a:solidFill>
                  <a:srgbClr val="000000"/>
                </a:solidFill>
              </a:rPr>
              <a:t>検出結果</a:t>
            </a:r>
            <a:endParaRPr lang="ja-JP" altLang="en-US" sz="1400" dirty="0">
              <a:solidFill>
                <a:srgbClr val="000000"/>
              </a:solidFill>
            </a:endParaRPr>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rgbClr val="000000"/>
              </a:solidFill>
            </a:endParaRPr>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solidFill>
                  <a:srgbClr val="000000"/>
                </a:solidFill>
              </a:rPr>
              <a:t>AS</a:t>
            </a:r>
            <a:r>
              <a:rPr lang="en-US" altLang="ja-JP" sz="1400" dirty="0">
                <a:solidFill>
                  <a:srgbClr val="000000"/>
                </a:solidFill>
              </a:rPr>
              <a:t>T</a:t>
            </a:r>
            <a:r>
              <a:rPr lang="ja-JP" altLang="en-US" sz="1400" dirty="0" smtClean="0">
                <a:solidFill>
                  <a:srgbClr val="000000"/>
                </a:solidFill>
              </a:rPr>
              <a:t>ノード</a:t>
            </a:r>
            <a:endParaRPr lang="en-US" altLang="ja-JP" sz="1400" dirty="0" smtClean="0">
              <a:solidFill>
                <a:srgbClr val="000000"/>
              </a:solidFill>
            </a:endParaRPr>
          </a:p>
          <a:p>
            <a:pPr algn="ctr"/>
            <a:r>
              <a:rPr lang="ja-JP" altLang="en-US" sz="1400" dirty="0">
                <a:solidFill>
                  <a:srgbClr val="000000"/>
                </a:solidFill>
              </a:rPr>
              <a:t>リスト</a:t>
            </a:r>
            <a:endParaRPr lang="en-US" altLang="ja-JP" sz="1400" dirty="0" smtClean="0">
              <a:solidFill>
                <a:srgbClr val="000000"/>
              </a:solidFill>
            </a:endParaRPr>
          </a:p>
        </p:txBody>
      </p:sp>
      <p:sp>
        <p:nvSpPr>
          <p:cNvPr id="52" name="角丸四角形 51"/>
          <p:cNvSpPr/>
          <p:nvPr/>
        </p:nvSpPr>
        <p:spPr>
          <a:xfrm>
            <a:off x="3940905" y="4303295"/>
            <a:ext cx="1329817" cy="4580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コードクローン検出</a:t>
            </a:r>
            <a:endParaRPr lang="ja-JP" altLang="en-US" sz="1400" dirty="0">
              <a:solidFill>
                <a:srgbClr val="000000"/>
              </a:solidFill>
            </a:endParaRPr>
          </a:p>
        </p:txBody>
      </p:sp>
      <p:sp>
        <p:nvSpPr>
          <p:cNvPr id="53" name="角丸四角形 52"/>
          <p:cNvSpPr/>
          <p:nvPr/>
        </p:nvSpPr>
        <p:spPr>
          <a:xfrm>
            <a:off x="1884125" y="4301602"/>
            <a:ext cx="930093" cy="4553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キー入力</a:t>
            </a:r>
            <a:endParaRPr lang="en-US" altLang="ja-JP" sz="1400" dirty="0" smtClean="0">
              <a:solidFill>
                <a:srgbClr val="000000"/>
              </a:solidFill>
            </a:endParaRPr>
          </a:p>
          <a:p>
            <a:pPr algn="ctr"/>
            <a:r>
              <a:rPr lang="ja-JP" altLang="en-US" sz="1400" dirty="0" smtClean="0">
                <a:solidFill>
                  <a:srgbClr val="000000"/>
                </a:solidFill>
              </a:rPr>
              <a:t>追跡</a:t>
            </a:r>
            <a:endParaRPr lang="ja-JP" altLang="en-US" sz="1400" dirty="0">
              <a:solidFill>
                <a:srgbClr val="000000"/>
              </a:solidFill>
            </a:endParaRPr>
          </a:p>
        </p:txBody>
      </p:sp>
      <p:sp>
        <p:nvSpPr>
          <p:cNvPr id="54" name="角丸四角形 53"/>
          <p:cNvSpPr/>
          <p:nvPr/>
        </p:nvSpPr>
        <p:spPr>
          <a:xfrm>
            <a:off x="2884672" y="3030217"/>
            <a:ext cx="1030860" cy="498696"/>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solidFill>
                  <a:srgbClr val="000000"/>
                </a:solidFill>
              </a:rPr>
              <a:t>差分ノード取得</a:t>
            </a:r>
            <a:endParaRPr lang="ja-JP" altLang="en-US" sz="1400" b="1" dirty="0">
              <a:solidFill>
                <a:srgbClr val="000000"/>
              </a:solidFill>
            </a:endParaRPr>
          </a:p>
        </p:txBody>
      </p:sp>
      <p:sp>
        <p:nvSpPr>
          <p:cNvPr id="55" name="角丸四角形 54"/>
          <p:cNvSpPr/>
          <p:nvPr/>
        </p:nvSpPr>
        <p:spPr>
          <a:xfrm>
            <a:off x="5905706" y="5425128"/>
            <a:ext cx="1282176" cy="4536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クローンセット照合</a:t>
            </a:r>
            <a:endParaRPr lang="ja-JP" altLang="en-US" sz="1400" dirty="0">
              <a:solidFill>
                <a:srgbClr val="000000"/>
              </a:solidFill>
            </a:endParaRPr>
          </a:p>
        </p:txBody>
      </p:sp>
      <p:sp>
        <p:nvSpPr>
          <p:cNvPr id="56" name="角丸四角形 55"/>
          <p:cNvSpPr/>
          <p:nvPr/>
        </p:nvSpPr>
        <p:spPr>
          <a:xfrm>
            <a:off x="6096334" y="3042962"/>
            <a:ext cx="1241900" cy="4831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メソッド抽出パターン照合</a:t>
            </a:r>
            <a:endParaRPr lang="ja-JP" altLang="en-US" sz="1400" dirty="0">
              <a:solidFill>
                <a:srgbClr val="000000"/>
              </a:solidFill>
            </a:endParaRPr>
          </a:p>
        </p:txBody>
      </p:sp>
      <p:sp>
        <p:nvSpPr>
          <p:cNvPr id="58" name="フローチャート: データ 57"/>
          <p:cNvSpPr/>
          <p:nvPr/>
        </p:nvSpPr>
        <p:spPr>
          <a:xfrm>
            <a:off x="6779009" y="4236423"/>
            <a:ext cx="1221257" cy="511442"/>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lang="ja-JP" altLang="en-US" sz="1400" dirty="0" smtClean="0">
                <a:solidFill>
                  <a:srgbClr val="000000"/>
                </a:solidFill>
              </a:rPr>
              <a:t>メソッド抽出</a:t>
            </a:r>
            <a:endParaRPr lang="en-US" altLang="ja-JP" sz="1400" dirty="0" smtClean="0">
              <a:solidFill>
                <a:srgbClr val="000000"/>
              </a:solidFill>
            </a:endParaRPr>
          </a:p>
          <a:p>
            <a:pPr algn="ctr"/>
            <a:r>
              <a:rPr lang="ja-JP" altLang="en-US" sz="1400" dirty="0">
                <a:solidFill>
                  <a:srgbClr val="000000"/>
                </a:solidFill>
              </a:rPr>
              <a:t>パターン</a:t>
            </a:r>
            <a:r>
              <a:rPr lang="ja-JP" altLang="en-US" sz="1400" dirty="0" smtClean="0">
                <a:solidFill>
                  <a:srgbClr val="000000"/>
                </a:solidFill>
              </a:rPr>
              <a:t>　</a:t>
            </a:r>
            <a:endParaRPr lang="ja-JP" altLang="en-US" sz="1400" dirty="0">
              <a:solidFill>
                <a:srgbClr val="000000"/>
              </a:solidFill>
            </a:endParaRPr>
          </a:p>
        </p:txBody>
      </p:sp>
      <p:sp>
        <p:nvSpPr>
          <p:cNvPr id="60" name="フローチャート: データ 59"/>
          <p:cNvSpPr/>
          <p:nvPr/>
        </p:nvSpPr>
        <p:spPr>
          <a:xfrm>
            <a:off x="2626331" y="5402134"/>
            <a:ext cx="2658114" cy="50154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61" name="テキスト ボックス 60"/>
          <p:cNvSpPr txBox="1"/>
          <p:nvPr/>
        </p:nvSpPr>
        <p:spPr>
          <a:xfrm>
            <a:off x="2875054" y="5424637"/>
            <a:ext cx="2194832" cy="523220"/>
          </a:xfrm>
          <a:prstGeom prst="rect">
            <a:avLst/>
          </a:prstGeom>
          <a:noFill/>
        </p:spPr>
        <p:txBody>
          <a:bodyPr wrap="none" rtlCol="0">
            <a:spAutoFit/>
          </a:bodyPr>
          <a:lstStyle/>
          <a:p>
            <a:pPr algn="ctr"/>
            <a:r>
              <a:rPr lang="ja-JP" altLang="en-US" sz="1400" dirty="0" smtClean="0">
                <a:solidFill>
                  <a:srgbClr val="000000"/>
                </a:solidFill>
              </a:rPr>
              <a:t>メソッド抽出が行われた</a:t>
            </a:r>
            <a:endParaRPr lang="en-US" altLang="ja-JP" sz="1400" dirty="0" smtClean="0">
              <a:solidFill>
                <a:srgbClr val="000000"/>
              </a:solidFill>
            </a:endParaRPr>
          </a:p>
          <a:p>
            <a:pPr algn="ctr"/>
            <a:r>
              <a:rPr lang="ja-JP" altLang="en-US" sz="1400" dirty="0" smtClean="0">
                <a:solidFill>
                  <a:srgbClr val="000000"/>
                </a:solidFill>
              </a:rPr>
              <a:t>コード片のクローンセット　</a:t>
            </a:r>
            <a:endParaRPr lang="ja-JP" altLang="en-US" sz="1400" dirty="0">
              <a:solidFill>
                <a:srgbClr val="000000"/>
              </a:solidFill>
            </a:endParaRPr>
          </a:p>
        </p:txBody>
      </p:sp>
      <p:cxnSp>
        <p:nvCxnSpPr>
          <p:cNvPr id="62" name="直線矢印コネクタ 61"/>
          <p:cNvCxnSpPr>
            <a:stCxn id="63" idx="3"/>
            <a:endCxn id="53" idx="1"/>
          </p:cNvCxnSpPr>
          <p:nvPr/>
        </p:nvCxnSpPr>
        <p:spPr>
          <a:xfrm flipV="1">
            <a:off x="1481932" y="4529291"/>
            <a:ext cx="402193" cy="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14218" y="4529249"/>
            <a:ext cx="295876" cy="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6" idx="3"/>
            <a:endCxn id="52" idx="1"/>
          </p:cNvCxnSpPr>
          <p:nvPr/>
        </p:nvCxnSpPr>
        <p:spPr>
          <a:xfrm>
            <a:off x="3690110" y="4529249"/>
            <a:ext cx="250795" cy="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6" idx="0"/>
            <a:endCxn id="54" idx="2"/>
          </p:cNvCxnSpPr>
          <p:nvPr/>
        </p:nvCxnSpPr>
        <p:spPr>
          <a:xfrm flipV="1">
            <a:off x="3400102" y="3528913"/>
            <a:ext cx="0" cy="65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4" idx="3"/>
            <a:endCxn id="50" idx="2"/>
          </p:cNvCxnSpPr>
          <p:nvPr/>
        </p:nvCxnSpPr>
        <p:spPr>
          <a:xfrm>
            <a:off x="3915532" y="3279565"/>
            <a:ext cx="888052" cy="1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0" idx="4"/>
            <a:endCxn id="56" idx="1"/>
          </p:cNvCxnSpPr>
          <p:nvPr/>
        </p:nvCxnSpPr>
        <p:spPr>
          <a:xfrm>
            <a:off x="5534724" y="3281284"/>
            <a:ext cx="561610" cy="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6" idx="2"/>
            <a:endCxn id="58" idx="1"/>
          </p:cNvCxnSpPr>
          <p:nvPr/>
        </p:nvCxnSpPr>
        <p:spPr>
          <a:xfrm>
            <a:off x="6717284" y="3526083"/>
            <a:ext cx="672354" cy="710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8" idx="3"/>
          </p:cNvCxnSpPr>
          <p:nvPr/>
        </p:nvCxnSpPr>
        <p:spPr>
          <a:xfrm flipH="1">
            <a:off x="6681367" y="4747865"/>
            <a:ext cx="586145" cy="661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a:stCxn id="48" idx="5"/>
            <a:endCxn id="55" idx="0"/>
          </p:cNvCxnSpPr>
          <p:nvPr/>
        </p:nvCxnSpPr>
        <p:spPr>
          <a:xfrm>
            <a:off x="6519219" y="4536113"/>
            <a:ext cx="27575" cy="889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a:stCxn id="52" idx="3"/>
            <a:endCxn id="48" idx="2"/>
          </p:cNvCxnSpPr>
          <p:nvPr/>
        </p:nvCxnSpPr>
        <p:spPr>
          <a:xfrm>
            <a:off x="5270722" y="4532317"/>
            <a:ext cx="198220" cy="37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stCxn id="55" idx="1"/>
            <a:endCxn id="60" idx="5"/>
          </p:cNvCxnSpPr>
          <p:nvPr/>
        </p:nvCxnSpPr>
        <p:spPr>
          <a:xfrm flipH="1">
            <a:off x="5018634" y="5651970"/>
            <a:ext cx="887072" cy="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stCxn id="60" idx="2"/>
            <a:endCxn id="63" idx="3"/>
          </p:cNvCxnSpPr>
          <p:nvPr/>
        </p:nvCxnSpPr>
        <p:spPr>
          <a:xfrm flipH="1" flipV="1">
            <a:off x="1481932" y="4529425"/>
            <a:ext cx="1410210" cy="11234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smtClean="0">
                <a:solidFill>
                  <a:srgbClr val="000000"/>
                </a:solidFill>
              </a:rPr>
              <a:t>本環境</a:t>
            </a:r>
            <a:endParaRPr lang="ja-JP" altLang="en-US" sz="1400" b="1" dirty="0">
              <a:solidFill>
                <a:srgbClr val="000000"/>
              </a:solidFill>
            </a:endParaRPr>
          </a:p>
        </p:txBody>
      </p:sp>
      <p:sp>
        <p:nvSpPr>
          <p:cNvPr id="77" name="テキスト ボックス 76"/>
          <p:cNvSpPr txBox="1"/>
          <p:nvPr/>
        </p:nvSpPr>
        <p:spPr>
          <a:xfrm>
            <a:off x="3804142" y="4039388"/>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4</a:t>
            </a:r>
            <a:endParaRPr lang="ja-JP" altLang="en-US" sz="1400" dirty="0">
              <a:solidFill>
                <a:srgbClr val="000000"/>
              </a:solidFill>
            </a:endParaRPr>
          </a:p>
        </p:txBody>
      </p:sp>
      <p:sp>
        <p:nvSpPr>
          <p:cNvPr id="78" name="テキスト ボックス 77"/>
          <p:cNvSpPr txBox="1"/>
          <p:nvPr/>
        </p:nvSpPr>
        <p:spPr>
          <a:xfrm>
            <a:off x="1769025" y="403923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1</a:t>
            </a:r>
            <a:endParaRPr lang="ja-JP" altLang="en-US" sz="1400" dirty="0">
              <a:solidFill>
                <a:srgbClr val="000000"/>
              </a:solidFill>
            </a:endParaRPr>
          </a:p>
        </p:txBody>
      </p:sp>
      <p:sp>
        <p:nvSpPr>
          <p:cNvPr id="79" name="テキスト ボックス 78"/>
          <p:cNvSpPr txBox="1"/>
          <p:nvPr/>
        </p:nvSpPr>
        <p:spPr>
          <a:xfrm>
            <a:off x="2756977" y="2770297"/>
            <a:ext cx="894797" cy="307777"/>
          </a:xfrm>
          <a:prstGeom prst="rect">
            <a:avLst/>
          </a:prstGeom>
          <a:noFill/>
        </p:spPr>
        <p:txBody>
          <a:bodyPr wrap="none" rtlCol="0">
            <a:spAutoFit/>
          </a:bodyPr>
          <a:lstStyle/>
          <a:p>
            <a:r>
              <a:rPr lang="ja-JP" altLang="en-US" sz="1400" b="1" dirty="0">
                <a:solidFill>
                  <a:srgbClr val="000000"/>
                </a:solidFill>
              </a:rPr>
              <a:t>ステップ</a:t>
            </a:r>
            <a:r>
              <a:rPr lang="en-US" altLang="ja-JP" sz="1400" b="1" dirty="0" smtClean="0">
                <a:solidFill>
                  <a:srgbClr val="000000"/>
                </a:solidFill>
              </a:rPr>
              <a:t>2</a:t>
            </a:r>
            <a:endParaRPr lang="ja-JP" altLang="en-US" sz="1400" b="1" dirty="0">
              <a:solidFill>
                <a:srgbClr val="000000"/>
              </a:solidFill>
            </a:endParaRPr>
          </a:p>
        </p:txBody>
      </p:sp>
      <p:sp>
        <p:nvSpPr>
          <p:cNvPr id="80" name="テキスト ボックス 79"/>
          <p:cNvSpPr txBox="1"/>
          <p:nvPr/>
        </p:nvSpPr>
        <p:spPr>
          <a:xfrm>
            <a:off x="5846422" y="2774576"/>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3</a:t>
            </a:r>
            <a:endParaRPr lang="ja-JP" altLang="en-US" sz="1400" dirty="0">
              <a:solidFill>
                <a:srgbClr val="000000"/>
              </a:solidFill>
            </a:endParaRPr>
          </a:p>
        </p:txBody>
      </p:sp>
      <p:sp>
        <p:nvSpPr>
          <p:cNvPr id="81" name="テキスト ボックス 80"/>
          <p:cNvSpPr txBox="1"/>
          <p:nvPr/>
        </p:nvSpPr>
        <p:spPr>
          <a:xfrm>
            <a:off x="5648935" y="5155940"/>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5</a:t>
            </a:r>
            <a:endParaRPr lang="ja-JP" altLang="en-US" sz="1400" dirty="0">
              <a:solidFill>
                <a:srgbClr val="000000"/>
              </a:solidFill>
            </a:endParaRPr>
          </a:p>
        </p:txBody>
      </p:sp>
      <p:sp>
        <p:nvSpPr>
          <p:cNvPr id="43" name="角丸四角形 42"/>
          <p:cNvSpPr/>
          <p:nvPr/>
        </p:nvSpPr>
        <p:spPr>
          <a:xfrm>
            <a:off x="1051574" y="2629182"/>
            <a:ext cx="1544870" cy="798291"/>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57" name="角丸四角形 56"/>
          <p:cNvSpPr/>
          <p:nvPr/>
        </p:nvSpPr>
        <p:spPr>
          <a:xfrm>
            <a:off x="7356669" y="5497761"/>
            <a:ext cx="1571611" cy="7768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328378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ステップ</a:t>
            </a:r>
            <a:r>
              <a:rPr lang="en-US" altLang="ja-JP" sz="4000" dirty="0" smtClean="0"/>
              <a:t>2</a:t>
            </a:r>
            <a:r>
              <a:rPr kumimoji="1" lang="en-US" altLang="ja-JP" sz="4000" dirty="0" smtClean="0"/>
              <a:t/>
            </a:r>
            <a:br>
              <a:rPr kumimoji="1" lang="en-US" altLang="ja-JP" sz="4000" dirty="0" smtClean="0"/>
            </a:br>
            <a:r>
              <a:rPr lang="ja-JP" altLang="en-US" sz="4000" dirty="0" smtClean="0"/>
              <a:t>差分ノード</a:t>
            </a:r>
            <a:r>
              <a:rPr lang="ja-JP" altLang="en-US" sz="4000" dirty="0"/>
              <a:t>取得</a:t>
            </a:r>
            <a:endParaRPr kumimoji="1" lang="ja-JP" altLang="en-US" sz="4000" dirty="0"/>
          </a:p>
        </p:txBody>
      </p:sp>
      <p:sp>
        <p:nvSpPr>
          <p:cNvPr id="3" name="コンテンツ プレースホルダー 2"/>
          <p:cNvSpPr>
            <a:spLocks noGrp="1"/>
          </p:cNvSpPr>
          <p:nvPr>
            <p:ph idx="1"/>
          </p:nvPr>
        </p:nvSpPr>
        <p:spPr>
          <a:xfrm>
            <a:off x="203200" y="1600200"/>
            <a:ext cx="8816622" cy="4525963"/>
          </a:xfrm>
        </p:spPr>
        <p:txBody>
          <a:bodyPr/>
          <a:lstStyle/>
          <a:p>
            <a:r>
              <a:rPr kumimoji="1" lang="en-US" altLang="ja-JP" sz="2800" dirty="0" smtClean="0"/>
              <a:t>1</a:t>
            </a:r>
            <a:r>
              <a:rPr kumimoji="1" lang="ja-JP" altLang="en-US" sz="2800" dirty="0" smtClean="0"/>
              <a:t>行以上の変更を</a:t>
            </a:r>
            <a:r>
              <a:rPr kumimoji="1" lang="en-US" altLang="ja-JP" sz="2800" dirty="0" smtClean="0"/>
              <a:t>AST(</a:t>
            </a:r>
            <a:r>
              <a:rPr kumimoji="1" lang="ja-JP" altLang="en-US" sz="2800" dirty="0" smtClean="0"/>
              <a:t>抽象構文木</a:t>
            </a:r>
            <a:r>
              <a:rPr kumimoji="1" lang="en-US" altLang="ja-JP" sz="2800" dirty="0" smtClean="0"/>
              <a:t>)</a:t>
            </a:r>
            <a:r>
              <a:rPr kumimoji="1" lang="ja-JP" altLang="en-US" sz="2800" dirty="0" smtClean="0"/>
              <a:t>のノードとマッピングし，組</a:t>
            </a:r>
            <a:r>
              <a:rPr kumimoji="1" lang="en-US" altLang="ja-JP" sz="2800" dirty="0" smtClean="0"/>
              <a:t>(</a:t>
            </a:r>
            <a:r>
              <a:rPr kumimoji="1" lang="en-US" altLang="ja-JP" sz="2800" dirty="0" err="1" smtClean="0"/>
              <a:t>delta_type,ast_node</a:t>
            </a:r>
            <a:r>
              <a:rPr kumimoji="1" lang="en-US" altLang="ja-JP" sz="2800" dirty="0" smtClean="0"/>
              <a:t>)</a:t>
            </a:r>
            <a:r>
              <a:rPr kumimoji="1" lang="ja-JP" altLang="en-US" sz="2800" dirty="0" smtClean="0"/>
              <a:t>として</a:t>
            </a:r>
            <a:r>
              <a:rPr lang="ja-JP" altLang="en-US" sz="2800" dirty="0"/>
              <a:t>記録</a:t>
            </a:r>
            <a:r>
              <a:rPr kumimoji="1" lang="ja-JP" altLang="en-US" sz="2800" dirty="0" smtClean="0"/>
              <a:t>する．</a:t>
            </a:r>
            <a:endParaRPr kumimoji="1" lang="en-US" altLang="ja-JP" sz="2800" dirty="0" smtClean="0"/>
          </a:p>
          <a:p>
            <a:pPr lvl="1"/>
            <a:r>
              <a:rPr kumimoji="1" lang="en-US" altLang="ja-JP" sz="2400" dirty="0" err="1" smtClean="0"/>
              <a:t>delta_type:Insert</a:t>
            </a:r>
            <a:r>
              <a:rPr kumimoji="1" lang="ja-JP" altLang="en-US" sz="2400" dirty="0" err="1" smtClean="0"/>
              <a:t>，</a:t>
            </a:r>
            <a:r>
              <a:rPr kumimoji="1" lang="en-US" altLang="ja-JP" sz="2400" dirty="0" smtClean="0"/>
              <a:t>Delete</a:t>
            </a:r>
            <a:r>
              <a:rPr kumimoji="1" lang="ja-JP" altLang="en-US" sz="2400" dirty="0" smtClean="0"/>
              <a:t>のいずれかの値を取る．</a:t>
            </a:r>
            <a:endParaRPr kumimoji="1" lang="en-US" altLang="ja-JP" sz="2400" dirty="0" smtClean="0"/>
          </a:p>
          <a:p>
            <a:pPr lvl="1"/>
            <a:r>
              <a:rPr lang="en-US" altLang="ja-JP" sz="2400" dirty="0" err="1" smtClean="0"/>
              <a:t>ast_node:AST</a:t>
            </a:r>
            <a:r>
              <a:rPr lang="ja-JP" altLang="en-US" sz="2400" dirty="0" smtClean="0"/>
              <a:t>のノードの情報</a:t>
            </a:r>
            <a:r>
              <a:rPr lang="en-US" altLang="ja-JP" sz="2400" dirty="0" smtClean="0"/>
              <a:t>(</a:t>
            </a:r>
            <a:r>
              <a:rPr lang="ja-JP" altLang="en-US" sz="2400" dirty="0" smtClean="0"/>
              <a:t>名前，種類，位置等</a:t>
            </a:r>
            <a:r>
              <a:rPr lang="en-US" altLang="ja-JP" sz="2400" dirty="0" smtClean="0"/>
              <a:t>)</a:t>
            </a:r>
            <a:r>
              <a:rPr lang="ja-JP" altLang="en-US" sz="2400" dirty="0" smtClean="0"/>
              <a:t>を持つ．</a:t>
            </a:r>
            <a:endParaRPr lang="en-US" altLang="ja-JP" sz="2400" dirty="0" smtClean="0"/>
          </a:p>
          <a:p>
            <a:pPr marL="0" indent="0">
              <a:buNone/>
            </a:pPr>
            <a:endParaRPr kumimoji="1"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a:p>
        </p:txBody>
      </p:sp>
      <p:pic>
        <p:nvPicPr>
          <p:cNvPr id="6" name="図 5"/>
          <p:cNvPicPr>
            <a:picLocks noChangeAspect="1"/>
          </p:cNvPicPr>
          <p:nvPr/>
        </p:nvPicPr>
        <p:blipFill>
          <a:blip r:embed="rId3"/>
          <a:stretch>
            <a:fillRect/>
          </a:stretch>
        </p:blipFill>
        <p:spPr>
          <a:xfrm>
            <a:off x="344039" y="3683986"/>
            <a:ext cx="1105371" cy="1330532"/>
          </a:xfrm>
          <a:prstGeom prst="rect">
            <a:avLst/>
          </a:prstGeom>
        </p:spPr>
      </p:pic>
      <p:pic>
        <p:nvPicPr>
          <p:cNvPr id="7" name="図 6"/>
          <p:cNvPicPr>
            <a:picLocks noChangeAspect="1"/>
          </p:cNvPicPr>
          <p:nvPr/>
        </p:nvPicPr>
        <p:blipFill>
          <a:blip r:embed="rId3"/>
          <a:stretch>
            <a:fillRect/>
          </a:stretch>
        </p:blipFill>
        <p:spPr>
          <a:xfrm>
            <a:off x="3145597" y="3683986"/>
            <a:ext cx="1105371" cy="1330532"/>
          </a:xfrm>
          <a:prstGeom prst="rect">
            <a:avLst/>
          </a:prstGeom>
        </p:spPr>
      </p:pic>
      <p:pic>
        <p:nvPicPr>
          <p:cNvPr id="8" name="図 7"/>
          <p:cNvPicPr>
            <a:picLocks noChangeAspect="1"/>
          </p:cNvPicPr>
          <p:nvPr/>
        </p:nvPicPr>
        <p:blipFill>
          <a:blip r:embed="rId3"/>
          <a:stretch>
            <a:fillRect/>
          </a:stretch>
        </p:blipFill>
        <p:spPr>
          <a:xfrm>
            <a:off x="5947155" y="3683986"/>
            <a:ext cx="1105371" cy="1330532"/>
          </a:xfrm>
          <a:prstGeom prst="rect">
            <a:avLst/>
          </a:prstGeom>
        </p:spPr>
      </p:pic>
      <p:cxnSp>
        <p:nvCxnSpPr>
          <p:cNvPr id="9" name="直線矢印コネクタ 8"/>
          <p:cNvCxnSpPr>
            <a:stCxn id="14" idx="3"/>
            <a:endCxn id="16" idx="1"/>
          </p:cNvCxnSpPr>
          <p:nvPr/>
        </p:nvCxnSpPr>
        <p:spPr>
          <a:xfrm>
            <a:off x="1275158" y="4586843"/>
            <a:ext cx="20111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p:cNvCxnSpPr>
            <a:endCxn id="18" idx="1"/>
          </p:cNvCxnSpPr>
          <p:nvPr/>
        </p:nvCxnSpPr>
        <p:spPr>
          <a:xfrm>
            <a:off x="4165953" y="4257525"/>
            <a:ext cx="1922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1422950" y="3878956"/>
            <a:ext cx="1715534" cy="707886"/>
          </a:xfrm>
          <a:prstGeom prst="rect">
            <a:avLst/>
          </a:prstGeom>
          <a:noFill/>
        </p:spPr>
        <p:txBody>
          <a:bodyPr wrap="none" rtlCol="0">
            <a:spAutoFit/>
          </a:bodyPr>
          <a:lstStyle/>
          <a:p>
            <a:pPr algn="ctr"/>
            <a:r>
              <a:rPr lang="ja-JP" altLang="en-US" sz="2000" dirty="0" smtClean="0"/>
              <a:t>メソッド宣言文</a:t>
            </a:r>
            <a:endParaRPr lang="en-US" altLang="ja-JP" sz="2000" dirty="0" smtClean="0"/>
          </a:p>
          <a:p>
            <a:pPr algn="ctr"/>
            <a:r>
              <a:rPr lang="ja-JP" altLang="en-US" sz="2000" dirty="0" smtClean="0"/>
              <a:t>の</a:t>
            </a:r>
            <a:r>
              <a:rPr lang="ja-JP" altLang="en-US" sz="2000" dirty="0"/>
              <a:t>追加</a:t>
            </a:r>
            <a:endParaRPr kumimoji="1" lang="ja-JP" altLang="en-US" sz="2000" dirty="0"/>
          </a:p>
        </p:txBody>
      </p:sp>
      <p:sp>
        <p:nvSpPr>
          <p:cNvPr id="12" name="テキスト ボックス 11"/>
          <p:cNvSpPr txBox="1"/>
          <p:nvPr/>
        </p:nvSpPr>
        <p:spPr>
          <a:xfrm>
            <a:off x="4385668" y="4228940"/>
            <a:ext cx="1398140" cy="1015663"/>
          </a:xfrm>
          <a:prstGeom prst="rect">
            <a:avLst/>
          </a:prstGeom>
          <a:noFill/>
        </p:spPr>
        <p:txBody>
          <a:bodyPr wrap="none" rtlCol="0">
            <a:spAutoFit/>
          </a:bodyPr>
          <a:lstStyle/>
          <a:p>
            <a:pPr algn="ctr"/>
            <a:r>
              <a:rPr lang="ja-JP" altLang="en-US" sz="2000" dirty="0" smtClean="0"/>
              <a:t>メソッド</a:t>
            </a:r>
            <a:endParaRPr lang="en-US" altLang="ja-JP" sz="2000" dirty="0" smtClean="0"/>
          </a:p>
          <a:p>
            <a:pPr algn="ctr"/>
            <a:r>
              <a:rPr lang="ja-JP" altLang="en-US" sz="2000" dirty="0" smtClean="0"/>
              <a:t>呼び出し文</a:t>
            </a:r>
            <a:endParaRPr lang="en-US" altLang="ja-JP" sz="2000" dirty="0" smtClean="0"/>
          </a:p>
          <a:p>
            <a:pPr algn="ctr"/>
            <a:r>
              <a:rPr kumimoji="1" lang="ja-JP" altLang="en-US" sz="2000" dirty="0" smtClean="0"/>
              <a:t>の</a:t>
            </a:r>
            <a:r>
              <a:rPr kumimoji="1" lang="ja-JP" altLang="en-US" sz="2000" dirty="0" smtClean="0"/>
              <a:t>削除</a:t>
            </a:r>
            <a:endParaRPr kumimoji="1" lang="ja-JP" altLang="en-US" sz="2000" dirty="0"/>
          </a:p>
        </p:txBody>
      </p:sp>
      <p:sp>
        <p:nvSpPr>
          <p:cNvPr id="14" name="正方形/長方形 13"/>
          <p:cNvSpPr/>
          <p:nvPr/>
        </p:nvSpPr>
        <p:spPr>
          <a:xfrm>
            <a:off x="476505" y="4373892"/>
            <a:ext cx="798653" cy="4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286277" y="4373892"/>
            <a:ext cx="798653" cy="4259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88647" y="4144184"/>
            <a:ext cx="798653" cy="226681"/>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894310" y="5414628"/>
            <a:ext cx="3356658" cy="711535"/>
          </a:xfrm>
          <a:prstGeom prst="wedgeRoundRectCallout">
            <a:avLst>
              <a:gd name="adj1" fmla="val 31926"/>
              <a:gd name="adj2" fmla="val -132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差分</a:t>
            </a:r>
            <a:r>
              <a:rPr kumimoji="1" lang="ja-JP" altLang="en-US" sz="2000" dirty="0" smtClean="0">
                <a:solidFill>
                  <a:schemeClr val="tx1"/>
                </a:solidFill>
              </a:rPr>
              <a:t>ノード</a:t>
            </a:r>
            <a:endParaRPr kumimoji="1" lang="en-US" altLang="ja-JP" sz="2000" dirty="0" smtClean="0">
              <a:solidFill>
                <a:schemeClr val="tx1"/>
              </a:solidFill>
            </a:endParaRPr>
          </a:p>
          <a:p>
            <a:pPr algn="ctr"/>
            <a:r>
              <a:rPr lang="en-US" altLang="ja-JP" sz="2000" dirty="0" smtClean="0">
                <a:solidFill>
                  <a:schemeClr val="tx1"/>
                </a:solidFill>
              </a:rPr>
              <a:t>(Insert, </a:t>
            </a:r>
            <a:r>
              <a:rPr lang="en-US" altLang="ja-JP" sz="2000" dirty="0" err="1" smtClean="0">
                <a:solidFill>
                  <a:schemeClr val="tx1"/>
                </a:solidFill>
              </a:rPr>
              <a:t>MethodDeclaration</a:t>
            </a:r>
            <a:r>
              <a:rPr lang="en-US" altLang="ja-JP" sz="2000" dirty="0" smtClean="0">
                <a:solidFill>
                  <a:schemeClr val="tx1"/>
                </a:solidFill>
              </a:rPr>
              <a:t>)</a:t>
            </a:r>
            <a:endParaRPr kumimoji="1" lang="ja-JP" altLang="en-US" sz="2000" dirty="0">
              <a:solidFill>
                <a:schemeClr val="tx1"/>
              </a:solidFill>
            </a:endParaRPr>
          </a:p>
        </p:txBody>
      </p:sp>
      <p:sp>
        <p:nvSpPr>
          <p:cNvPr id="24" name="角丸四角形吹き出し 23"/>
          <p:cNvSpPr/>
          <p:nvPr/>
        </p:nvSpPr>
        <p:spPr>
          <a:xfrm>
            <a:off x="4623288" y="5414628"/>
            <a:ext cx="3356658" cy="711535"/>
          </a:xfrm>
          <a:prstGeom prst="wedgeRoundRectCallout">
            <a:avLst>
              <a:gd name="adj1" fmla="val 6064"/>
              <a:gd name="adj2" fmla="val -192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差分</a:t>
            </a:r>
            <a:r>
              <a:rPr kumimoji="1" lang="ja-JP" altLang="en-US" sz="2000" dirty="0" smtClean="0">
                <a:solidFill>
                  <a:schemeClr val="tx1"/>
                </a:solidFill>
              </a:rPr>
              <a:t>ノード</a:t>
            </a:r>
            <a:endParaRPr kumimoji="1" lang="en-US" altLang="ja-JP" sz="2000" dirty="0" smtClean="0">
              <a:solidFill>
                <a:schemeClr val="tx1"/>
              </a:solidFill>
            </a:endParaRPr>
          </a:p>
          <a:p>
            <a:pPr algn="ctr"/>
            <a:r>
              <a:rPr lang="en-US" altLang="ja-JP" sz="2000" dirty="0" smtClean="0">
                <a:solidFill>
                  <a:schemeClr val="tx1"/>
                </a:solidFill>
              </a:rPr>
              <a:t>(Delete, </a:t>
            </a:r>
            <a:r>
              <a:rPr lang="en-US" altLang="ja-JP" sz="2000" dirty="0" err="1" smtClean="0">
                <a:solidFill>
                  <a:schemeClr val="tx1"/>
                </a:solidFill>
              </a:rPr>
              <a:t>MethodInvocation</a:t>
            </a:r>
            <a:r>
              <a:rPr lang="en-US" altLang="ja-JP" sz="2000" dirty="0" smtClean="0">
                <a:solidFill>
                  <a:schemeClr val="tx1"/>
                </a:solidFill>
              </a:rPr>
              <a:t>)</a:t>
            </a:r>
            <a:endParaRPr kumimoji="1" lang="ja-JP" altLang="en-US" sz="2000" dirty="0">
              <a:solidFill>
                <a:schemeClr val="tx1"/>
              </a:solidFill>
            </a:endParaRPr>
          </a:p>
        </p:txBody>
      </p:sp>
      <p:cxnSp>
        <p:nvCxnSpPr>
          <p:cNvPr id="26" name="直線矢印コネクタ 25"/>
          <p:cNvCxnSpPr>
            <a:stCxn id="8" idx="3"/>
          </p:cNvCxnSpPr>
          <p:nvPr/>
        </p:nvCxnSpPr>
        <p:spPr>
          <a:xfrm>
            <a:off x="7052526" y="4349252"/>
            <a:ext cx="8202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7964036" y="3802011"/>
            <a:ext cx="784677" cy="769441"/>
          </a:xfrm>
          <a:prstGeom prst="rect">
            <a:avLst/>
          </a:prstGeom>
          <a:noFill/>
        </p:spPr>
        <p:txBody>
          <a:bodyPr wrap="square" rtlCol="0">
            <a:spAutoFit/>
          </a:bodyPr>
          <a:lstStyle/>
          <a:p>
            <a:r>
              <a:rPr kumimoji="1" lang="en-US" altLang="ja-JP" sz="4400" dirty="0" smtClean="0"/>
              <a:t>…</a:t>
            </a:r>
            <a:endParaRPr kumimoji="1" lang="ja-JP" altLang="en-US" sz="4400" dirty="0"/>
          </a:p>
        </p:txBody>
      </p:sp>
    </p:spTree>
    <p:extLst>
      <p:ext uri="{BB962C8B-B14F-4D97-AF65-F5344CB8AC3E}">
        <p14:creationId xmlns:p14="http://schemas.microsoft.com/office/powerpoint/2010/main" val="383006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44" y="366377"/>
            <a:ext cx="8686800" cy="1143000"/>
          </a:xfrm>
        </p:spPr>
        <p:txBody>
          <a:bodyPr/>
          <a:lstStyle/>
          <a:p>
            <a:r>
              <a:rPr lang="ja-JP" altLang="en-US" sz="3600" dirty="0" smtClean="0"/>
              <a:t>提案する</a:t>
            </a:r>
            <a:r>
              <a:rPr lang="en-US" altLang="ja-JP" sz="3600" dirty="0" smtClean="0"/>
              <a:t>Eclipse </a:t>
            </a:r>
            <a:r>
              <a:rPr lang="ja-JP" altLang="en-US" sz="3600" dirty="0" smtClean="0"/>
              <a:t>プラグインによる支援環境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16</a:t>
            </a:fld>
            <a:endParaRPr lang="en-US" altLang="ja-JP">
              <a:solidFill>
                <a:srgbClr val="000000"/>
              </a:solidFill>
            </a:endParaRPr>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lang="ja-JP" altLang="en-US" sz="1600" b="1" dirty="0" smtClean="0">
                <a:solidFill>
                  <a:srgbClr val="000000"/>
                </a:solidFill>
              </a:rPr>
              <a:t>開発者</a:t>
            </a:r>
            <a:endParaRPr lang="ja-JP" altLang="en-US" sz="1600" b="1" dirty="0">
              <a:solidFill>
                <a:srgbClr val="000000"/>
              </a:solidFill>
            </a:endParaRPr>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lang="ja-JP" altLang="en-US" sz="1400" dirty="0" smtClean="0">
                <a:solidFill>
                  <a:srgbClr val="000000"/>
                </a:solidFill>
              </a:rPr>
              <a:t>エディタ</a:t>
            </a:r>
            <a:endParaRPr lang="ja-JP" altLang="en-US" dirty="0">
              <a:solidFill>
                <a:srgbClr val="000000"/>
              </a:solidFill>
            </a:endParaRPr>
          </a:p>
        </p:txBody>
      </p:sp>
      <p:sp>
        <p:nvSpPr>
          <p:cNvPr id="48" name="フローチャート: データ 47"/>
          <p:cNvSpPr/>
          <p:nvPr/>
        </p:nvSpPr>
        <p:spPr>
          <a:xfrm>
            <a:off x="5337657" y="4297333"/>
            <a:ext cx="1312847" cy="477559"/>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49" name="テキスト ボックス 48"/>
          <p:cNvSpPr txBox="1"/>
          <p:nvPr/>
        </p:nvSpPr>
        <p:spPr>
          <a:xfrm>
            <a:off x="5478614" y="4305837"/>
            <a:ext cx="1071127" cy="523220"/>
          </a:xfrm>
          <a:prstGeom prst="rect">
            <a:avLst/>
          </a:prstGeom>
          <a:noFill/>
        </p:spPr>
        <p:txBody>
          <a:bodyPr wrap="none" rtlCol="0">
            <a:spAutoFit/>
          </a:bodyPr>
          <a:lstStyle/>
          <a:p>
            <a:pPr algn="ctr"/>
            <a:r>
              <a:rPr lang="en-US" altLang="ja-JP" sz="1400" dirty="0" err="1" smtClean="0">
                <a:solidFill>
                  <a:srgbClr val="000000"/>
                </a:solidFill>
              </a:rPr>
              <a:t>CCFinderX</a:t>
            </a:r>
            <a:endParaRPr lang="en-US" altLang="ja-JP" sz="1400" dirty="0" smtClean="0">
              <a:solidFill>
                <a:srgbClr val="000000"/>
              </a:solidFill>
            </a:endParaRPr>
          </a:p>
          <a:p>
            <a:pPr algn="ctr"/>
            <a:r>
              <a:rPr lang="ja-JP" altLang="en-US" sz="1400" dirty="0" smtClean="0">
                <a:solidFill>
                  <a:srgbClr val="000000"/>
                </a:solidFill>
              </a:rPr>
              <a:t>検出結果</a:t>
            </a:r>
            <a:endParaRPr lang="ja-JP" altLang="en-US" sz="1400" dirty="0">
              <a:solidFill>
                <a:srgbClr val="000000"/>
              </a:solidFill>
            </a:endParaRPr>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rgbClr val="000000"/>
              </a:solidFill>
            </a:endParaRPr>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solidFill>
                  <a:srgbClr val="000000"/>
                </a:solidFill>
              </a:rPr>
              <a:t>AS</a:t>
            </a:r>
            <a:r>
              <a:rPr lang="en-US" altLang="ja-JP" sz="1400" dirty="0">
                <a:solidFill>
                  <a:srgbClr val="000000"/>
                </a:solidFill>
              </a:rPr>
              <a:t>T</a:t>
            </a:r>
            <a:r>
              <a:rPr lang="ja-JP" altLang="en-US" sz="1400" dirty="0" smtClean="0">
                <a:solidFill>
                  <a:srgbClr val="000000"/>
                </a:solidFill>
              </a:rPr>
              <a:t>ノード</a:t>
            </a:r>
            <a:endParaRPr lang="en-US" altLang="ja-JP" sz="1400" dirty="0" smtClean="0">
              <a:solidFill>
                <a:srgbClr val="000000"/>
              </a:solidFill>
            </a:endParaRPr>
          </a:p>
          <a:p>
            <a:pPr algn="ctr"/>
            <a:r>
              <a:rPr lang="ja-JP" altLang="en-US" sz="1400" dirty="0">
                <a:solidFill>
                  <a:srgbClr val="000000"/>
                </a:solidFill>
              </a:rPr>
              <a:t>リスト</a:t>
            </a:r>
            <a:endParaRPr lang="en-US" altLang="ja-JP" sz="1400" dirty="0" smtClean="0">
              <a:solidFill>
                <a:srgbClr val="000000"/>
              </a:solidFill>
            </a:endParaRPr>
          </a:p>
        </p:txBody>
      </p:sp>
      <p:sp>
        <p:nvSpPr>
          <p:cNvPr id="52" name="角丸四角形 51"/>
          <p:cNvSpPr/>
          <p:nvPr/>
        </p:nvSpPr>
        <p:spPr>
          <a:xfrm>
            <a:off x="3940905" y="4303295"/>
            <a:ext cx="1329817" cy="4580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コードクローン検出</a:t>
            </a:r>
            <a:endParaRPr lang="ja-JP" altLang="en-US" sz="1400" dirty="0">
              <a:solidFill>
                <a:srgbClr val="000000"/>
              </a:solidFill>
            </a:endParaRPr>
          </a:p>
        </p:txBody>
      </p:sp>
      <p:sp>
        <p:nvSpPr>
          <p:cNvPr id="53" name="角丸四角形 52"/>
          <p:cNvSpPr/>
          <p:nvPr/>
        </p:nvSpPr>
        <p:spPr>
          <a:xfrm>
            <a:off x="1884125" y="4301602"/>
            <a:ext cx="930093" cy="4553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キー入力</a:t>
            </a:r>
            <a:endParaRPr lang="en-US" altLang="ja-JP" sz="1400" dirty="0" smtClean="0">
              <a:solidFill>
                <a:srgbClr val="000000"/>
              </a:solidFill>
            </a:endParaRPr>
          </a:p>
          <a:p>
            <a:pPr algn="ctr"/>
            <a:r>
              <a:rPr lang="ja-JP" altLang="en-US" sz="1400" dirty="0" smtClean="0">
                <a:solidFill>
                  <a:srgbClr val="000000"/>
                </a:solidFill>
              </a:rPr>
              <a:t>追跡</a:t>
            </a:r>
            <a:endParaRPr lang="ja-JP" altLang="en-US" sz="1400" dirty="0">
              <a:solidFill>
                <a:srgbClr val="000000"/>
              </a:solidFill>
            </a:endParaRPr>
          </a:p>
        </p:txBody>
      </p:sp>
      <p:sp>
        <p:nvSpPr>
          <p:cNvPr id="54" name="角丸四角形 53"/>
          <p:cNvSpPr/>
          <p:nvPr/>
        </p:nvSpPr>
        <p:spPr>
          <a:xfrm>
            <a:off x="2884672" y="3030217"/>
            <a:ext cx="1030860" cy="4986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差分ノード取得</a:t>
            </a:r>
            <a:endParaRPr lang="ja-JP" altLang="en-US" sz="1400" dirty="0">
              <a:solidFill>
                <a:srgbClr val="000000"/>
              </a:solidFill>
            </a:endParaRPr>
          </a:p>
        </p:txBody>
      </p:sp>
      <p:sp>
        <p:nvSpPr>
          <p:cNvPr id="55" name="角丸四角形 54"/>
          <p:cNvSpPr/>
          <p:nvPr/>
        </p:nvSpPr>
        <p:spPr>
          <a:xfrm>
            <a:off x="5905706" y="5425128"/>
            <a:ext cx="1282176" cy="4536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クローンセット照合</a:t>
            </a:r>
            <a:endParaRPr lang="ja-JP" altLang="en-US" sz="1400" dirty="0">
              <a:solidFill>
                <a:srgbClr val="000000"/>
              </a:solidFill>
            </a:endParaRPr>
          </a:p>
        </p:txBody>
      </p:sp>
      <p:sp>
        <p:nvSpPr>
          <p:cNvPr id="56" name="角丸四角形 55"/>
          <p:cNvSpPr/>
          <p:nvPr/>
        </p:nvSpPr>
        <p:spPr>
          <a:xfrm>
            <a:off x="6096334" y="3042962"/>
            <a:ext cx="1241900" cy="483121"/>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solidFill>
                  <a:srgbClr val="000000"/>
                </a:solidFill>
              </a:rPr>
              <a:t>メソッド抽出パターン照合</a:t>
            </a:r>
            <a:endParaRPr lang="ja-JP" altLang="en-US" sz="1400" b="1" dirty="0">
              <a:solidFill>
                <a:srgbClr val="000000"/>
              </a:solidFill>
            </a:endParaRPr>
          </a:p>
        </p:txBody>
      </p:sp>
      <p:sp>
        <p:nvSpPr>
          <p:cNvPr id="58" name="フローチャート: データ 57"/>
          <p:cNvSpPr/>
          <p:nvPr/>
        </p:nvSpPr>
        <p:spPr>
          <a:xfrm>
            <a:off x="6779009" y="4236423"/>
            <a:ext cx="1221257" cy="511442"/>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lang="ja-JP" altLang="en-US" sz="1400" dirty="0" smtClean="0">
                <a:solidFill>
                  <a:srgbClr val="000000"/>
                </a:solidFill>
              </a:rPr>
              <a:t>メソッド抽出</a:t>
            </a:r>
            <a:endParaRPr lang="en-US" altLang="ja-JP" sz="1400" dirty="0" smtClean="0">
              <a:solidFill>
                <a:srgbClr val="000000"/>
              </a:solidFill>
            </a:endParaRPr>
          </a:p>
          <a:p>
            <a:pPr algn="ctr"/>
            <a:r>
              <a:rPr lang="ja-JP" altLang="en-US" sz="1400" dirty="0">
                <a:solidFill>
                  <a:srgbClr val="000000"/>
                </a:solidFill>
              </a:rPr>
              <a:t>パターン</a:t>
            </a:r>
            <a:r>
              <a:rPr lang="ja-JP" altLang="en-US" sz="1400" dirty="0" smtClean="0">
                <a:solidFill>
                  <a:srgbClr val="000000"/>
                </a:solidFill>
              </a:rPr>
              <a:t>　</a:t>
            </a:r>
            <a:endParaRPr lang="ja-JP" altLang="en-US" sz="1400" dirty="0">
              <a:solidFill>
                <a:srgbClr val="000000"/>
              </a:solidFill>
            </a:endParaRPr>
          </a:p>
        </p:txBody>
      </p:sp>
      <p:sp>
        <p:nvSpPr>
          <p:cNvPr id="60" name="フローチャート: データ 59"/>
          <p:cNvSpPr/>
          <p:nvPr/>
        </p:nvSpPr>
        <p:spPr>
          <a:xfrm>
            <a:off x="2626331" y="5402134"/>
            <a:ext cx="2658114" cy="50154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61" name="テキスト ボックス 60"/>
          <p:cNvSpPr txBox="1"/>
          <p:nvPr/>
        </p:nvSpPr>
        <p:spPr>
          <a:xfrm>
            <a:off x="2875054" y="5424637"/>
            <a:ext cx="2194832" cy="523220"/>
          </a:xfrm>
          <a:prstGeom prst="rect">
            <a:avLst/>
          </a:prstGeom>
          <a:noFill/>
        </p:spPr>
        <p:txBody>
          <a:bodyPr wrap="none" rtlCol="0">
            <a:spAutoFit/>
          </a:bodyPr>
          <a:lstStyle/>
          <a:p>
            <a:pPr algn="ctr"/>
            <a:r>
              <a:rPr lang="ja-JP" altLang="en-US" sz="1400" dirty="0" smtClean="0">
                <a:solidFill>
                  <a:srgbClr val="000000"/>
                </a:solidFill>
              </a:rPr>
              <a:t>メソッド抽出が行われた</a:t>
            </a:r>
            <a:endParaRPr lang="en-US" altLang="ja-JP" sz="1400" dirty="0" smtClean="0">
              <a:solidFill>
                <a:srgbClr val="000000"/>
              </a:solidFill>
            </a:endParaRPr>
          </a:p>
          <a:p>
            <a:pPr algn="ctr"/>
            <a:r>
              <a:rPr lang="ja-JP" altLang="en-US" sz="1400" dirty="0" smtClean="0">
                <a:solidFill>
                  <a:srgbClr val="000000"/>
                </a:solidFill>
              </a:rPr>
              <a:t>コード片のクローンセット　</a:t>
            </a:r>
            <a:endParaRPr lang="ja-JP" altLang="en-US" sz="1400" dirty="0">
              <a:solidFill>
                <a:srgbClr val="000000"/>
              </a:solidFill>
            </a:endParaRPr>
          </a:p>
        </p:txBody>
      </p:sp>
      <p:cxnSp>
        <p:nvCxnSpPr>
          <p:cNvPr id="62" name="直線矢印コネクタ 61"/>
          <p:cNvCxnSpPr>
            <a:stCxn id="63" idx="3"/>
            <a:endCxn id="53" idx="1"/>
          </p:cNvCxnSpPr>
          <p:nvPr/>
        </p:nvCxnSpPr>
        <p:spPr>
          <a:xfrm flipV="1">
            <a:off x="1481932" y="4529291"/>
            <a:ext cx="402193" cy="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14218" y="4529249"/>
            <a:ext cx="295876" cy="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6" idx="3"/>
            <a:endCxn id="52" idx="1"/>
          </p:cNvCxnSpPr>
          <p:nvPr/>
        </p:nvCxnSpPr>
        <p:spPr>
          <a:xfrm>
            <a:off x="3690110" y="4529249"/>
            <a:ext cx="250795" cy="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6" idx="0"/>
            <a:endCxn id="54" idx="2"/>
          </p:cNvCxnSpPr>
          <p:nvPr/>
        </p:nvCxnSpPr>
        <p:spPr>
          <a:xfrm flipV="1">
            <a:off x="3400102" y="3528913"/>
            <a:ext cx="0" cy="65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4" idx="3"/>
            <a:endCxn id="50" idx="2"/>
          </p:cNvCxnSpPr>
          <p:nvPr/>
        </p:nvCxnSpPr>
        <p:spPr>
          <a:xfrm>
            <a:off x="3915532" y="3279565"/>
            <a:ext cx="888052" cy="1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0" idx="4"/>
            <a:endCxn id="56" idx="1"/>
          </p:cNvCxnSpPr>
          <p:nvPr/>
        </p:nvCxnSpPr>
        <p:spPr>
          <a:xfrm>
            <a:off x="5534724" y="3281284"/>
            <a:ext cx="561610" cy="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6" idx="2"/>
            <a:endCxn id="58" idx="1"/>
          </p:cNvCxnSpPr>
          <p:nvPr/>
        </p:nvCxnSpPr>
        <p:spPr>
          <a:xfrm>
            <a:off x="6717284" y="3526083"/>
            <a:ext cx="672354" cy="710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8" idx="3"/>
          </p:cNvCxnSpPr>
          <p:nvPr/>
        </p:nvCxnSpPr>
        <p:spPr>
          <a:xfrm flipH="1">
            <a:off x="6681367" y="4747865"/>
            <a:ext cx="586145" cy="661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a:stCxn id="48" idx="5"/>
            <a:endCxn id="55" idx="0"/>
          </p:cNvCxnSpPr>
          <p:nvPr/>
        </p:nvCxnSpPr>
        <p:spPr>
          <a:xfrm>
            <a:off x="6519219" y="4536113"/>
            <a:ext cx="27575" cy="889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a:stCxn id="52" idx="3"/>
            <a:endCxn id="48" idx="2"/>
          </p:cNvCxnSpPr>
          <p:nvPr/>
        </p:nvCxnSpPr>
        <p:spPr>
          <a:xfrm>
            <a:off x="5270722" y="4532317"/>
            <a:ext cx="198220" cy="37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stCxn id="55" idx="1"/>
            <a:endCxn id="60" idx="5"/>
          </p:cNvCxnSpPr>
          <p:nvPr/>
        </p:nvCxnSpPr>
        <p:spPr>
          <a:xfrm flipH="1">
            <a:off x="5018634" y="5651970"/>
            <a:ext cx="887072" cy="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stCxn id="60" idx="2"/>
            <a:endCxn id="63" idx="3"/>
          </p:cNvCxnSpPr>
          <p:nvPr/>
        </p:nvCxnSpPr>
        <p:spPr>
          <a:xfrm flipH="1" flipV="1">
            <a:off x="1481932" y="4529425"/>
            <a:ext cx="1410210" cy="11234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smtClean="0">
                <a:solidFill>
                  <a:srgbClr val="000000"/>
                </a:solidFill>
              </a:rPr>
              <a:t>本環境</a:t>
            </a:r>
            <a:endParaRPr lang="ja-JP" altLang="en-US" sz="1400" b="1" dirty="0">
              <a:solidFill>
                <a:srgbClr val="000000"/>
              </a:solidFill>
            </a:endParaRPr>
          </a:p>
        </p:txBody>
      </p:sp>
      <p:sp>
        <p:nvSpPr>
          <p:cNvPr id="77" name="テキスト ボックス 76"/>
          <p:cNvSpPr txBox="1"/>
          <p:nvPr/>
        </p:nvSpPr>
        <p:spPr>
          <a:xfrm>
            <a:off x="3804142" y="4039388"/>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4</a:t>
            </a:r>
            <a:endParaRPr lang="ja-JP" altLang="en-US" sz="1400" dirty="0">
              <a:solidFill>
                <a:srgbClr val="000000"/>
              </a:solidFill>
            </a:endParaRPr>
          </a:p>
        </p:txBody>
      </p:sp>
      <p:sp>
        <p:nvSpPr>
          <p:cNvPr id="78" name="テキスト ボックス 77"/>
          <p:cNvSpPr txBox="1"/>
          <p:nvPr/>
        </p:nvSpPr>
        <p:spPr>
          <a:xfrm>
            <a:off x="1769025" y="403923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1</a:t>
            </a:r>
            <a:endParaRPr lang="ja-JP" altLang="en-US" sz="1400" dirty="0">
              <a:solidFill>
                <a:srgbClr val="000000"/>
              </a:solidFill>
            </a:endParaRPr>
          </a:p>
        </p:txBody>
      </p:sp>
      <p:sp>
        <p:nvSpPr>
          <p:cNvPr id="79" name="テキスト ボックス 78"/>
          <p:cNvSpPr txBox="1"/>
          <p:nvPr/>
        </p:nvSpPr>
        <p:spPr>
          <a:xfrm>
            <a:off x="2756977" y="277029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2</a:t>
            </a:r>
            <a:endParaRPr lang="ja-JP" altLang="en-US" sz="1400" dirty="0">
              <a:solidFill>
                <a:srgbClr val="000000"/>
              </a:solidFill>
            </a:endParaRPr>
          </a:p>
        </p:txBody>
      </p:sp>
      <p:sp>
        <p:nvSpPr>
          <p:cNvPr id="80" name="テキスト ボックス 79"/>
          <p:cNvSpPr txBox="1"/>
          <p:nvPr/>
        </p:nvSpPr>
        <p:spPr>
          <a:xfrm>
            <a:off x="5846422" y="2774576"/>
            <a:ext cx="894797" cy="307777"/>
          </a:xfrm>
          <a:prstGeom prst="rect">
            <a:avLst/>
          </a:prstGeom>
          <a:noFill/>
        </p:spPr>
        <p:txBody>
          <a:bodyPr wrap="none" rtlCol="0">
            <a:spAutoFit/>
          </a:bodyPr>
          <a:lstStyle/>
          <a:p>
            <a:r>
              <a:rPr lang="ja-JP" altLang="en-US" sz="1400" b="1" dirty="0">
                <a:solidFill>
                  <a:srgbClr val="000000"/>
                </a:solidFill>
              </a:rPr>
              <a:t>ステップ</a:t>
            </a:r>
            <a:r>
              <a:rPr lang="en-US" altLang="ja-JP" sz="1400" b="1" dirty="0" smtClean="0">
                <a:solidFill>
                  <a:srgbClr val="000000"/>
                </a:solidFill>
              </a:rPr>
              <a:t>3</a:t>
            </a:r>
            <a:endParaRPr lang="ja-JP" altLang="en-US" sz="1400" b="1" dirty="0">
              <a:solidFill>
                <a:srgbClr val="000000"/>
              </a:solidFill>
            </a:endParaRPr>
          </a:p>
        </p:txBody>
      </p:sp>
      <p:sp>
        <p:nvSpPr>
          <p:cNvPr id="81" name="テキスト ボックス 80"/>
          <p:cNvSpPr txBox="1"/>
          <p:nvPr/>
        </p:nvSpPr>
        <p:spPr>
          <a:xfrm>
            <a:off x="5648935" y="5155940"/>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5</a:t>
            </a:r>
            <a:endParaRPr lang="ja-JP" altLang="en-US" sz="1400" dirty="0">
              <a:solidFill>
                <a:srgbClr val="000000"/>
              </a:solidFill>
            </a:endParaRPr>
          </a:p>
        </p:txBody>
      </p:sp>
      <p:sp>
        <p:nvSpPr>
          <p:cNvPr id="43" name="角丸四角形 42"/>
          <p:cNvSpPr/>
          <p:nvPr/>
        </p:nvSpPr>
        <p:spPr>
          <a:xfrm>
            <a:off x="1051574" y="2629182"/>
            <a:ext cx="1544870" cy="798291"/>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57" name="角丸四角形 56"/>
          <p:cNvSpPr/>
          <p:nvPr/>
        </p:nvSpPr>
        <p:spPr>
          <a:xfrm>
            <a:off x="7356669" y="5497761"/>
            <a:ext cx="1571611" cy="7768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1221616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98222" y="4241155"/>
            <a:ext cx="6788959" cy="2195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 name="タイトル 1"/>
          <p:cNvSpPr>
            <a:spLocks noGrp="1"/>
          </p:cNvSpPr>
          <p:nvPr>
            <p:ph type="title"/>
          </p:nvPr>
        </p:nvSpPr>
        <p:spPr>
          <a:xfrm>
            <a:off x="132693" y="327630"/>
            <a:ext cx="8846066" cy="1143000"/>
          </a:xfrm>
        </p:spPr>
        <p:txBody>
          <a:bodyPr/>
          <a:lstStyle/>
          <a:p>
            <a:r>
              <a:rPr lang="ja-JP" altLang="en-US" sz="3400" dirty="0"/>
              <a:t>ステップ</a:t>
            </a:r>
            <a:r>
              <a:rPr lang="en-US" altLang="ja-JP" sz="3400" dirty="0" smtClean="0"/>
              <a:t>3</a:t>
            </a:r>
            <a:r>
              <a:rPr lang="en-US" altLang="ja-JP" sz="3400" dirty="0" smtClean="0"/>
              <a:t/>
            </a:r>
            <a:br>
              <a:rPr lang="en-US" altLang="ja-JP" sz="3400" dirty="0" smtClean="0"/>
            </a:br>
            <a:r>
              <a:rPr lang="ja-JP" altLang="en-US" sz="3400" dirty="0" smtClean="0"/>
              <a:t>メソッド抽出リファクタリングの集約パターン照合</a:t>
            </a:r>
            <a:endParaRPr kumimoji="1" lang="ja-JP" altLang="en-US" sz="3400" dirty="0"/>
          </a:p>
        </p:txBody>
      </p:sp>
      <p:sp>
        <p:nvSpPr>
          <p:cNvPr id="4" name="スライド番号プレースホルダー 3"/>
          <p:cNvSpPr>
            <a:spLocks noGrp="1"/>
          </p:cNvSpPr>
          <p:nvPr>
            <p:ph type="sldNum" sz="quarter" idx="12"/>
          </p:nvPr>
        </p:nvSpPr>
        <p:spPr>
          <a:xfrm>
            <a:off x="7714648" y="6342592"/>
            <a:ext cx="1150938" cy="288925"/>
          </a:xfrm>
        </p:spPr>
        <p:txBody>
          <a:bodyPr/>
          <a:lstStyle/>
          <a:p>
            <a:fld id="{9F5033E9-932D-4E41-95C3-341F9A6DAE17}" type="slidenum">
              <a:rPr lang="en-US" altLang="ja-JP" smtClean="0">
                <a:solidFill>
                  <a:srgbClr val="000000"/>
                </a:solidFill>
              </a:rPr>
              <a:pPr/>
              <a:t>17</a:t>
            </a:fld>
            <a:endParaRPr lang="en-US" altLang="ja-JP">
              <a:solidFill>
                <a:srgbClr val="00000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933787" y="4512316"/>
                <a:ext cx="7517827" cy="2123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𝐼𝑛𝑠𝑒𝑟𝑡</m:t>
                          </m:r>
                          <m:r>
                            <a:rPr lang="en-US" altLang="ja-JP" sz="2000" i="1">
                              <a:solidFill>
                                <a:srgbClr val="000000"/>
                              </a:solidFill>
                              <a:latin typeface="Cambria Math" panose="02040503050406030204" pitchFamily="18" charset="0"/>
                            </a:rPr>
                            <m:t>, </m:t>
                          </m:r>
                          <m:r>
                            <a:rPr lang="en-US" altLang="ja-JP" sz="2000" i="1">
                              <a:solidFill>
                                <a:srgbClr val="000000"/>
                              </a:solidFill>
                              <a:latin typeface="Cambria Math" panose="02040503050406030204" pitchFamily="18" charset="0"/>
                            </a:rPr>
                            <m:t>𝑀𝑒𝑡h𝑜𝑑𝐷𝑒𝑐𝑙𝑎𝑟𝑎𝑡𝑖𝑜𝑛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d>
                        <m:dPr>
                          <m:ctrlPr>
                            <a:rPr lang="en-US" altLang="ja-JP" sz="2000" i="1" smtClean="0">
                              <a:solidFill>
                                <a:srgbClr val="000000"/>
                              </a:solidFill>
                              <a:latin typeface="Cambria Math" panose="02040503050406030204" pitchFamily="18" charset="0"/>
                            </a:rPr>
                          </m:ctrlPr>
                        </m:dPr>
                        <m:e>
                          <m:r>
                            <m:rPr>
                              <m:sty m:val="p"/>
                            </m:rPr>
                            <a:rPr lang="en-US" altLang="ja-JP" sz="2000">
                              <a:solidFill>
                                <a:srgbClr val="000000"/>
                              </a:solidFill>
                              <a:latin typeface="Cambria Math" panose="02040503050406030204" pitchFamily="18" charset="0"/>
                            </a:rPr>
                            <m:t>Delete</m:t>
                          </m:r>
                          <m:r>
                            <a:rPr lang="en-US" altLang="ja-JP" sz="2000">
                              <a:solidFill>
                                <a:srgbClr val="000000"/>
                              </a:solidFill>
                              <a:latin typeface="Cambria Math" panose="02040503050406030204" pitchFamily="18" charset="0"/>
                            </a:rPr>
                            <m:t>, </m:t>
                          </m:r>
                          <m:r>
                            <a:rPr lang="en-US" altLang="ja-JP" sz="2000" i="1">
                              <a:solidFill>
                                <a:srgbClr val="000000"/>
                              </a:solidFill>
                              <a:latin typeface="Cambria Math" panose="02040503050406030204" pitchFamily="18" charset="0"/>
                            </a:rPr>
                            <m:t>𝑐𝑜𝑑𝑒</m:t>
                          </m:r>
                          <m:r>
                            <a:rPr lang="en-US" altLang="ja-JP" sz="2000" i="1">
                              <a:solidFill>
                                <a:srgbClr val="000000"/>
                              </a:solidFill>
                              <a:latin typeface="Cambria Math" panose="02040503050406030204" pitchFamily="18" charset="0"/>
                            </a:rPr>
                            <m:t>__</m:t>
                          </m:r>
                          <m:r>
                            <a:rPr lang="en-US" altLang="ja-JP" sz="2000" i="1">
                              <a:solidFill>
                                <a:srgbClr val="000000"/>
                              </a:solidFill>
                              <a:latin typeface="Cambria Math" panose="02040503050406030204" pitchFamily="18" charset="0"/>
                            </a:rPr>
                            <m:t>𝑏𝑙𝑜𝑐𝑘</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𝐼𝑛𝑠𝑒𝑟𝑡</m:t>
                          </m:r>
                          <m:r>
                            <a:rPr lang="en-US" altLang="ja-JP" sz="2000" i="1" smtClean="0">
                              <a:solidFill>
                                <a:srgbClr val="000000"/>
                              </a:solidFill>
                              <a:latin typeface="Cambria Math" panose="02040503050406030204" pitchFamily="18" charset="0"/>
                            </a:rPr>
                            <m:t>, </m:t>
                          </m:r>
                          <m:r>
                            <a:rPr lang="en-US" altLang="ja-JP" sz="2000" i="1" smtClean="0">
                              <a:solidFill>
                                <a:srgbClr val="000000"/>
                              </a:solidFill>
                              <a:latin typeface="Cambria Math" panose="02040503050406030204" pitchFamily="18" charset="0"/>
                            </a:rPr>
                            <m:t>𝑀𝑒𝑡h𝑜𝑑𝐼𝑛𝑣𝑜𝑐𝑎𝑡𝑖𝑜𝑛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smtClean="0">
                          <a:solidFill>
                            <a:srgbClr val="000000"/>
                          </a:solidFill>
                          <a:latin typeface="Cambria Math" panose="02040503050406030204" pitchFamily="18" charset="0"/>
                        </a:rPr>
                        <m:t>𝑤h𝑒𝑟𝑒</m:t>
                      </m:r>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smtClean="0">
                          <a:solidFill>
                            <a:srgbClr val="000000"/>
                          </a:solidFill>
                          <a:latin typeface="Cambria Math" panose="02040503050406030204" pitchFamily="18" charset="0"/>
                        </a:rPr>
                        <m:t>𝑝𝑜𝑠𝑖𝑡𝑖𝑜𝑛</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𝑐𝑜𝑑𝑒</m:t>
                          </m:r>
                          <m:r>
                            <a:rPr lang="en-US" altLang="ja-JP" sz="2000" i="1" smtClean="0">
                              <a:solidFill>
                                <a:srgbClr val="000000"/>
                              </a:solidFill>
                              <a:latin typeface="Cambria Math" panose="02040503050406030204" pitchFamily="18" charset="0"/>
                            </a:rPr>
                            <m:t>__</m:t>
                          </m:r>
                          <m:r>
                            <a:rPr lang="en-US" altLang="ja-JP" sz="2000" i="1" smtClean="0">
                              <a:solidFill>
                                <a:srgbClr val="000000"/>
                              </a:solidFill>
                              <a:latin typeface="Cambria Math" panose="02040503050406030204" pitchFamily="18" charset="0"/>
                            </a:rPr>
                            <m:t>𝑏𝑙𝑜𝑐𝑘</m:t>
                          </m:r>
                        </m:e>
                      </m:d>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𝑝𝑜𝑠𝑖𝑡𝑖𝑜𝑛</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𝑀𝑒𝑡h𝑜𝑑𝐼𝑛𝑣𝑜𝑐𝑎𝑡𝑖𝑜𝑛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𝑛𝑎𝑚𝑒</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𝑀𝑒𝑡h𝑜𝑑𝐷𝑒𝑐𝑙𝑎𝑟𝑎𝑡𝑖𝑜𝑛</m:t>
                          </m:r>
                        </m:e>
                      </m:d>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𝑛𝑎𝑚𝑒</m:t>
                      </m:r>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𝑀𝑒𝑡h𝑜𝑑𝐼𝑛𝑣𝑜𝑐𝑎𝑡𝑖𝑜𝑛</m:t>
                      </m:r>
                      <m:r>
                        <a:rPr lang="en-US" altLang="ja-JP" sz="2000" i="1" smtClean="0">
                          <a:solidFill>
                            <a:srgbClr val="000000"/>
                          </a:solidFill>
                          <a:latin typeface="Cambria Math" panose="02040503050406030204" pitchFamily="18" charset="0"/>
                        </a:rPr>
                        <m:t>)</m:t>
                      </m:r>
                    </m:oMath>
                  </m:oMathPara>
                </a14:m>
                <a:endParaRPr lang="en-US" altLang="ja-JP" sz="2000" dirty="0" smtClean="0">
                  <a:solidFill>
                    <a:srgbClr val="000000"/>
                  </a:solidFill>
                </a:endParaRPr>
              </a:p>
              <a:p>
                <a:endParaRPr lang="ja-JP" altLang="en-US" dirty="0">
                  <a:solidFill>
                    <a:srgbClr val="00000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33787" y="4512316"/>
                <a:ext cx="7517827" cy="2123658"/>
              </a:xfrm>
              <a:prstGeom prst="rect">
                <a:avLst/>
              </a:prstGeom>
              <a:blipFill rotWithShape="0">
                <a:blip r:embed="rId3"/>
                <a:stretch>
                  <a:fillRect/>
                </a:stretch>
              </a:blipFill>
            </p:spPr>
            <p:txBody>
              <a:bodyPr/>
              <a:lstStyle/>
              <a:p>
                <a:r>
                  <a:rPr lang="ja-JP" altLang="en-US">
                    <a:noFill/>
                  </a:rPr>
                  <a:t> </a:t>
                </a:r>
              </a:p>
            </p:txBody>
          </p:sp>
        </mc:Fallback>
      </mc:AlternateContent>
      <p:pic>
        <p:nvPicPr>
          <p:cNvPr id="18" name="図 17"/>
          <p:cNvPicPr>
            <a:picLocks noChangeAspect="1"/>
          </p:cNvPicPr>
          <p:nvPr/>
        </p:nvPicPr>
        <p:blipFill>
          <a:blip r:embed="rId4"/>
          <a:stretch>
            <a:fillRect/>
          </a:stretch>
        </p:blipFill>
        <p:spPr>
          <a:xfrm>
            <a:off x="1798429" y="1539561"/>
            <a:ext cx="5536027" cy="2137496"/>
          </a:xfrm>
          <a:prstGeom prst="rect">
            <a:avLst/>
          </a:prstGeom>
        </p:spPr>
      </p:pic>
      <p:sp>
        <p:nvSpPr>
          <p:cNvPr id="3" name="正方形/長方形 2"/>
          <p:cNvSpPr/>
          <p:nvPr/>
        </p:nvSpPr>
        <p:spPr>
          <a:xfrm>
            <a:off x="1862894" y="2068831"/>
            <a:ext cx="5407096" cy="18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1862894" y="2705918"/>
            <a:ext cx="5407096" cy="877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pic>
        <p:nvPicPr>
          <p:cNvPr id="11" name="図 10"/>
          <p:cNvPicPr>
            <a:picLocks noChangeAspect="1"/>
          </p:cNvPicPr>
          <p:nvPr/>
        </p:nvPicPr>
        <p:blipFill rotWithShape="1">
          <a:blip r:embed="rId4"/>
          <a:srcRect l="869" t="22054" r="1073" b="66574"/>
          <a:stretch/>
        </p:blipFill>
        <p:spPr>
          <a:xfrm>
            <a:off x="1841462" y="2013531"/>
            <a:ext cx="5428528" cy="243068"/>
          </a:xfrm>
          <a:prstGeom prst="rect">
            <a:avLst/>
          </a:prstGeom>
        </p:spPr>
      </p:pic>
      <p:sp>
        <p:nvSpPr>
          <p:cNvPr id="13" name="角丸四角形 12"/>
          <p:cNvSpPr/>
          <p:nvPr/>
        </p:nvSpPr>
        <p:spPr>
          <a:xfrm>
            <a:off x="2782878" y="4095404"/>
            <a:ext cx="3819646" cy="438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000000"/>
                </a:solidFill>
              </a:rPr>
              <a:t>メソッド抽出の集約パターン</a:t>
            </a:r>
            <a:endParaRPr lang="ja-JP" altLang="en-US" sz="2400" dirty="0">
              <a:solidFill>
                <a:srgbClr val="000000"/>
              </a:solidFill>
            </a:endParaRPr>
          </a:p>
        </p:txBody>
      </p:sp>
      <p:pic>
        <p:nvPicPr>
          <p:cNvPr id="14" name="図 13"/>
          <p:cNvPicPr>
            <a:picLocks noChangeAspect="1"/>
          </p:cNvPicPr>
          <p:nvPr/>
        </p:nvPicPr>
        <p:blipFill rotWithShape="1">
          <a:blip r:embed="rId5"/>
          <a:srcRect l="788" t="40692" r="1028" b="6471"/>
          <a:stretch/>
        </p:blipFill>
        <p:spPr>
          <a:xfrm>
            <a:off x="1862894" y="2016154"/>
            <a:ext cx="5429955" cy="903111"/>
          </a:xfrm>
          <a:prstGeom prst="rect">
            <a:avLst/>
          </a:prstGeom>
        </p:spPr>
      </p:pic>
      <p:pic>
        <p:nvPicPr>
          <p:cNvPr id="15" name="図 14"/>
          <p:cNvPicPr>
            <a:picLocks noChangeAspect="1"/>
          </p:cNvPicPr>
          <p:nvPr/>
        </p:nvPicPr>
        <p:blipFill rotWithShape="1">
          <a:blip r:embed="rId4"/>
          <a:srcRect t="53420"/>
          <a:stretch/>
        </p:blipFill>
        <p:spPr>
          <a:xfrm>
            <a:off x="1798428" y="3132612"/>
            <a:ext cx="5536027" cy="995649"/>
          </a:xfrm>
          <a:prstGeom prst="rect">
            <a:avLst/>
          </a:prstGeom>
        </p:spPr>
      </p:pic>
      <p:sp>
        <p:nvSpPr>
          <p:cNvPr id="6" name="四角形吹き出し 5"/>
          <p:cNvSpPr/>
          <p:nvPr/>
        </p:nvSpPr>
        <p:spPr>
          <a:xfrm>
            <a:off x="6350396" y="2638158"/>
            <a:ext cx="2696901" cy="493375"/>
          </a:xfrm>
          <a:prstGeom prst="wedgeRectCallout">
            <a:avLst>
              <a:gd name="adj1" fmla="val -63030"/>
              <a:gd name="adj2" fmla="val 1050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000000"/>
                </a:solidFill>
              </a:rPr>
              <a:t>メソッド宣言の追加</a:t>
            </a:r>
            <a:endParaRPr lang="ja-JP" altLang="en-US" sz="2400" dirty="0">
              <a:solidFill>
                <a:srgbClr val="000000"/>
              </a:solidFill>
            </a:endParaRPr>
          </a:p>
        </p:txBody>
      </p:sp>
      <p:sp>
        <p:nvSpPr>
          <p:cNvPr id="16" name="角丸四角形吹き出し 15"/>
          <p:cNvSpPr/>
          <p:nvPr/>
        </p:nvSpPr>
        <p:spPr>
          <a:xfrm>
            <a:off x="297459" y="3860928"/>
            <a:ext cx="1993194" cy="821008"/>
          </a:xfrm>
          <a:prstGeom prst="wedgeRoundRectCallout">
            <a:avLst>
              <a:gd name="adj1" fmla="val 84818"/>
              <a:gd name="adj2" fmla="val 492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0000"/>
                </a:solidFill>
              </a:rPr>
              <a:t>ステップ</a:t>
            </a:r>
            <a:r>
              <a:rPr lang="en-US" altLang="ja-JP" sz="2400" dirty="0" smtClean="0">
                <a:solidFill>
                  <a:srgbClr val="000000"/>
                </a:solidFill>
              </a:rPr>
              <a:t>2</a:t>
            </a:r>
            <a:r>
              <a:rPr lang="ja-JP" altLang="en-US" sz="2400" dirty="0" smtClean="0">
                <a:solidFill>
                  <a:srgbClr val="000000"/>
                </a:solidFill>
              </a:rPr>
              <a:t>で</a:t>
            </a:r>
            <a:endParaRPr lang="en-US" altLang="ja-JP" sz="2400" dirty="0" smtClean="0">
              <a:solidFill>
                <a:srgbClr val="000000"/>
              </a:solidFill>
            </a:endParaRPr>
          </a:p>
          <a:p>
            <a:pPr algn="ctr"/>
            <a:r>
              <a:rPr lang="ja-JP" altLang="en-US" sz="2400" dirty="0" smtClean="0">
                <a:solidFill>
                  <a:srgbClr val="000000"/>
                </a:solidFill>
              </a:rPr>
              <a:t>記録</a:t>
            </a:r>
            <a:r>
              <a:rPr lang="ja-JP" altLang="en-US" sz="2400" dirty="0" smtClean="0">
                <a:solidFill>
                  <a:srgbClr val="000000"/>
                </a:solidFill>
              </a:rPr>
              <a:t>した組</a:t>
            </a:r>
            <a:endParaRPr lang="ja-JP" altLang="en-US" sz="2000" dirty="0">
              <a:solidFill>
                <a:srgbClr val="000000"/>
              </a:solidFill>
            </a:endParaRPr>
          </a:p>
        </p:txBody>
      </p:sp>
    </p:spTree>
    <p:extLst>
      <p:ext uri="{BB962C8B-B14F-4D97-AF65-F5344CB8AC3E}">
        <p14:creationId xmlns:p14="http://schemas.microsoft.com/office/powerpoint/2010/main" val="217283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298222" y="4241155"/>
            <a:ext cx="6788959" cy="2195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2" name="角丸四角形 21"/>
          <p:cNvSpPr/>
          <p:nvPr/>
        </p:nvSpPr>
        <p:spPr>
          <a:xfrm>
            <a:off x="2782878" y="4095404"/>
            <a:ext cx="3819646" cy="438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000000"/>
                </a:solidFill>
              </a:rPr>
              <a:t>メソッド抽出の集約パターン</a:t>
            </a:r>
            <a:endParaRPr lang="ja-JP" altLang="en-US" sz="2400" dirty="0">
              <a:solidFill>
                <a:srgbClr val="000000"/>
              </a:solidFill>
            </a:endParaRPr>
          </a:p>
        </p:txBody>
      </p:sp>
      <p:sp>
        <p:nvSpPr>
          <p:cNvPr id="4" name="スライド番号プレースホルダー 3"/>
          <p:cNvSpPr>
            <a:spLocks noGrp="1"/>
          </p:cNvSpPr>
          <p:nvPr>
            <p:ph type="sldNum" sz="quarter" idx="12"/>
          </p:nvPr>
        </p:nvSpPr>
        <p:spPr>
          <a:xfrm>
            <a:off x="7744530" y="6320014"/>
            <a:ext cx="1150938" cy="288925"/>
          </a:xfrm>
        </p:spPr>
        <p:txBody>
          <a:bodyPr/>
          <a:lstStyle/>
          <a:p>
            <a:fld id="{9F5033E9-932D-4E41-95C3-341F9A6DAE17}" type="slidenum">
              <a:rPr lang="en-US" altLang="ja-JP" smtClean="0">
                <a:solidFill>
                  <a:srgbClr val="000000"/>
                </a:solidFill>
              </a:rPr>
              <a:pPr/>
              <a:t>18</a:t>
            </a:fld>
            <a:endParaRPr lang="en-US" altLang="ja-JP">
              <a:solidFill>
                <a:srgbClr val="00000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933787" y="4512316"/>
                <a:ext cx="7517827" cy="2123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r>
                            <a:rPr lang="en-US" altLang="ja-JP" sz="2000" i="1">
                              <a:solidFill>
                                <a:srgbClr val="FF0000"/>
                              </a:solidFill>
                              <a:latin typeface="Cambria Math" panose="02040503050406030204" pitchFamily="18" charset="0"/>
                            </a:rPr>
                            <m:t>𝐼𝑛𝑠𝑒𝑟𝑡</m:t>
                          </m:r>
                          <m:r>
                            <a:rPr lang="en-US" altLang="ja-JP" sz="2000" i="1">
                              <a:solidFill>
                                <a:srgbClr val="FF0000"/>
                              </a:solidFill>
                              <a:latin typeface="Cambria Math" panose="02040503050406030204" pitchFamily="18" charset="0"/>
                            </a:rPr>
                            <m:t>, </m:t>
                          </m:r>
                          <m:r>
                            <a:rPr lang="en-US" altLang="ja-JP" sz="2000" i="1">
                              <a:solidFill>
                                <a:srgbClr val="FF0000"/>
                              </a:solidFill>
                              <a:latin typeface="Cambria Math" panose="02040503050406030204" pitchFamily="18" charset="0"/>
                            </a:rPr>
                            <m:t>𝑀𝑒𝑡h𝑜𝑑𝐷𝑒𝑐𝑙𝑎𝑟𝑎𝑡𝑖𝑜𝑛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d>
                        <m:dPr>
                          <m:ctrlPr>
                            <a:rPr lang="en-US" altLang="ja-JP" sz="2000" i="1" smtClean="0">
                              <a:solidFill>
                                <a:srgbClr val="000000"/>
                              </a:solidFill>
                              <a:latin typeface="Cambria Math" panose="02040503050406030204" pitchFamily="18" charset="0"/>
                            </a:rPr>
                          </m:ctrlPr>
                        </m:dPr>
                        <m:e>
                          <m:r>
                            <m:rPr>
                              <m:sty m:val="p"/>
                            </m:rPr>
                            <a:rPr lang="en-US" altLang="ja-JP" sz="2000">
                              <a:solidFill>
                                <a:srgbClr val="000000"/>
                              </a:solidFill>
                              <a:latin typeface="Cambria Math" panose="02040503050406030204" pitchFamily="18" charset="0"/>
                            </a:rPr>
                            <m:t>Delete</m:t>
                          </m:r>
                          <m:r>
                            <a:rPr lang="en-US" altLang="ja-JP" sz="2000">
                              <a:solidFill>
                                <a:srgbClr val="000000"/>
                              </a:solidFill>
                              <a:latin typeface="Cambria Math" panose="02040503050406030204" pitchFamily="18" charset="0"/>
                            </a:rPr>
                            <m:t>, </m:t>
                          </m:r>
                          <m:r>
                            <a:rPr lang="en-US" altLang="ja-JP" sz="2000" i="1">
                              <a:solidFill>
                                <a:srgbClr val="000000"/>
                              </a:solidFill>
                              <a:latin typeface="Cambria Math" panose="02040503050406030204" pitchFamily="18" charset="0"/>
                            </a:rPr>
                            <m:t>𝑐𝑜𝑑𝑒</m:t>
                          </m:r>
                          <m:r>
                            <a:rPr lang="en-US" altLang="ja-JP" sz="2000" i="1">
                              <a:solidFill>
                                <a:srgbClr val="000000"/>
                              </a:solidFill>
                              <a:latin typeface="Cambria Math" panose="02040503050406030204" pitchFamily="18" charset="0"/>
                            </a:rPr>
                            <m:t>__</m:t>
                          </m:r>
                          <m:r>
                            <a:rPr lang="en-US" altLang="ja-JP" sz="2000" i="1">
                              <a:solidFill>
                                <a:srgbClr val="000000"/>
                              </a:solidFill>
                              <a:latin typeface="Cambria Math" panose="02040503050406030204" pitchFamily="18" charset="0"/>
                            </a:rPr>
                            <m:t>𝑏𝑙𝑜𝑐𝑘</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𝐼𝑛𝑠𝑒𝑟𝑡</m:t>
                          </m:r>
                          <m:r>
                            <a:rPr lang="en-US" altLang="ja-JP" sz="2000" i="1" smtClean="0">
                              <a:solidFill>
                                <a:srgbClr val="000000"/>
                              </a:solidFill>
                              <a:latin typeface="Cambria Math" panose="02040503050406030204" pitchFamily="18" charset="0"/>
                            </a:rPr>
                            <m:t>, </m:t>
                          </m:r>
                          <m:r>
                            <a:rPr lang="en-US" altLang="ja-JP" sz="2000" i="1" smtClean="0">
                              <a:solidFill>
                                <a:srgbClr val="000000"/>
                              </a:solidFill>
                              <a:latin typeface="Cambria Math" panose="02040503050406030204" pitchFamily="18" charset="0"/>
                            </a:rPr>
                            <m:t>𝑀𝑒𝑡h𝑜𝑑𝐼𝑛𝑣𝑜𝑐𝑎𝑡𝑖𝑜𝑛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smtClean="0">
                          <a:solidFill>
                            <a:srgbClr val="000000"/>
                          </a:solidFill>
                          <a:latin typeface="Cambria Math" panose="02040503050406030204" pitchFamily="18" charset="0"/>
                        </a:rPr>
                        <m:t>𝑤h𝑒𝑟𝑒</m:t>
                      </m:r>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smtClean="0">
                          <a:solidFill>
                            <a:srgbClr val="000000"/>
                          </a:solidFill>
                          <a:latin typeface="Cambria Math" panose="02040503050406030204" pitchFamily="18" charset="0"/>
                        </a:rPr>
                        <m:t>𝑝𝑜𝑠𝑖𝑡𝑖𝑜𝑛</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𝑐𝑜𝑑𝑒</m:t>
                          </m:r>
                          <m:r>
                            <a:rPr lang="en-US" altLang="ja-JP" sz="2000" i="1" smtClean="0">
                              <a:solidFill>
                                <a:srgbClr val="000000"/>
                              </a:solidFill>
                              <a:latin typeface="Cambria Math" panose="02040503050406030204" pitchFamily="18" charset="0"/>
                            </a:rPr>
                            <m:t>__</m:t>
                          </m:r>
                          <m:r>
                            <a:rPr lang="en-US" altLang="ja-JP" sz="2000" i="1" smtClean="0">
                              <a:solidFill>
                                <a:srgbClr val="000000"/>
                              </a:solidFill>
                              <a:latin typeface="Cambria Math" panose="02040503050406030204" pitchFamily="18" charset="0"/>
                            </a:rPr>
                            <m:t>𝑏𝑙𝑜𝑐𝑘</m:t>
                          </m:r>
                        </m:e>
                      </m:d>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𝑝𝑜𝑠𝑖𝑡𝑖𝑜𝑛</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𝑀𝑒𝑡h𝑜𝑑𝐼𝑛𝑣𝑜𝑐𝑎𝑡𝑖𝑜𝑛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𝑛𝑎𝑚𝑒</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𝑀𝑒𝑡h𝑜𝑑𝐷𝑒𝑐𝑙𝑎𝑟𝑎𝑡𝑖𝑜𝑛</m:t>
                          </m:r>
                        </m:e>
                      </m:d>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𝑛𝑎𝑚𝑒</m:t>
                      </m:r>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𝑀𝑒𝑡h𝑜𝑑𝐼𝑛𝑣𝑜𝑐𝑎𝑡𝑖𝑜𝑛</m:t>
                      </m:r>
                      <m:r>
                        <a:rPr lang="en-US" altLang="ja-JP" sz="2000" i="1" smtClean="0">
                          <a:solidFill>
                            <a:srgbClr val="000000"/>
                          </a:solidFill>
                          <a:latin typeface="Cambria Math" panose="02040503050406030204" pitchFamily="18" charset="0"/>
                        </a:rPr>
                        <m:t>)</m:t>
                      </m:r>
                    </m:oMath>
                  </m:oMathPara>
                </a14:m>
                <a:endParaRPr lang="en-US" altLang="ja-JP" sz="2000" dirty="0" smtClean="0">
                  <a:solidFill>
                    <a:srgbClr val="000000"/>
                  </a:solidFill>
                </a:endParaRPr>
              </a:p>
              <a:p>
                <a:endParaRPr lang="ja-JP" altLang="en-US" dirty="0">
                  <a:solidFill>
                    <a:srgbClr val="00000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33787" y="4512316"/>
                <a:ext cx="7517827" cy="2123658"/>
              </a:xfrm>
              <a:prstGeom prst="rect">
                <a:avLst/>
              </a:prstGeom>
              <a:blipFill rotWithShape="0">
                <a:blip r:embed="rId3"/>
                <a:stretch>
                  <a:fillRect/>
                </a:stretch>
              </a:blipFill>
            </p:spPr>
            <p:txBody>
              <a:bodyPr/>
              <a:lstStyle/>
              <a:p>
                <a:r>
                  <a:rPr lang="ja-JP" altLang="en-US">
                    <a:noFill/>
                  </a:rPr>
                  <a:t> </a:t>
                </a:r>
              </a:p>
            </p:txBody>
          </p:sp>
        </mc:Fallback>
      </mc:AlternateContent>
      <p:pic>
        <p:nvPicPr>
          <p:cNvPr id="18" name="図 17"/>
          <p:cNvPicPr>
            <a:picLocks noChangeAspect="1"/>
          </p:cNvPicPr>
          <p:nvPr/>
        </p:nvPicPr>
        <p:blipFill>
          <a:blip r:embed="rId4"/>
          <a:stretch>
            <a:fillRect/>
          </a:stretch>
        </p:blipFill>
        <p:spPr>
          <a:xfrm>
            <a:off x="1798429" y="1539561"/>
            <a:ext cx="5536027" cy="2137496"/>
          </a:xfrm>
          <a:prstGeom prst="rect">
            <a:avLst/>
          </a:prstGeom>
        </p:spPr>
      </p:pic>
      <p:sp>
        <p:nvSpPr>
          <p:cNvPr id="3" name="正方形/長方形 2"/>
          <p:cNvSpPr/>
          <p:nvPr/>
        </p:nvSpPr>
        <p:spPr>
          <a:xfrm>
            <a:off x="1862894" y="2068831"/>
            <a:ext cx="5407096" cy="18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1862894" y="2705918"/>
            <a:ext cx="5407096" cy="877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pic>
        <p:nvPicPr>
          <p:cNvPr id="11" name="図 10"/>
          <p:cNvPicPr>
            <a:picLocks noChangeAspect="1"/>
          </p:cNvPicPr>
          <p:nvPr/>
        </p:nvPicPr>
        <p:blipFill rotWithShape="1">
          <a:blip r:embed="rId4"/>
          <a:srcRect l="869" t="22054" r="1073" b="66574"/>
          <a:stretch/>
        </p:blipFill>
        <p:spPr>
          <a:xfrm>
            <a:off x="1841462" y="2013531"/>
            <a:ext cx="5428528" cy="243068"/>
          </a:xfrm>
          <a:prstGeom prst="rect">
            <a:avLst/>
          </a:prstGeom>
        </p:spPr>
      </p:pic>
      <p:pic>
        <p:nvPicPr>
          <p:cNvPr id="14" name="図 13"/>
          <p:cNvPicPr>
            <a:picLocks noChangeAspect="1"/>
          </p:cNvPicPr>
          <p:nvPr/>
        </p:nvPicPr>
        <p:blipFill rotWithShape="1">
          <a:blip r:embed="rId5"/>
          <a:srcRect l="788" t="40692" r="1028" b="6471"/>
          <a:stretch/>
        </p:blipFill>
        <p:spPr>
          <a:xfrm>
            <a:off x="1862894" y="2016154"/>
            <a:ext cx="5429955" cy="903111"/>
          </a:xfrm>
          <a:prstGeom prst="rect">
            <a:avLst/>
          </a:prstGeom>
        </p:spPr>
      </p:pic>
      <p:pic>
        <p:nvPicPr>
          <p:cNvPr id="15" name="図 14"/>
          <p:cNvPicPr>
            <a:picLocks noChangeAspect="1"/>
          </p:cNvPicPr>
          <p:nvPr/>
        </p:nvPicPr>
        <p:blipFill rotWithShape="1">
          <a:blip r:embed="rId4"/>
          <a:srcRect t="53420"/>
          <a:stretch/>
        </p:blipFill>
        <p:spPr>
          <a:xfrm>
            <a:off x="1798428" y="3132612"/>
            <a:ext cx="5536027" cy="995649"/>
          </a:xfrm>
          <a:prstGeom prst="rect">
            <a:avLst/>
          </a:prstGeom>
        </p:spPr>
      </p:pic>
      <p:sp>
        <p:nvSpPr>
          <p:cNvPr id="16" name="正方形/長方形 15"/>
          <p:cNvSpPr/>
          <p:nvPr/>
        </p:nvSpPr>
        <p:spPr>
          <a:xfrm>
            <a:off x="1851660" y="2255519"/>
            <a:ext cx="5407096" cy="450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角丸四角形吹き出し 16"/>
          <p:cNvSpPr/>
          <p:nvPr/>
        </p:nvSpPr>
        <p:spPr>
          <a:xfrm>
            <a:off x="5525728" y="2650822"/>
            <a:ext cx="3068720" cy="485093"/>
          </a:xfrm>
          <a:prstGeom prst="wedgeRoundRectCallout">
            <a:avLst>
              <a:gd name="adj1" fmla="val -60625"/>
              <a:gd name="adj2" fmla="val -91623"/>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solidFill>
                  <a:srgbClr val="000000"/>
                </a:solidFill>
              </a:rPr>
              <a:t>コードブロックの削除</a:t>
            </a:r>
            <a:endParaRPr lang="ja-JP" altLang="en-US" dirty="0">
              <a:solidFill>
                <a:srgbClr val="000000"/>
              </a:solidFill>
            </a:endParaRPr>
          </a:p>
        </p:txBody>
      </p:sp>
      <p:sp>
        <p:nvSpPr>
          <p:cNvPr id="19" name="タイトル 1"/>
          <p:cNvSpPr txBox="1">
            <a:spLocks/>
          </p:cNvSpPr>
          <p:nvPr/>
        </p:nvSpPr>
        <p:spPr bwMode="auto">
          <a:xfrm>
            <a:off x="132693" y="327630"/>
            <a:ext cx="884606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ja-JP" altLang="en-US" sz="3400" kern="0" dirty="0"/>
              <a:t>ステップ</a:t>
            </a:r>
            <a:r>
              <a:rPr lang="en-US" altLang="ja-JP" sz="3400" kern="0" dirty="0" smtClean="0"/>
              <a:t>3</a:t>
            </a:r>
            <a:r>
              <a:rPr lang="en-US" altLang="ja-JP" sz="3400" kern="0" dirty="0" smtClean="0"/>
              <a:t/>
            </a:r>
            <a:br>
              <a:rPr lang="en-US" altLang="ja-JP" sz="3400" kern="0" dirty="0" smtClean="0"/>
            </a:br>
            <a:r>
              <a:rPr lang="ja-JP" altLang="en-US" sz="3400" kern="0" dirty="0" smtClean="0"/>
              <a:t>メソッド抽出リファクタリングの集約パターン照合</a:t>
            </a:r>
            <a:endParaRPr lang="ja-JP" altLang="en-US" sz="3400" kern="0" dirty="0"/>
          </a:p>
        </p:txBody>
      </p:sp>
    </p:spTree>
    <p:extLst>
      <p:ext uri="{BB962C8B-B14F-4D97-AF65-F5344CB8AC3E}">
        <p14:creationId xmlns:p14="http://schemas.microsoft.com/office/powerpoint/2010/main" val="131381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5">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298222" y="4241155"/>
            <a:ext cx="6788959" cy="2195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2" name="角丸四角形 21"/>
          <p:cNvSpPr/>
          <p:nvPr/>
        </p:nvSpPr>
        <p:spPr>
          <a:xfrm>
            <a:off x="2782878" y="4095404"/>
            <a:ext cx="3819646" cy="438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000000"/>
                </a:solidFill>
              </a:rPr>
              <a:t>メソッド抽出の集約パターン</a:t>
            </a:r>
            <a:endParaRPr lang="ja-JP" altLang="en-US" sz="2400" dirty="0">
              <a:solidFill>
                <a:srgbClr val="000000"/>
              </a:solidFill>
            </a:endParaRPr>
          </a:p>
        </p:txBody>
      </p:sp>
      <p:sp>
        <p:nvSpPr>
          <p:cNvPr id="4" name="スライド番号プレースホルダー 3"/>
          <p:cNvSpPr>
            <a:spLocks noGrp="1"/>
          </p:cNvSpPr>
          <p:nvPr>
            <p:ph type="sldNum" sz="quarter" idx="12"/>
          </p:nvPr>
        </p:nvSpPr>
        <p:spPr>
          <a:xfrm>
            <a:off x="7733241" y="6308725"/>
            <a:ext cx="1150938" cy="288925"/>
          </a:xfrm>
        </p:spPr>
        <p:txBody>
          <a:bodyPr/>
          <a:lstStyle/>
          <a:p>
            <a:fld id="{9F5033E9-932D-4E41-95C3-341F9A6DAE17}" type="slidenum">
              <a:rPr lang="en-US" altLang="ja-JP" smtClean="0">
                <a:solidFill>
                  <a:srgbClr val="000000"/>
                </a:solidFill>
              </a:rPr>
              <a:pPr/>
              <a:t>19</a:t>
            </a:fld>
            <a:endParaRPr lang="en-US" altLang="ja-JP">
              <a:solidFill>
                <a:srgbClr val="00000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933787" y="4518650"/>
                <a:ext cx="7517827" cy="2123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r>
                            <a:rPr lang="en-US" altLang="ja-JP" sz="2000" i="1">
                              <a:solidFill>
                                <a:srgbClr val="FF0000"/>
                              </a:solidFill>
                              <a:latin typeface="Cambria Math" panose="02040503050406030204" pitchFamily="18" charset="0"/>
                            </a:rPr>
                            <m:t>𝐼𝑛𝑠𝑒𝑟𝑡</m:t>
                          </m:r>
                          <m:r>
                            <a:rPr lang="en-US" altLang="ja-JP" sz="2000" i="1">
                              <a:solidFill>
                                <a:srgbClr val="FF0000"/>
                              </a:solidFill>
                              <a:latin typeface="Cambria Math" panose="02040503050406030204" pitchFamily="18" charset="0"/>
                            </a:rPr>
                            <m:t>, </m:t>
                          </m:r>
                          <m:r>
                            <a:rPr lang="en-US" altLang="ja-JP" sz="2000" i="1">
                              <a:solidFill>
                                <a:srgbClr val="FF0000"/>
                              </a:solidFill>
                              <a:latin typeface="Cambria Math" panose="02040503050406030204" pitchFamily="18" charset="0"/>
                            </a:rPr>
                            <m:t>𝑀𝑒𝑡h𝑜𝑑𝐷𝑒𝑐𝑙𝑎𝑟𝑎𝑡𝑖𝑜𝑛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smtClean="0">
                          <a:solidFill>
                            <a:srgbClr val="FF0000"/>
                          </a:solidFill>
                          <a:latin typeface="Cambria Math" panose="02040503050406030204" pitchFamily="18" charset="0"/>
                        </a:rPr>
                        <m:t>∧</m:t>
                      </m:r>
                      <m:d>
                        <m:dPr>
                          <m:ctrlPr>
                            <a:rPr lang="en-US" altLang="ja-JP" sz="2000" i="1" smtClean="0">
                              <a:solidFill>
                                <a:srgbClr val="FF0000"/>
                              </a:solidFill>
                              <a:latin typeface="Cambria Math" panose="02040503050406030204" pitchFamily="18" charset="0"/>
                            </a:rPr>
                          </m:ctrlPr>
                        </m:dPr>
                        <m:e>
                          <m:r>
                            <m:rPr>
                              <m:sty m:val="p"/>
                            </m:rPr>
                            <a:rPr lang="en-US" altLang="ja-JP" sz="2000">
                              <a:solidFill>
                                <a:srgbClr val="FF0000"/>
                              </a:solidFill>
                              <a:latin typeface="Cambria Math" panose="02040503050406030204" pitchFamily="18" charset="0"/>
                            </a:rPr>
                            <m:t>Delete</m:t>
                          </m:r>
                          <m:r>
                            <a:rPr lang="en-US" altLang="ja-JP" sz="2000">
                              <a:solidFill>
                                <a:srgbClr val="FF0000"/>
                              </a:solidFill>
                              <a:latin typeface="Cambria Math" panose="02040503050406030204" pitchFamily="18" charset="0"/>
                            </a:rPr>
                            <m:t>, </m:t>
                          </m:r>
                          <m:r>
                            <a:rPr lang="en-US" altLang="ja-JP" sz="2000" i="1">
                              <a:solidFill>
                                <a:srgbClr val="FF0000"/>
                              </a:solidFill>
                              <a:latin typeface="Cambria Math" panose="02040503050406030204" pitchFamily="18" charset="0"/>
                            </a:rPr>
                            <m:t>𝑐𝑜𝑑𝑒</m:t>
                          </m:r>
                          <m:r>
                            <a:rPr lang="en-US" altLang="ja-JP" sz="2000" i="1">
                              <a:solidFill>
                                <a:srgbClr val="FF0000"/>
                              </a:solidFill>
                              <a:latin typeface="Cambria Math" panose="02040503050406030204" pitchFamily="18" charset="0"/>
                            </a:rPr>
                            <m:t>__</m:t>
                          </m:r>
                          <m:r>
                            <a:rPr lang="en-US" altLang="ja-JP" sz="2000" i="1">
                              <a:solidFill>
                                <a:srgbClr val="FF0000"/>
                              </a:solidFill>
                              <a:latin typeface="Cambria Math" panose="02040503050406030204" pitchFamily="18" charset="0"/>
                            </a:rPr>
                            <m:t>𝑏𝑙𝑜𝑐𝑘</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𝐼𝑛𝑠𝑒𝑟𝑡</m:t>
                          </m:r>
                          <m:r>
                            <a:rPr lang="en-US" altLang="ja-JP" sz="2000" i="1" smtClean="0">
                              <a:solidFill>
                                <a:srgbClr val="000000"/>
                              </a:solidFill>
                              <a:latin typeface="Cambria Math" panose="02040503050406030204" pitchFamily="18" charset="0"/>
                            </a:rPr>
                            <m:t>, </m:t>
                          </m:r>
                          <m:r>
                            <a:rPr lang="en-US" altLang="ja-JP" sz="2000" i="1" smtClean="0">
                              <a:solidFill>
                                <a:srgbClr val="000000"/>
                              </a:solidFill>
                              <a:latin typeface="Cambria Math" panose="02040503050406030204" pitchFamily="18" charset="0"/>
                            </a:rPr>
                            <m:t>𝑀𝑒𝑡h𝑜𝑑𝐼𝑛𝑣𝑜𝑐𝑎𝑡𝑖𝑜𝑛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smtClean="0">
                          <a:solidFill>
                            <a:srgbClr val="000000"/>
                          </a:solidFill>
                          <a:latin typeface="Cambria Math" panose="02040503050406030204" pitchFamily="18" charset="0"/>
                        </a:rPr>
                        <m:t>𝑤h𝑒𝑟𝑒</m:t>
                      </m:r>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smtClean="0">
                          <a:solidFill>
                            <a:srgbClr val="000000"/>
                          </a:solidFill>
                          <a:latin typeface="Cambria Math" panose="02040503050406030204" pitchFamily="18" charset="0"/>
                        </a:rPr>
                        <m:t>𝑝𝑜𝑠𝑖𝑡𝑖𝑜𝑛</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𝑐𝑜𝑑𝑒</m:t>
                          </m:r>
                          <m:r>
                            <a:rPr lang="en-US" altLang="ja-JP" sz="2000" i="1" smtClean="0">
                              <a:solidFill>
                                <a:srgbClr val="000000"/>
                              </a:solidFill>
                              <a:latin typeface="Cambria Math" panose="02040503050406030204" pitchFamily="18" charset="0"/>
                            </a:rPr>
                            <m:t>__</m:t>
                          </m:r>
                          <m:r>
                            <a:rPr lang="en-US" altLang="ja-JP" sz="2000" i="1" smtClean="0">
                              <a:solidFill>
                                <a:srgbClr val="000000"/>
                              </a:solidFill>
                              <a:latin typeface="Cambria Math" panose="02040503050406030204" pitchFamily="18" charset="0"/>
                            </a:rPr>
                            <m:t>𝑏𝑙𝑜𝑐𝑘</m:t>
                          </m:r>
                        </m:e>
                      </m:d>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𝑝𝑜𝑠𝑖𝑡𝑖𝑜𝑛</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𝑀𝑒𝑡h𝑜𝑑𝐼𝑛𝑣𝑜𝑐𝑎𝑡𝑖𝑜𝑛</m:t>
                          </m:r>
                        </m:e>
                      </m:d>
                    </m:oMath>
                  </m:oMathPara>
                </a14:m>
                <a:endParaRPr lang="en-US" altLang="ja-JP" sz="2000" i="1" dirty="0" smtClean="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000" i="1">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𝑛𝑎𝑚𝑒</m:t>
                      </m:r>
                      <m:d>
                        <m:dPr>
                          <m:ctrlPr>
                            <a:rPr lang="en-US" altLang="ja-JP" sz="2000" i="1" smtClean="0">
                              <a:solidFill>
                                <a:srgbClr val="000000"/>
                              </a:solidFill>
                              <a:latin typeface="Cambria Math" panose="02040503050406030204" pitchFamily="18" charset="0"/>
                            </a:rPr>
                          </m:ctrlPr>
                        </m:dPr>
                        <m:e>
                          <m:r>
                            <a:rPr lang="en-US" altLang="ja-JP" sz="2000" i="1" smtClean="0">
                              <a:solidFill>
                                <a:srgbClr val="000000"/>
                              </a:solidFill>
                              <a:latin typeface="Cambria Math" panose="02040503050406030204" pitchFamily="18" charset="0"/>
                            </a:rPr>
                            <m:t>𝑀𝑒𝑡h𝑜𝑑𝐷𝑒𝑐𝑙𝑎𝑟𝑎𝑡𝑖𝑜𝑛</m:t>
                          </m:r>
                        </m:e>
                      </m:d>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𝑛𝑎𝑚𝑒</m:t>
                      </m:r>
                      <m:r>
                        <a:rPr lang="en-US" altLang="ja-JP" sz="2000" i="1" smtClean="0">
                          <a:solidFill>
                            <a:srgbClr val="000000"/>
                          </a:solidFill>
                          <a:latin typeface="Cambria Math" panose="02040503050406030204" pitchFamily="18" charset="0"/>
                        </a:rPr>
                        <m:t>(</m:t>
                      </m:r>
                      <m:r>
                        <a:rPr lang="en-US" altLang="ja-JP" sz="2000" i="1" smtClean="0">
                          <a:solidFill>
                            <a:srgbClr val="000000"/>
                          </a:solidFill>
                          <a:latin typeface="Cambria Math" panose="02040503050406030204" pitchFamily="18" charset="0"/>
                        </a:rPr>
                        <m:t>𝑀𝑒𝑡h𝑜𝑑𝐼𝑛𝑣𝑜𝑐𝑎𝑡𝑖𝑜𝑛</m:t>
                      </m:r>
                      <m:r>
                        <a:rPr lang="en-US" altLang="ja-JP" sz="2000" i="1" smtClean="0">
                          <a:solidFill>
                            <a:srgbClr val="000000"/>
                          </a:solidFill>
                          <a:latin typeface="Cambria Math" panose="02040503050406030204" pitchFamily="18" charset="0"/>
                        </a:rPr>
                        <m:t>)</m:t>
                      </m:r>
                    </m:oMath>
                  </m:oMathPara>
                </a14:m>
                <a:endParaRPr lang="en-US" altLang="ja-JP" sz="2000" dirty="0" smtClean="0">
                  <a:solidFill>
                    <a:srgbClr val="000000"/>
                  </a:solidFill>
                </a:endParaRPr>
              </a:p>
              <a:p>
                <a:endParaRPr lang="ja-JP" altLang="en-US" dirty="0">
                  <a:solidFill>
                    <a:srgbClr val="00000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33787" y="4518650"/>
                <a:ext cx="7517827" cy="2123658"/>
              </a:xfrm>
              <a:prstGeom prst="rect">
                <a:avLst/>
              </a:prstGeom>
              <a:blipFill rotWithShape="0">
                <a:blip r:embed="rId3"/>
                <a:stretch>
                  <a:fillRect/>
                </a:stretch>
              </a:blipFill>
            </p:spPr>
            <p:txBody>
              <a:bodyPr/>
              <a:lstStyle/>
              <a:p>
                <a:r>
                  <a:rPr lang="ja-JP" altLang="en-US">
                    <a:noFill/>
                  </a:rPr>
                  <a:t> </a:t>
                </a:r>
              </a:p>
            </p:txBody>
          </p:sp>
        </mc:Fallback>
      </mc:AlternateContent>
      <p:pic>
        <p:nvPicPr>
          <p:cNvPr id="18" name="図 17"/>
          <p:cNvPicPr>
            <a:picLocks noChangeAspect="1"/>
          </p:cNvPicPr>
          <p:nvPr/>
        </p:nvPicPr>
        <p:blipFill>
          <a:blip r:embed="rId4"/>
          <a:stretch>
            <a:fillRect/>
          </a:stretch>
        </p:blipFill>
        <p:spPr>
          <a:xfrm>
            <a:off x="1798429" y="1539561"/>
            <a:ext cx="5536027" cy="2137496"/>
          </a:xfrm>
          <a:prstGeom prst="rect">
            <a:avLst/>
          </a:prstGeom>
        </p:spPr>
      </p:pic>
      <p:sp>
        <p:nvSpPr>
          <p:cNvPr id="3" name="正方形/長方形 2"/>
          <p:cNvSpPr/>
          <p:nvPr/>
        </p:nvSpPr>
        <p:spPr>
          <a:xfrm>
            <a:off x="1862894" y="2068831"/>
            <a:ext cx="5407096" cy="18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1862894" y="2705918"/>
            <a:ext cx="5407096" cy="877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pic>
        <p:nvPicPr>
          <p:cNvPr id="11" name="図 10"/>
          <p:cNvPicPr>
            <a:picLocks noChangeAspect="1"/>
          </p:cNvPicPr>
          <p:nvPr/>
        </p:nvPicPr>
        <p:blipFill rotWithShape="1">
          <a:blip r:embed="rId4"/>
          <a:srcRect l="869" t="22054" r="1073" b="66574"/>
          <a:stretch/>
        </p:blipFill>
        <p:spPr>
          <a:xfrm>
            <a:off x="1841462" y="2013531"/>
            <a:ext cx="5428528" cy="243068"/>
          </a:xfrm>
          <a:prstGeom prst="rect">
            <a:avLst/>
          </a:prstGeom>
        </p:spPr>
      </p:pic>
      <p:pic>
        <p:nvPicPr>
          <p:cNvPr id="14" name="図 13"/>
          <p:cNvPicPr>
            <a:picLocks noChangeAspect="1"/>
          </p:cNvPicPr>
          <p:nvPr/>
        </p:nvPicPr>
        <p:blipFill rotWithShape="1">
          <a:blip r:embed="rId5"/>
          <a:srcRect l="788" t="40692" r="1028" b="6471"/>
          <a:stretch/>
        </p:blipFill>
        <p:spPr>
          <a:xfrm>
            <a:off x="1862894" y="2016154"/>
            <a:ext cx="5429955" cy="903111"/>
          </a:xfrm>
          <a:prstGeom prst="rect">
            <a:avLst/>
          </a:prstGeom>
        </p:spPr>
      </p:pic>
      <p:pic>
        <p:nvPicPr>
          <p:cNvPr id="15" name="図 14"/>
          <p:cNvPicPr>
            <a:picLocks noChangeAspect="1"/>
          </p:cNvPicPr>
          <p:nvPr/>
        </p:nvPicPr>
        <p:blipFill rotWithShape="1">
          <a:blip r:embed="rId4"/>
          <a:srcRect t="53420"/>
          <a:stretch/>
        </p:blipFill>
        <p:spPr>
          <a:xfrm>
            <a:off x="1798428" y="3132612"/>
            <a:ext cx="5536027" cy="995649"/>
          </a:xfrm>
          <a:prstGeom prst="rect">
            <a:avLst/>
          </a:prstGeom>
        </p:spPr>
      </p:pic>
      <p:sp>
        <p:nvSpPr>
          <p:cNvPr id="16" name="正方形/長方形 15"/>
          <p:cNvSpPr/>
          <p:nvPr/>
        </p:nvSpPr>
        <p:spPr>
          <a:xfrm>
            <a:off x="1851660" y="2255519"/>
            <a:ext cx="5407096" cy="450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pic>
        <p:nvPicPr>
          <p:cNvPr id="19" name="図 18"/>
          <p:cNvPicPr>
            <a:picLocks noChangeAspect="1"/>
          </p:cNvPicPr>
          <p:nvPr/>
        </p:nvPicPr>
        <p:blipFill rotWithShape="1">
          <a:blip r:embed="rId4"/>
          <a:srcRect l="869" t="22054" r="1073" b="66574"/>
          <a:stretch/>
        </p:blipFill>
        <p:spPr>
          <a:xfrm>
            <a:off x="1840035" y="2241928"/>
            <a:ext cx="5428528" cy="243068"/>
          </a:xfrm>
          <a:prstGeom prst="rect">
            <a:avLst/>
          </a:prstGeom>
        </p:spPr>
      </p:pic>
      <p:sp>
        <p:nvSpPr>
          <p:cNvPr id="20" name="四角形吹き出し 19"/>
          <p:cNvSpPr/>
          <p:nvPr/>
        </p:nvSpPr>
        <p:spPr>
          <a:xfrm>
            <a:off x="5824005" y="1765532"/>
            <a:ext cx="3149831" cy="493375"/>
          </a:xfrm>
          <a:prstGeom prst="wedgeRectCallout">
            <a:avLst>
              <a:gd name="adj1" fmla="val -67961"/>
              <a:gd name="adj2" fmla="val 554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000000"/>
                </a:solidFill>
              </a:rPr>
              <a:t>メソッド呼び出しの追加</a:t>
            </a:r>
            <a:endParaRPr lang="ja-JP" altLang="en-US" sz="2400" dirty="0">
              <a:solidFill>
                <a:srgbClr val="000000"/>
              </a:solidFill>
            </a:endParaRPr>
          </a:p>
        </p:txBody>
      </p:sp>
      <p:sp>
        <p:nvSpPr>
          <p:cNvPr id="17" name="タイトル 1"/>
          <p:cNvSpPr>
            <a:spLocks noGrp="1"/>
          </p:cNvSpPr>
          <p:nvPr>
            <p:ph type="title"/>
          </p:nvPr>
        </p:nvSpPr>
        <p:spPr>
          <a:xfrm>
            <a:off x="132693" y="327630"/>
            <a:ext cx="8846066" cy="1143000"/>
          </a:xfrm>
        </p:spPr>
        <p:txBody>
          <a:bodyPr/>
          <a:lstStyle/>
          <a:p>
            <a:r>
              <a:rPr lang="ja-JP" altLang="en-US" sz="3400" dirty="0"/>
              <a:t>ステップ</a:t>
            </a:r>
            <a:r>
              <a:rPr lang="en-US" altLang="ja-JP" sz="3400" dirty="0" smtClean="0"/>
              <a:t>3</a:t>
            </a:r>
            <a:r>
              <a:rPr lang="en-US" altLang="ja-JP" sz="3400" dirty="0" smtClean="0"/>
              <a:t/>
            </a:r>
            <a:br>
              <a:rPr lang="en-US" altLang="ja-JP" sz="3400" dirty="0" smtClean="0"/>
            </a:br>
            <a:r>
              <a:rPr lang="ja-JP" altLang="en-US" sz="3400" dirty="0" smtClean="0"/>
              <a:t>メソッド抽出リファクタリングの集約パターン照合</a:t>
            </a:r>
            <a:endParaRPr kumimoji="1" lang="ja-JP" altLang="en-US" sz="3400" dirty="0"/>
          </a:p>
        </p:txBody>
      </p:sp>
    </p:spTree>
    <p:extLst>
      <p:ext uri="{BB962C8B-B14F-4D97-AF65-F5344CB8AC3E}">
        <p14:creationId xmlns:p14="http://schemas.microsoft.com/office/powerpoint/2010/main" val="295935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5">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3" end="3"/>
                                            </p:txEl>
                                          </p:spTgt>
                                        </p:tgtEl>
                                        <p:attrNameLst>
                                          <p:attrName>style.color</p:attrName>
                                        </p:attrNameLst>
                                      </p:cBhvr>
                                      <p:to>
                                        <a:srgbClr val="FF0000"/>
                                      </p:to>
                                    </p:animClr>
                                  </p:childTnLst>
                                </p:cTn>
                              </p:par>
                              <p:par>
                                <p:cTn id="19" presetID="3" presetClass="emph" presetSubtype="2" fill="hold" nodeType="withEffect">
                                  <p:stCondLst>
                                    <p:cond delay="0"/>
                                  </p:stCondLst>
                                  <p:childTnLst>
                                    <p:animClr clrSpc="rgb" dir="cw">
                                      <p:cBhvr override="childStyle">
                                        <p:cTn id="20" dur="2000" fill="hold"/>
                                        <p:tgtEl>
                                          <p:spTgt spid="5">
                                            <p:txEl>
                                              <p:pRg st="4" end="4"/>
                                            </p:txEl>
                                          </p:spTgt>
                                        </p:tgtEl>
                                        <p:attrNameLst>
                                          <p:attrName>style.color</p:attrName>
                                        </p:attrNameLst>
                                      </p:cBhvr>
                                      <p:to>
                                        <a:srgbClr val="FF0000"/>
                                      </p:to>
                                    </p:animClr>
                                  </p:childTnLst>
                                </p:cTn>
                              </p:par>
                              <p:par>
                                <p:cTn id="21" presetID="3" presetClass="emph" presetSubtype="2" fill="hold" nodeType="withEffect">
                                  <p:stCondLst>
                                    <p:cond delay="0"/>
                                  </p:stCondLst>
                                  <p:childTnLst>
                                    <p:animClr clrSpc="rgb" dir="cw">
                                      <p:cBhvr override="childStyle">
                                        <p:cTn id="22" dur="2000" fill="hold"/>
                                        <p:tgtEl>
                                          <p:spTgt spid="5">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 字 40"/>
          <p:cNvSpPr/>
          <p:nvPr/>
        </p:nvSpPr>
        <p:spPr>
          <a:xfrm>
            <a:off x="2134726" y="3440269"/>
            <a:ext cx="4723273" cy="1421542"/>
          </a:xfrm>
          <a:prstGeom prst="corner">
            <a:avLst>
              <a:gd name="adj1" fmla="val 66635"/>
              <a:gd name="adj2" fmla="val 161152"/>
            </a:avLst>
          </a:pr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コード</a:t>
            </a:r>
            <a:r>
              <a:rPr lang="ja-JP" altLang="en-US" dirty="0"/>
              <a:t>クローン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コードクローンの存在は開発・保守コスト増大の要因</a:t>
            </a:r>
            <a:endParaRPr kumimoji="1" lang="en-US" altLang="ja-JP" sz="2800"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dirty="0"/>
          </a:p>
        </p:txBody>
      </p:sp>
      <p:sp>
        <p:nvSpPr>
          <p:cNvPr id="5" name="メモ 4"/>
          <p:cNvSpPr/>
          <p:nvPr/>
        </p:nvSpPr>
        <p:spPr>
          <a:xfrm rot="10800000">
            <a:off x="2092957" y="3050800"/>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flipV="1">
            <a:off x="2352600" y="3410080"/>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2352600" y="3593207"/>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2352600" y="3769360"/>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2352600" y="395192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2360500" y="412776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2352600" y="4322320"/>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V="1">
            <a:off x="2360500" y="452180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2360500" y="4725238"/>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0" name="メモ 19"/>
          <p:cNvSpPr/>
          <p:nvPr/>
        </p:nvSpPr>
        <p:spPr>
          <a:xfrm rot="10800000">
            <a:off x="5005488" y="3047120"/>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flipV="1">
            <a:off x="5258360" y="340640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5258360" y="358952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5258360" y="376568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V="1">
            <a:off x="5258360" y="394824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5266260" y="412408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5258360" y="431864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5266260" y="4518129"/>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5266260" y="4721559"/>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9" name="角丸四角形 28"/>
          <p:cNvSpPr/>
          <p:nvPr/>
        </p:nvSpPr>
        <p:spPr>
          <a:xfrm>
            <a:off x="2245920" y="3505331"/>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コードクローン</a:t>
            </a:r>
            <a:endParaRPr kumimoji="1" lang="ja-JP" altLang="en-US" dirty="0">
              <a:solidFill>
                <a:schemeClr val="tx1"/>
              </a:solidFill>
            </a:endParaRPr>
          </a:p>
        </p:txBody>
      </p:sp>
      <p:sp>
        <p:nvSpPr>
          <p:cNvPr id="32" name="角丸四角形 31"/>
          <p:cNvSpPr/>
          <p:nvPr/>
        </p:nvSpPr>
        <p:spPr>
          <a:xfrm>
            <a:off x="5151679" y="4038754"/>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コードクローン</a:t>
            </a:r>
            <a:endParaRPr kumimoji="1" lang="ja-JP" altLang="en-US" dirty="0">
              <a:solidFill>
                <a:schemeClr val="tx1"/>
              </a:solidFill>
            </a:endParaRPr>
          </a:p>
        </p:txBody>
      </p:sp>
      <p:sp>
        <p:nvSpPr>
          <p:cNvPr id="33" name="テキスト ボックス 32"/>
          <p:cNvSpPr txBox="1"/>
          <p:nvPr/>
        </p:nvSpPr>
        <p:spPr>
          <a:xfrm>
            <a:off x="2292053" y="2628817"/>
            <a:ext cx="1523174" cy="369332"/>
          </a:xfrm>
          <a:prstGeom prst="rect">
            <a:avLst/>
          </a:prstGeom>
          <a:noFill/>
        </p:spPr>
        <p:txBody>
          <a:bodyPr wrap="none" rtlCol="0">
            <a:spAutoFit/>
          </a:bodyPr>
          <a:lstStyle/>
          <a:p>
            <a:r>
              <a:rPr kumimoji="1" lang="ja-JP" altLang="en-US" dirty="0" smtClean="0"/>
              <a:t>ソースコード</a:t>
            </a:r>
            <a:r>
              <a:rPr kumimoji="1" lang="en-US" altLang="ja-JP" dirty="0" smtClean="0"/>
              <a:t>A</a:t>
            </a:r>
            <a:endParaRPr kumimoji="1" lang="ja-JP" altLang="en-US" dirty="0"/>
          </a:p>
        </p:txBody>
      </p:sp>
      <p:sp>
        <p:nvSpPr>
          <p:cNvPr id="34" name="テキスト ボックス 33"/>
          <p:cNvSpPr txBox="1"/>
          <p:nvPr/>
        </p:nvSpPr>
        <p:spPr>
          <a:xfrm>
            <a:off x="5189913" y="2679892"/>
            <a:ext cx="1523174" cy="369332"/>
          </a:xfrm>
          <a:prstGeom prst="rect">
            <a:avLst/>
          </a:prstGeom>
          <a:noFill/>
        </p:spPr>
        <p:txBody>
          <a:bodyPr wrap="none" rtlCol="0">
            <a:spAutoFit/>
          </a:bodyPr>
          <a:lstStyle/>
          <a:p>
            <a:r>
              <a:rPr kumimoji="1" lang="ja-JP" altLang="en-US" dirty="0" smtClean="0"/>
              <a:t>ソースコード</a:t>
            </a:r>
            <a:r>
              <a:rPr lang="en-US" altLang="ja-JP" dirty="0"/>
              <a:t>B</a:t>
            </a:r>
            <a:endParaRPr kumimoji="1" lang="ja-JP" altLang="en-US" dirty="0"/>
          </a:p>
        </p:txBody>
      </p:sp>
      <p:sp>
        <p:nvSpPr>
          <p:cNvPr id="36" name="角丸四角形 35"/>
          <p:cNvSpPr/>
          <p:nvPr/>
        </p:nvSpPr>
        <p:spPr>
          <a:xfrm>
            <a:off x="961247" y="3106043"/>
            <a:ext cx="782320" cy="3992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修正</a:t>
            </a:r>
            <a:endParaRPr kumimoji="1" lang="ja-JP" altLang="en-US" b="1" dirty="0"/>
          </a:p>
        </p:txBody>
      </p:sp>
      <p:cxnSp>
        <p:nvCxnSpPr>
          <p:cNvPr id="38" name="直線矢印コネクタ 37"/>
          <p:cNvCxnSpPr>
            <a:stCxn id="36" idx="2"/>
            <a:endCxn id="29" idx="1"/>
          </p:cNvCxnSpPr>
          <p:nvPr/>
        </p:nvCxnSpPr>
        <p:spPr>
          <a:xfrm>
            <a:off x="1352407" y="3505331"/>
            <a:ext cx="893513" cy="255233"/>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39" name="角丸四角形 38"/>
          <p:cNvSpPr/>
          <p:nvPr/>
        </p:nvSpPr>
        <p:spPr>
          <a:xfrm>
            <a:off x="2739381" y="5424179"/>
            <a:ext cx="3654126" cy="71278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同様の修正の検討が必要</a:t>
            </a:r>
            <a:endParaRPr kumimoji="1" lang="ja-JP" altLang="en-US" sz="2400" b="1" dirty="0"/>
          </a:p>
        </p:txBody>
      </p:sp>
      <p:cxnSp>
        <p:nvCxnSpPr>
          <p:cNvPr id="43" name="直線矢印コネクタ 42"/>
          <p:cNvCxnSpPr>
            <a:stCxn id="39" idx="0"/>
            <a:endCxn id="32" idx="2"/>
          </p:cNvCxnSpPr>
          <p:nvPr/>
        </p:nvCxnSpPr>
        <p:spPr>
          <a:xfrm flipV="1">
            <a:off x="4566444" y="4549219"/>
            <a:ext cx="1392955" cy="87496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245920" y="4280056"/>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コードクローン</a:t>
            </a:r>
            <a:endParaRPr kumimoji="1" lang="ja-JP" altLang="en-US" dirty="0">
              <a:solidFill>
                <a:schemeClr val="tx1"/>
              </a:solidFill>
            </a:endParaRPr>
          </a:p>
        </p:txBody>
      </p:sp>
      <p:cxnSp>
        <p:nvCxnSpPr>
          <p:cNvPr id="40" name="直線矢印コネクタ 39"/>
          <p:cNvCxnSpPr>
            <a:stCxn id="39" idx="0"/>
            <a:endCxn id="37" idx="2"/>
          </p:cNvCxnSpPr>
          <p:nvPr/>
        </p:nvCxnSpPr>
        <p:spPr>
          <a:xfrm flipH="1" flipV="1">
            <a:off x="3053640" y="4790521"/>
            <a:ext cx="1512804" cy="63365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1269849" y="4918329"/>
            <a:ext cx="1080552" cy="51562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クローン</a:t>
            </a:r>
            <a:r>
              <a:rPr lang="ja-JP" altLang="en-US" b="1" dirty="0"/>
              <a:t>セット</a:t>
            </a:r>
            <a:endParaRPr kumimoji="1" lang="ja-JP" altLang="en-US" b="1" dirty="0"/>
          </a:p>
        </p:txBody>
      </p:sp>
    </p:spTree>
    <p:extLst>
      <p:ext uri="{BB962C8B-B14F-4D97-AF65-F5344CB8AC3E}">
        <p14:creationId xmlns:p14="http://schemas.microsoft.com/office/powerpoint/2010/main" val="39622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44" y="366377"/>
            <a:ext cx="8686800" cy="1143000"/>
          </a:xfrm>
        </p:spPr>
        <p:txBody>
          <a:bodyPr/>
          <a:lstStyle/>
          <a:p>
            <a:r>
              <a:rPr lang="ja-JP" altLang="en-US" sz="3600" dirty="0" smtClean="0"/>
              <a:t>提案する</a:t>
            </a:r>
            <a:r>
              <a:rPr lang="en-US" altLang="ja-JP" sz="3600" dirty="0" smtClean="0"/>
              <a:t>Eclipse </a:t>
            </a:r>
            <a:r>
              <a:rPr lang="ja-JP" altLang="en-US" sz="3600" dirty="0" smtClean="0"/>
              <a:t>プラグインによる支援環境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20</a:t>
            </a:fld>
            <a:endParaRPr lang="en-US" altLang="ja-JP">
              <a:solidFill>
                <a:srgbClr val="000000"/>
              </a:solidFill>
            </a:endParaRPr>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lang="ja-JP" altLang="en-US" sz="1600" b="1" dirty="0" smtClean="0">
                <a:solidFill>
                  <a:srgbClr val="000000"/>
                </a:solidFill>
              </a:rPr>
              <a:t>開発者</a:t>
            </a:r>
            <a:endParaRPr lang="ja-JP" altLang="en-US" sz="1600" b="1" dirty="0">
              <a:solidFill>
                <a:srgbClr val="000000"/>
              </a:solidFill>
            </a:endParaRPr>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lang="ja-JP" altLang="en-US" sz="1400" dirty="0" smtClean="0">
                <a:solidFill>
                  <a:srgbClr val="000000"/>
                </a:solidFill>
              </a:rPr>
              <a:t>エディタ</a:t>
            </a:r>
            <a:endParaRPr lang="ja-JP" altLang="en-US" dirty="0">
              <a:solidFill>
                <a:srgbClr val="000000"/>
              </a:solidFill>
            </a:endParaRPr>
          </a:p>
        </p:txBody>
      </p:sp>
      <p:sp>
        <p:nvSpPr>
          <p:cNvPr id="48" name="フローチャート: データ 47"/>
          <p:cNvSpPr/>
          <p:nvPr/>
        </p:nvSpPr>
        <p:spPr>
          <a:xfrm>
            <a:off x="5337657" y="4297333"/>
            <a:ext cx="1312847" cy="477559"/>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49" name="テキスト ボックス 48"/>
          <p:cNvSpPr txBox="1"/>
          <p:nvPr/>
        </p:nvSpPr>
        <p:spPr>
          <a:xfrm>
            <a:off x="5478614" y="4305837"/>
            <a:ext cx="1071127" cy="523220"/>
          </a:xfrm>
          <a:prstGeom prst="rect">
            <a:avLst/>
          </a:prstGeom>
          <a:noFill/>
        </p:spPr>
        <p:txBody>
          <a:bodyPr wrap="none" rtlCol="0">
            <a:spAutoFit/>
          </a:bodyPr>
          <a:lstStyle/>
          <a:p>
            <a:pPr algn="ctr"/>
            <a:r>
              <a:rPr lang="en-US" altLang="ja-JP" sz="1400" dirty="0" err="1" smtClean="0">
                <a:solidFill>
                  <a:srgbClr val="000000"/>
                </a:solidFill>
              </a:rPr>
              <a:t>CCFinderX</a:t>
            </a:r>
            <a:endParaRPr lang="en-US" altLang="ja-JP" sz="1400" dirty="0" smtClean="0">
              <a:solidFill>
                <a:srgbClr val="000000"/>
              </a:solidFill>
            </a:endParaRPr>
          </a:p>
          <a:p>
            <a:pPr algn="ctr"/>
            <a:r>
              <a:rPr lang="ja-JP" altLang="en-US" sz="1400" dirty="0" smtClean="0">
                <a:solidFill>
                  <a:srgbClr val="000000"/>
                </a:solidFill>
              </a:rPr>
              <a:t>検出結果</a:t>
            </a:r>
            <a:endParaRPr lang="ja-JP" altLang="en-US" sz="1400" dirty="0">
              <a:solidFill>
                <a:srgbClr val="000000"/>
              </a:solidFill>
            </a:endParaRPr>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rgbClr val="000000"/>
              </a:solidFill>
            </a:endParaRPr>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solidFill>
                  <a:srgbClr val="000000"/>
                </a:solidFill>
              </a:rPr>
              <a:t>AS</a:t>
            </a:r>
            <a:r>
              <a:rPr lang="en-US" altLang="ja-JP" sz="1400" dirty="0">
                <a:solidFill>
                  <a:srgbClr val="000000"/>
                </a:solidFill>
              </a:rPr>
              <a:t>T</a:t>
            </a:r>
            <a:r>
              <a:rPr lang="ja-JP" altLang="en-US" sz="1400" dirty="0" smtClean="0">
                <a:solidFill>
                  <a:srgbClr val="000000"/>
                </a:solidFill>
              </a:rPr>
              <a:t>ノード</a:t>
            </a:r>
            <a:endParaRPr lang="en-US" altLang="ja-JP" sz="1400" dirty="0" smtClean="0">
              <a:solidFill>
                <a:srgbClr val="000000"/>
              </a:solidFill>
            </a:endParaRPr>
          </a:p>
          <a:p>
            <a:pPr algn="ctr"/>
            <a:r>
              <a:rPr lang="ja-JP" altLang="en-US" sz="1400" dirty="0">
                <a:solidFill>
                  <a:srgbClr val="000000"/>
                </a:solidFill>
              </a:rPr>
              <a:t>リスト</a:t>
            </a:r>
            <a:endParaRPr lang="en-US" altLang="ja-JP" sz="1400" dirty="0" smtClean="0">
              <a:solidFill>
                <a:srgbClr val="000000"/>
              </a:solidFill>
            </a:endParaRPr>
          </a:p>
        </p:txBody>
      </p:sp>
      <p:sp>
        <p:nvSpPr>
          <p:cNvPr id="52" name="角丸四角形 51"/>
          <p:cNvSpPr/>
          <p:nvPr/>
        </p:nvSpPr>
        <p:spPr>
          <a:xfrm>
            <a:off x="3940905" y="4303295"/>
            <a:ext cx="1329817" cy="458043"/>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srgbClr val="000000"/>
                </a:solidFill>
              </a:rPr>
              <a:t>コードクローン検出</a:t>
            </a:r>
            <a:endParaRPr lang="ja-JP" altLang="en-US" sz="1400" b="1" dirty="0">
              <a:solidFill>
                <a:srgbClr val="000000"/>
              </a:solidFill>
            </a:endParaRPr>
          </a:p>
        </p:txBody>
      </p:sp>
      <p:sp>
        <p:nvSpPr>
          <p:cNvPr id="53" name="角丸四角形 52"/>
          <p:cNvSpPr/>
          <p:nvPr/>
        </p:nvSpPr>
        <p:spPr>
          <a:xfrm>
            <a:off x="1884125" y="4301602"/>
            <a:ext cx="930093" cy="4553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キー入力</a:t>
            </a:r>
            <a:endParaRPr lang="en-US" altLang="ja-JP" sz="1400" dirty="0" smtClean="0">
              <a:solidFill>
                <a:srgbClr val="000000"/>
              </a:solidFill>
            </a:endParaRPr>
          </a:p>
          <a:p>
            <a:pPr algn="ctr"/>
            <a:r>
              <a:rPr lang="ja-JP" altLang="en-US" sz="1400" dirty="0" smtClean="0">
                <a:solidFill>
                  <a:srgbClr val="000000"/>
                </a:solidFill>
              </a:rPr>
              <a:t>追跡</a:t>
            </a:r>
            <a:endParaRPr lang="ja-JP" altLang="en-US" sz="1400" dirty="0">
              <a:solidFill>
                <a:srgbClr val="000000"/>
              </a:solidFill>
            </a:endParaRPr>
          </a:p>
        </p:txBody>
      </p:sp>
      <p:sp>
        <p:nvSpPr>
          <p:cNvPr id="54" name="角丸四角形 53"/>
          <p:cNvSpPr/>
          <p:nvPr/>
        </p:nvSpPr>
        <p:spPr>
          <a:xfrm>
            <a:off x="2884672" y="3030217"/>
            <a:ext cx="1030860" cy="4986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差分ノード取得</a:t>
            </a:r>
            <a:endParaRPr lang="ja-JP" altLang="en-US" sz="1400" dirty="0">
              <a:solidFill>
                <a:srgbClr val="000000"/>
              </a:solidFill>
            </a:endParaRPr>
          </a:p>
        </p:txBody>
      </p:sp>
      <p:sp>
        <p:nvSpPr>
          <p:cNvPr id="55" name="角丸四角形 54"/>
          <p:cNvSpPr/>
          <p:nvPr/>
        </p:nvSpPr>
        <p:spPr>
          <a:xfrm>
            <a:off x="5905706" y="5425128"/>
            <a:ext cx="1282176" cy="4536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クローンセット照合</a:t>
            </a:r>
            <a:endParaRPr lang="ja-JP" altLang="en-US" sz="1400" dirty="0">
              <a:solidFill>
                <a:srgbClr val="000000"/>
              </a:solidFill>
            </a:endParaRPr>
          </a:p>
        </p:txBody>
      </p:sp>
      <p:sp>
        <p:nvSpPr>
          <p:cNvPr id="56" name="角丸四角形 55"/>
          <p:cNvSpPr/>
          <p:nvPr/>
        </p:nvSpPr>
        <p:spPr>
          <a:xfrm>
            <a:off x="6096334" y="3042962"/>
            <a:ext cx="1241900" cy="4831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メソッド抽出パターン照合</a:t>
            </a:r>
            <a:endParaRPr lang="ja-JP" altLang="en-US" sz="1400" dirty="0">
              <a:solidFill>
                <a:srgbClr val="000000"/>
              </a:solidFill>
            </a:endParaRPr>
          </a:p>
        </p:txBody>
      </p:sp>
      <p:sp>
        <p:nvSpPr>
          <p:cNvPr id="58" name="フローチャート: データ 57"/>
          <p:cNvSpPr/>
          <p:nvPr/>
        </p:nvSpPr>
        <p:spPr>
          <a:xfrm>
            <a:off x="6779009" y="4236423"/>
            <a:ext cx="1221257" cy="511442"/>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lang="ja-JP" altLang="en-US" sz="1400" dirty="0" smtClean="0">
                <a:solidFill>
                  <a:srgbClr val="000000"/>
                </a:solidFill>
              </a:rPr>
              <a:t>メソッド抽出</a:t>
            </a:r>
            <a:endParaRPr lang="en-US" altLang="ja-JP" sz="1400" dirty="0" smtClean="0">
              <a:solidFill>
                <a:srgbClr val="000000"/>
              </a:solidFill>
            </a:endParaRPr>
          </a:p>
          <a:p>
            <a:pPr algn="ctr"/>
            <a:r>
              <a:rPr lang="ja-JP" altLang="en-US" sz="1400" dirty="0">
                <a:solidFill>
                  <a:srgbClr val="000000"/>
                </a:solidFill>
              </a:rPr>
              <a:t>パターン</a:t>
            </a:r>
            <a:r>
              <a:rPr lang="ja-JP" altLang="en-US" sz="1400" dirty="0" smtClean="0">
                <a:solidFill>
                  <a:srgbClr val="000000"/>
                </a:solidFill>
              </a:rPr>
              <a:t>　</a:t>
            </a:r>
            <a:endParaRPr lang="ja-JP" altLang="en-US" sz="1400" dirty="0">
              <a:solidFill>
                <a:srgbClr val="000000"/>
              </a:solidFill>
            </a:endParaRPr>
          </a:p>
        </p:txBody>
      </p:sp>
      <p:sp>
        <p:nvSpPr>
          <p:cNvPr id="60" name="フローチャート: データ 59"/>
          <p:cNvSpPr/>
          <p:nvPr/>
        </p:nvSpPr>
        <p:spPr>
          <a:xfrm>
            <a:off x="2626331" y="5402134"/>
            <a:ext cx="2658114" cy="50154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61" name="テキスト ボックス 60"/>
          <p:cNvSpPr txBox="1"/>
          <p:nvPr/>
        </p:nvSpPr>
        <p:spPr>
          <a:xfrm>
            <a:off x="2875054" y="5424637"/>
            <a:ext cx="2194832" cy="523220"/>
          </a:xfrm>
          <a:prstGeom prst="rect">
            <a:avLst/>
          </a:prstGeom>
          <a:noFill/>
        </p:spPr>
        <p:txBody>
          <a:bodyPr wrap="none" rtlCol="0">
            <a:spAutoFit/>
          </a:bodyPr>
          <a:lstStyle/>
          <a:p>
            <a:pPr algn="ctr"/>
            <a:r>
              <a:rPr lang="ja-JP" altLang="en-US" sz="1400" dirty="0" smtClean="0">
                <a:solidFill>
                  <a:srgbClr val="000000"/>
                </a:solidFill>
              </a:rPr>
              <a:t>メソッド抽出が行われた</a:t>
            </a:r>
            <a:endParaRPr lang="en-US" altLang="ja-JP" sz="1400" dirty="0" smtClean="0">
              <a:solidFill>
                <a:srgbClr val="000000"/>
              </a:solidFill>
            </a:endParaRPr>
          </a:p>
          <a:p>
            <a:pPr algn="ctr"/>
            <a:r>
              <a:rPr lang="ja-JP" altLang="en-US" sz="1400" dirty="0" smtClean="0">
                <a:solidFill>
                  <a:srgbClr val="000000"/>
                </a:solidFill>
              </a:rPr>
              <a:t>コード片のクローンセット　</a:t>
            </a:r>
            <a:endParaRPr lang="ja-JP" altLang="en-US" sz="1400" dirty="0">
              <a:solidFill>
                <a:srgbClr val="000000"/>
              </a:solidFill>
            </a:endParaRPr>
          </a:p>
        </p:txBody>
      </p:sp>
      <p:cxnSp>
        <p:nvCxnSpPr>
          <p:cNvPr id="62" name="直線矢印コネクタ 61"/>
          <p:cNvCxnSpPr>
            <a:stCxn id="63" idx="3"/>
            <a:endCxn id="53" idx="1"/>
          </p:cNvCxnSpPr>
          <p:nvPr/>
        </p:nvCxnSpPr>
        <p:spPr>
          <a:xfrm flipV="1">
            <a:off x="1481932" y="4529291"/>
            <a:ext cx="402193" cy="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14218" y="4529249"/>
            <a:ext cx="295876" cy="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6" idx="3"/>
            <a:endCxn id="52" idx="1"/>
          </p:cNvCxnSpPr>
          <p:nvPr/>
        </p:nvCxnSpPr>
        <p:spPr>
          <a:xfrm>
            <a:off x="3690110" y="4529249"/>
            <a:ext cx="250795" cy="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6" idx="0"/>
            <a:endCxn id="54" idx="2"/>
          </p:cNvCxnSpPr>
          <p:nvPr/>
        </p:nvCxnSpPr>
        <p:spPr>
          <a:xfrm flipV="1">
            <a:off x="3400102" y="3528913"/>
            <a:ext cx="0" cy="65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4" idx="3"/>
            <a:endCxn id="50" idx="2"/>
          </p:cNvCxnSpPr>
          <p:nvPr/>
        </p:nvCxnSpPr>
        <p:spPr>
          <a:xfrm>
            <a:off x="3915532" y="3279565"/>
            <a:ext cx="888052" cy="1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0" idx="4"/>
            <a:endCxn id="56" idx="1"/>
          </p:cNvCxnSpPr>
          <p:nvPr/>
        </p:nvCxnSpPr>
        <p:spPr>
          <a:xfrm>
            <a:off x="5534724" y="3281284"/>
            <a:ext cx="561610" cy="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6" idx="2"/>
            <a:endCxn id="58" idx="1"/>
          </p:cNvCxnSpPr>
          <p:nvPr/>
        </p:nvCxnSpPr>
        <p:spPr>
          <a:xfrm>
            <a:off x="6717284" y="3526083"/>
            <a:ext cx="672354" cy="710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8" idx="3"/>
          </p:cNvCxnSpPr>
          <p:nvPr/>
        </p:nvCxnSpPr>
        <p:spPr>
          <a:xfrm flipH="1">
            <a:off x="6681367" y="4747865"/>
            <a:ext cx="586145" cy="661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a:stCxn id="48" idx="5"/>
            <a:endCxn id="55" idx="0"/>
          </p:cNvCxnSpPr>
          <p:nvPr/>
        </p:nvCxnSpPr>
        <p:spPr>
          <a:xfrm>
            <a:off x="6519219" y="4536113"/>
            <a:ext cx="27575" cy="889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a:stCxn id="52" idx="3"/>
            <a:endCxn id="48" idx="2"/>
          </p:cNvCxnSpPr>
          <p:nvPr/>
        </p:nvCxnSpPr>
        <p:spPr>
          <a:xfrm>
            <a:off x="5270722" y="4532317"/>
            <a:ext cx="198220" cy="37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stCxn id="55" idx="1"/>
            <a:endCxn id="60" idx="5"/>
          </p:cNvCxnSpPr>
          <p:nvPr/>
        </p:nvCxnSpPr>
        <p:spPr>
          <a:xfrm flipH="1">
            <a:off x="5018634" y="5651970"/>
            <a:ext cx="887072" cy="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stCxn id="60" idx="2"/>
            <a:endCxn id="63" idx="3"/>
          </p:cNvCxnSpPr>
          <p:nvPr/>
        </p:nvCxnSpPr>
        <p:spPr>
          <a:xfrm flipH="1" flipV="1">
            <a:off x="1481932" y="4529425"/>
            <a:ext cx="1410210" cy="11234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smtClean="0">
                <a:solidFill>
                  <a:srgbClr val="000000"/>
                </a:solidFill>
              </a:rPr>
              <a:t>本環境</a:t>
            </a:r>
            <a:endParaRPr lang="ja-JP" altLang="en-US" sz="1400" b="1" dirty="0">
              <a:solidFill>
                <a:srgbClr val="000000"/>
              </a:solidFill>
            </a:endParaRPr>
          </a:p>
        </p:txBody>
      </p:sp>
      <p:sp>
        <p:nvSpPr>
          <p:cNvPr id="77" name="テキスト ボックス 76"/>
          <p:cNvSpPr txBox="1"/>
          <p:nvPr/>
        </p:nvSpPr>
        <p:spPr>
          <a:xfrm>
            <a:off x="3804142" y="4039388"/>
            <a:ext cx="894797" cy="307777"/>
          </a:xfrm>
          <a:prstGeom prst="rect">
            <a:avLst/>
          </a:prstGeom>
          <a:noFill/>
        </p:spPr>
        <p:txBody>
          <a:bodyPr wrap="none" rtlCol="0">
            <a:spAutoFit/>
          </a:bodyPr>
          <a:lstStyle/>
          <a:p>
            <a:r>
              <a:rPr lang="ja-JP" altLang="en-US" sz="1400" b="1" dirty="0">
                <a:solidFill>
                  <a:srgbClr val="000000"/>
                </a:solidFill>
              </a:rPr>
              <a:t>ステップ</a:t>
            </a:r>
            <a:r>
              <a:rPr lang="en-US" altLang="ja-JP" sz="1400" b="1" dirty="0" smtClean="0">
                <a:solidFill>
                  <a:srgbClr val="000000"/>
                </a:solidFill>
              </a:rPr>
              <a:t>4</a:t>
            </a:r>
            <a:endParaRPr lang="ja-JP" altLang="en-US" sz="1400" b="1" dirty="0">
              <a:solidFill>
                <a:srgbClr val="000000"/>
              </a:solidFill>
            </a:endParaRPr>
          </a:p>
        </p:txBody>
      </p:sp>
      <p:sp>
        <p:nvSpPr>
          <p:cNvPr id="78" name="テキスト ボックス 77"/>
          <p:cNvSpPr txBox="1"/>
          <p:nvPr/>
        </p:nvSpPr>
        <p:spPr>
          <a:xfrm>
            <a:off x="1769025" y="403923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1</a:t>
            </a:r>
            <a:endParaRPr lang="ja-JP" altLang="en-US" sz="1400" dirty="0">
              <a:solidFill>
                <a:srgbClr val="000000"/>
              </a:solidFill>
            </a:endParaRPr>
          </a:p>
        </p:txBody>
      </p:sp>
      <p:sp>
        <p:nvSpPr>
          <p:cNvPr id="79" name="テキスト ボックス 78"/>
          <p:cNvSpPr txBox="1"/>
          <p:nvPr/>
        </p:nvSpPr>
        <p:spPr>
          <a:xfrm>
            <a:off x="2756977" y="277029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2</a:t>
            </a:r>
            <a:endParaRPr lang="ja-JP" altLang="en-US" sz="1400" dirty="0">
              <a:solidFill>
                <a:srgbClr val="000000"/>
              </a:solidFill>
            </a:endParaRPr>
          </a:p>
        </p:txBody>
      </p:sp>
      <p:sp>
        <p:nvSpPr>
          <p:cNvPr id="80" name="テキスト ボックス 79"/>
          <p:cNvSpPr txBox="1"/>
          <p:nvPr/>
        </p:nvSpPr>
        <p:spPr>
          <a:xfrm>
            <a:off x="5846422" y="2774576"/>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3</a:t>
            </a:r>
            <a:endParaRPr lang="ja-JP" altLang="en-US" sz="1400" dirty="0">
              <a:solidFill>
                <a:srgbClr val="000000"/>
              </a:solidFill>
            </a:endParaRPr>
          </a:p>
        </p:txBody>
      </p:sp>
      <p:sp>
        <p:nvSpPr>
          <p:cNvPr id="81" name="テキスト ボックス 80"/>
          <p:cNvSpPr txBox="1"/>
          <p:nvPr/>
        </p:nvSpPr>
        <p:spPr>
          <a:xfrm>
            <a:off x="5648935" y="5155940"/>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5</a:t>
            </a:r>
            <a:endParaRPr lang="ja-JP" altLang="en-US" sz="1400" dirty="0">
              <a:solidFill>
                <a:srgbClr val="000000"/>
              </a:solidFill>
            </a:endParaRPr>
          </a:p>
        </p:txBody>
      </p:sp>
      <p:sp>
        <p:nvSpPr>
          <p:cNvPr id="43" name="角丸四角形 42"/>
          <p:cNvSpPr/>
          <p:nvPr/>
        </p:nvSpPr>
        <p:spPr>
          <a:xfrm>
            <a:off x="1051574" y="2629182"/>
            <a:ext cx="1544870" cy="79829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57" name="角丸四角形 56"/>
          <p:cNvSpPr/>
          <p:nvPr/>
        </p:nvSpPr>
        <p:spPr>
          <a:xfrm>
            <a:off x="7356669" y="5497761"/>
            <a:ext cx="1571611" cy="776802"/>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2573139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ja-JP" altLang="en-US" sz="4000" dirty="0"/>
              <a:t>ステップ</a:t>
            </a:r>
            <a:r>
              <a:rPr lang="en-US" altLang="ja-JP" sz="4000" dirty="0" smtClean="0"/>
              <a:t>4</a:t>
            </a:r>
            <a:r>
              <a:rPr kumimoji="1" lang="en-US" altLang="ja-JP" sz="4000" dirty="0" smtClean="0"/>
              <a:t/>
            </a:r>
            <a:br>
              <a:rPr kumimoji="1" lang="en-US" altLang="ja-JP" sz="4000" dirty="0" smtClean="0"/>
            </a:br>
            <a:r>
              <a:rPr kumimoji="1" lang="ja-JP" altLang="en-US" sz="4000" dirty="0" smtClean="0"/>
              <a:t>コードクローン検出</a:t>
            </a:r>
            <a:endParaRPr kumimoji="1" lang="ja-JP" altLang="en-US" sz="3200" dirty="0"/>
          </a:p>
        </p:txBody>
      </p:sp>
      <p:sp>
        <p:nvSpPr>
          <p:cNvPr id="3" name="コンテンツ プレースホルダー 2"/>
          <p:cNvSpPr>
            <a:spLocks noGrp="1"/>
          </p:cNvSpPr>
          <p:nvPr>
            <p:ph idx="1"/>
          </p:nvPr>
        </p:nvSpPr>
        <p:spPr>
          <a:xfrm>
            <a:off x="188025" y="1600200"/>
            <a:ext cx="8767949" cy="4525963"/>
          </a:xfrm>
        </p:spPr>
        <p:txBody>
          <a:bodyPr/>
          <a:lstStyle/>
          <a:p>
            <a:r>
              <a:rPr lang="ja-JP" altLang="en-US" sz="2800" dirty="0"/>
              <a:t>高速に高い精度でコードクローンを</a:t>
            </a:r>
            <a:r>
              <a:rPr lang="ja-JP" altLang="en-US" sz="2800" dirty="0" smtClean="0"/>
              <a:t>検出可能な</a:t>
            </a:r>
            <a:r>
              <a:rPr lang="en-US" altLang="ja-JP" sz="2800" dirty="0" err="1" smtClean="0"/>
              <a:t>CCFinderX</a:t>
            </a:r>
            <a:r>
              <a:rPr lang="ja-JP" altLang="en-US" sz="2800" dirty="0"/>
              <a:t>を適用した</a:t>
            </a:r>
            <a:r>
              <a:rPr lang="ja-JP" altLang="en-US" sz="2800" dirty="0" smtClean="0"/>
              <a:t>．</a:t>
            </a:r>
            <a:endParaRPr lang="en-US" altLang="ja-JP" sz="2800" dirty="0" smtClean="0"/>
          </a:p>
          <a:p>
            <a:pPr marL="0" indent="0">
              <a:buNone/>
            </a:pPr>
            <a:endParaRPr lang="en-US" altLang="ja-JP" sz="28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a:p>
        </p:txBody>
      </p:sp>
      <p:sp>
        <p:nvSpPr>
          <p:cNvPr id="13" name="正方形/長方形 12"/>
          <p:cNvSpPr/>
          <p:nvPr/>
        </p:nvSpPr>
        <p:spPr>
          <a:xfrm>
            <a:off x="4732409" y="4015194"/>
            <a:ext cx="606731" cy="29103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922893" y="3741923"/>
            <a:ext cx="1620456" cy="8397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新しい</a:t>
            </a:r>
            <a:endParaRPr kumimoji="1" lang="en-US" altLang="ja-JP" dirty="0" smtClean="0"/>
          </a:p>
          <a:p>
            <a:pPr algn="ctr"/>
            <a:r>
              <a:rPr lang="ja-JP" altLang="en-US" dirty="0" smtClean="0"/>
              <a:t>メソッド宣言</a:t>
            </a:r>
            <a:endParaRPr lang="en-US" altLang="ja-JP" dirty="0" smtClean="0"/>
          </a:p>
          <a:p>
            <a:pPr algn="ctr"/>
            <a:r>
              <a:rPr lang="ja-JP" altLang="en-US" dirty="0" smtClean="0"/>
              <a:t>を追加</a:t>
            </a:r>
            <a:endParaRPr kumimoji="1" lang="ja-JP" altLang="en-US" dirty="0"/>
          </a:p>
        </p:txBody>
      </p:sp>
      <p:cxnSp>
        <p:nvCxnSpPr>
          <p:cNvPr id="17" name="直線矢印コネクタ 16"/>
          <p:cNvCxnSpPr>
            <a:stCxn id="12" idx="3"/>
            <a:endCxn id="15" idx="1"/>
          </p:cNvCxnSpPr>
          <p:nvPr/>
        </p:nvCxnSpPr>
        <p:spPr>
          <a:xfrm flipV="1">
            <a:off x="2612930" y="4161792"/>
            <a:ext cx="3099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p:cNvCxnSpPr>
            <a:stCxn id="15" idx="3"/>
            <a:endCxn id="13" idx="1"/>
          </p:cNvCxnSpPr>
          <p:nvPr/>
        </p:nvCxnSpPr>
        <p:spPr>
          <a:xfrm flipV="1">
            <a:off x="4543349" y="4160711"/>
            <a:ext cx="189060" cy="1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角丸四角形吹き出し 22"/>
          <p:cNvSpPr/>
          <p:nvPr/>
        </p:nvSpPr>
        <p:spPr>
          <a:xfrm>
            <a:off x="257406" y="5177660"/>
            <a:ext cx="4998507" cy="945042"/>
          </a:xfrm>
          <a:prstGeom prst="wedgeRoundRectCallout">
            <a:avLst>
              <a:gd name="adj1" fmla="val 22658"/>
              <a:gd name="adj2" fmla="val -106692"/>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新しいメソッド宣言が追加された</a:t>
            </a:r>
            <a:endParaRPr kumimoji="1" lang="en-US" altLang="ja-JP" sz="2400" dirty="0" smtClean="0"/>
          </a:p>
          <a:p>
            <a:pPr algn="ctr"/>
            <a:r>
              <a:rPr kumimoji="1" lang="ja-JP" altLang="en-US" sz="2400" dirty="0" smtClean="0"/>
              <a:t>タイミングでコードクローン検出を行う．</a:t>
            </a:r>
            <a:endParaRPr kumimoji="1" lang="ja-JP" altLang="en-US" sz="2400" dirty="0"/>
          </a:p>
        </p:txBody>
      </p:sp>
      <p:sp>
        <p:nvSpPr>
          <p:cNvPr id="38" name="テキスト ボックス 37"/>
          <p:cNvSpPr txBox="1"/>
          <p:nvPr/>
        </p:nvSpPr>
        <p:spPr>
          <a:xfrm>
            <a:off x="282222" y="3822077"/>
            <a:ext cx="569387" cy="400110"/>
          </a:xfrm>
          <a:prstGeom prst="rect">
            <a:avLst/>
          </a:prstGeom>
          <a:noFill/>
        </p:spPr>
        <p:txBody>
          <a:bodyPr wrap="none" rtlCol="0">
            <a:spAutoFit/>
          </a:bodyPr>
          <a:lstStyle/>
          <a:p>
            <a:r>
              <a:rPr kumimoji="1" lang="ja-JP" altLang="en-US" sz="2000" dirty="0" smtClean="0"/>
              <a:t>・・・</a:t>
            </a:r>
            <a:endParaRPr kumimoji="1" lang="ja-JP" altLang="en-US" sz="2000" dirty="0"/>
          </a:p>
        </p:txBody>
      </p:sp>
      <p:sp>
        <p:nvSpPr>
          <p:cNvPr id="39" name="角丸四角形 38"/>
          <p:cNvSpPr/>
          <p:nvPr/>
        </p:nvSpPr>
        <p:spPr>
          <a:xfrm>
            <a:off x="1017648" y="3827487"/>
            <a:ext cx="710609" cy="3892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編集</a:t>
            </a:r>
            <a:endParaRPr kumimoji="1" lang="ja-JP" altLang="en-US" dirty="0"/>
          </a:p>
        </p:txBody>
      </p:sp>
      <p:cxnSp>
        <p:nvCxnSpPr>
          <p:cNvPr id="41" name="直線矢印コネクタ 40"/>
          <p:cNvCxnSpPr>
            <a:stCxn id="38" idx="3"/>
            <a:endCxn id="39" idx="1"/>
          </p:cNvCxnSpPr>
          <p:nvPr/>
        </p:nvCxnSpPr>
        <p:spPr>
          <a:xfrm>
            <a:off x="851609" y="4022132"/>
            <a:ext cx="166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725046" y="4022132"/>
            <a:ext cx="2003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メモ 47"/>
          <p:cNvSpPr/>
          <p:nvPr/>
        </p:nvSpPr>
        <p:spPr>
          <a:xfrm rot="10800000">
            <a:off x="1902289" y="3051125"/>
            <a:ext cx="828846" cy="14707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a:off x="2071579" y="327642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071579" y="3392296"/>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069785" y="350413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069785" y="3610991"/>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060991" y="371859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069785" y="3843163"/>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060991" y="3967418"/>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060991" y="4091673"/>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069785" y="4215928"/>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014072" y="4026077"/>
            <a:ext cx="598858" cy="27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メモ 72"/>
          <p:cNvSpPr/>
          <p:nvPr/>
        </p:nvSpPr>
        <p:spPr>
          <a:xfrm rot="10800000">
            <a:off x="4631592" y="3051125"/>
            <a:ext cx="828846" cy="14707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p:cNvCxnSpPr/>
          <p:nvPr/>
        </p:nvCxnSpPr>
        <p:spPr>
          <a:xfrm>
            <a:off x="4800882" y="327642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800882" y="3392296"/>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799088" y="350413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799088" y="3610991"/>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790294" y="371859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4799088" y="3843163"/>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4790294" y="3967418"/>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790294" y="4091673"/>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799088" y="4215928"/>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4742648" y="3221555"/>
            <a:ext cx="606731" cy="45135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メモ 85"/>
          <p:cNvSpPr/>
          <p:nvPr/>
        </p:nvSpPr>
        <p:spPr>
          <a:xfrm rot="10800000">
            <a:off x="7757838" y="3051125"/>
            <a:ext cx="828846" cy="14707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p:nvPr/>
        </p:nvCxnSpPr>
        <p:spPr>
          <a:xfrm>
            <a:off x="7927128" y="3276429"/>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916540" y="3967418"/>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7916540" y="4091673"/>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7925334" y="4215928"/>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角丸四角形 96"/>
          <p:cNvSpPr/>
          <p:nvPr/>
        </p:nvSpPr>
        <p:spPr>
          <a:xfrm>
            <a:off x="5785826" y="3027364"/>
            <a:ext cx="1575068" cy="8397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コード片を</a:t>
            </a:r>
            <a:endParaRPr kumimoji="1" lang="en-US" altLang="ja-JP" dirty="0" smtClean="0"/>
          </a:p>
          <a:p>
            <a:pPr algn="ctr"/>
            <a:r>
              <a:rPr kumimoji="1" lang="ja-JP" altLang="en-US" dirty="0" smtClean="0"/>
              <a:t>新しいメソッドに</a:t>
            </a:r>
            <a:r>
              <a:rPr lang="ja-JP" altLang="en-US" dirty="0" smtClean="0"/>
              <a:t>抽出</a:t>
            </a:r>
            <a:endParaRPr kumimoji="1" lang="ja-JP" altLang="en-US" dirty="0"/>
          </a:p>
        </p:txBody>
      </p:sp>
      <p:cxnSp>
        <p:nvCxnSpPr>
          <p:cNvPr id="98" name="直線コネクタ 97"/>
          <p:cNvCxnSpPr/>
          <p:nvPr/>
        </p:nvCxnSpPr>
        <p:spPr>
          <a:xfrm>
            <a:off x="7925334" y="4338094"/>
            <a:ext cx="493854" cy="2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7868894" y="3903250"/>
            <a:ext cx="606731" cy="48491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868894" y="3206317"/>
            <a:ext cx="606731" cy="24167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矢印コネクタ 101"/>
          <p:cNvCxnSpPr>
            <a:stCxn id="85" idx="3"/>
            <a:endCxn id="97" idx="1"/>
          </p:cNvCxnSpPr>
          <p:nvPr/>
        </p:nvCxnSpPr>
        <p:spPr>
          <a:xfrm flipV="1">
            <a:off x="5349379" y="3447233"/>
            <a:ext cx="43644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直線矢印コネクタ 103"/>
          <p:cNvCxnSpPr>
            <a:stCxn id="97" idx="3"/>
            <a:endCxn id="99" idx="1"/>
          </p:cNvCxnSpPr>
          <p:nvPr/>
        </p:nvCxnSpPr>
        <p:spPr>
          <a:xfrm>
            <a:off x="7360894" y="3447233"/>
            <a:ext cx="508000" cy="698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雲形吹き出し 107"/>
          <p:cNvSpPr/>
          <p:nvPr/>
        </p:nvSpPr>
        <p:spPr>
          <a:xfrm>
            <a:off x="5377281" y="4503098"/>
            <a:ext cx="2491613" cy="1406936"/>
          </a:xfrm>
          <a:prstGeom prst="cloudCallout">
            <a:avLst>
              <a:gd name="adj1" fmla="val -50842"/>
              <a:gd name="adj2" fmla="val -105882"/>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t>こ</a:t>
            </a:r>
            <a:r>
              <a:rPr kumimoji="1" lang="ja-JP" altLang="en-US" b="1" dirty="0" smtClean="0"/>
              <a:t>のコード片のコードクローンが必要</a:t>
            </a:r>
            <a:endParaRPr kumimoji="1" lang="ja-JP" altLang="en-US" b="1" dirty="0"/>
          </a:p>
        </p:txBody>
      </p:sp>
    </p:spTree>
    <p:extLst>
      <p:ext uri="{BB962C8B-B14F-4D97-AF65-F5344CB8AC3E}">
        <p14:creationId xmlns:p14="http://schemas.microsoft.com/office/powerpoint/2010/main" val="218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85"/>
                                        </p:tgtEl>
                                      </p:cBhvr>
                                    </p:animEffect>
                                    <p:animScale>
                                      <p:cBhvr>
                                        <p:cTn id="10" dur="250" autoRev="1" fill="hold"/>
                                        <p:tgtEl>
                                          <p:spTgt spid="8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5" grpId="0" animBg="1"/>
      <p:bldP spid="1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044" y="366377"/>
            <a:ext cx="8686800" cy="1143000"/>
          </a:xfrm>
        </p:spPr>
        <p:txBody>
          <a:bodyPr/>
          <a:lstStyle/>
          <a:p>
            <a:r>
              <a:rPr lang="ja-JP" altLang="en-US" sz="3600" dirty="0" smtClean="0"/>
              <a:t>提案する</a:t>
            </a:r>
            <a:r>
              <a:rPr lang="en-US" altLang="ja-JP" sz="3600" dirty="0" smtClean="0"/>
              <a:t>Eclipse </a:t>
            </a:r>
            <a:r>
              <a:rPr lang="ja-JP" altLang="en-US" sz="3600" dirty="0" smtClean="0"/>
              <a:t>プラグインによる支援環境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22</a:t>
            </a:fld>
            <a:endParaRPr lang="en-US" altLang="ja-JP">
              <a:solidFill>
                <a:srgbClr val="000000"/>
              </a:solidFill>
            </a:endParaRPr>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lang="ja-JP" altLang="en-US" sz="1600" b="1" dirty="0" smtClean="0">
                <a:solidFill>
                  <a:srgbClr val="000000"/>
                </a:solidFill>
              </a:rPr>
              <a:t>開発者</a:t>
            </a:r>
            <a:endParaRPr lang="ja-JP" altLang="en-US" sz="1600" b="1" dirty="0">
              <a:solidFill>
                <a:srgbClr val="000000"/>
              </a:solidFill>
            </a:endParaRPr>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lang="ja-JP" altLang="en-US" sz="1400" dirty="0" smtClean="0">
                <a:solidFill>
                  <a:srgbClr val="000000"/>
                </a:solidFill>
              </a:rPr>
              <a:t>エディタ</a:t>
            </a:r>
            <a:endParaRPr lang="ja-JP" altLang="en-US" dirty="0">
              <a:solidFill>
                <a:srgbClr val="000000"/>
              </a:solidFill>
            </a:endParaRPr>
          </a:p>
        </p:txBody>
      </p:sp>
      <p:sp>
        <p:nvSpPr>
          <p:cNvPr id="48" name="フローチャート: データ 47"/>
          <p:cNvSpPr/>
          <p:nvPr/>
        </p:nvSpPr>
        <p:spPr>
          <a:xfrm>
            <a:off x="5337657" y="4297333"/>
            <a:ext cx="1312847" cy="477559"/>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49" name="テキスト ボックス 48"/>
          <p:cNvSpPr txBox="1"/>
          <p:nvPr/>
        </p:nvSpPr>
        <p:spPr>
          <a:xfrm>
            <a:off x="5478614" y="4305837"/>
            <a:ext cx="1071127" cy="523220"/>
          </a:xfrm>
          <a:prstGeom prst="rect">
            <a:avLst/>
          </a:prstGeom>
          <a:noFill/>
        </p:spPr>
        <p:txBody>
          <a:bodyPr wrap="none" rtlCol="0">
            <a:spAutoFit/>
          </a:bodyPr>
          <a:lstStyle/>
          <a:p>
            <a:pPr algn="ctr"/>
            <a:r>
              <a:rPr lang="en-US" altLang="ja-JP" sz="1400" dirty="0" err="1" smtClean="0">
                <a:solidFill>
                  <a:srgbClr val="000000"/>
                </a:solidFill>
              </a:rPr>
              <a:t>CCFinderX</a:t>
            </a:r>
            <a:endParaRPr lang="en-US" altLang="ja-JP" sz="1400" dirty="0" smtClean="0">
              <a:solidFill>
                <a:srgbClr val="000000"/>
              </a:solidFill>
            </a:endParaRPr>
          </a:p>
          <a:p>
            <a:pPr algn="ctr"/>
            <a:r>
              <a:rPr lang="ja-JP" altLang="en-US" sz="1400" dirty="0" smtClean="0">
                <a:solidFill>
                  <a:srgbClr val="000000"/>
                </a:solidFill>
              </a:rPr>
              <a:t>検出結果</a:t>
            </a:r>
            <a:endParaRPr lang="ja-JP" altLang="en-US" sz="1400" dirty="0">
              <a:solidFill>
                <a:srgbClr val="000000"/>
              </a:solidFill>
            </a:endParaRPr>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rgbClr val="000000"/>
              </a:solidFill>
            </a:endParaRPr>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solidFill>
                  <a:srgbClr val="000000"/>
                </a:solidFill>
              </a:rPr>
              <a:t>AS</a:t>
            </a:r>
            <a:r>
              <a:rPr lang="en-US" altLang="ja-JP" sz="1400" dirty="0">
                <a:solidFill>
                  <a:srgbClr val="000000"/>
                </a:solidFill>
              </a:rPr>
              <a:t>T</a:t>
            </a:r>
            <a:r>
              <a:rPr lang="ja-JP" altLang="en-US" sz="1400" dirty="0" smtClean="0">
                <a:solidFill>
                  <a:srgbClr val="000000"/>
                </a:solidFill>
              </a:rPr>
              <a:t>ノード</a:t>
            </a:r>
            <a:endParaRPr lang="en-US" altLang="ja-JP" sz="1400" dirty="0" smtClean="0">
              <a:solidFill>
                <a:srgbClr val="000000"/>
              </a:solidFill>
            </a:endParaRPr>
          </a:p>
          <a:p>
            <a:pPr algn="ctr"/>
            <a:r>
              <a:rPr lang="ja-JP" altLang="en-US" sz="1400" dirty="0">
                <a:solidFill>
                  <a:srgbClr val="000000"/>
                </a:solidFill>
              </a:rPr>
              <a:t>リスト</a:t>
            </a:r>
            <a:endParaRPr lang="en-US" altLang="ja-JP" sz="1400" dirty="0" smtClean="0">
              <a:solidFill>
                <a:srgbClr val="000000"/>
              </a:solidFill>
            </a:endParaRPr>
          </a:p>
        </p:txBody>
      </p:sp>
      <p:sp>
        <p:nvSpPr>
          <p:cNvPr id="52" name="角丸四角形 51"/>
          <p:cNvSpPr/>
          <p:nvPr/>
        </p:nvSpPr>
        <p:spPr>
          <a:xfrm>
            <a:off x="3940905" y="4303295"/>
            <a:ext cx="1329817" cy="4580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srgbClr val="000000"/>
                </a:solidFill>
              </a:rPr>
              <a:t>コードクローン検出</a:t>
            </a:r>
            <a:endParaRPr lang="ja-JP" altLang="en-US" sz="1400" dirty="0">
              <a:solidFill>
                <a:srgbClr val="000000"/>
              </a:solidFill>
            </a:endParaRPr>
          </a:p>
        </p:txBody>
      </p:sp>
      <p:sp>
        <p:nvSpPr>
          <p:cNvPr id="53" name="角丸四角形 52"/>
          <p:cNvSpPr/>
          <p:nvPr/>
        </p:nvSpPr>
        <p:spPr>
          <a:xfrm>
            <a:off x="1884125" y="4301602"/>
            <a:ext cx="930093" cy="4553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キー入力</a:t>
            </a:r>
            <a:endParaRPr lang="en-US" altLang="ja-JP" sz="1400" dirty="0" smtClean="0">
              <a:solidFill>
                <a:srgbClr val="000000"/>
              </a:solidFill>
            </a:endParaRPr>
          </a:p>
          <a:p>
            <a:pPr algn="ctr"/>
            <a:r>
              <a:rPr lang="ja-JP" altLang="en-US" sz="1400" dirty="0" smtClean="0">
                <a:solidFill>
                  <a:srgbClr val="000000"/>
                </a:solidFill>
              </a:rPr>
              <a:t>追跡</a:t>
            </a:r>
            <a:endParaRPr lang="ja-JP" altLang="en-US" sz="1400" dirty="0">
              <a:solidFill>
                <a:srgbClr val="000000"/>
              </a:solidFill>
            </a:endParaRPr>
          </a:p>
        </p:txBody>
      </p:sp>
      <p:sp>
        <p:nvSpPr>
          <p:cNvPr id="54" name="角丸四角形 53"/>
          <p:cNvSpPr/>
          <p:nvPr/>
        </p:nvSpPr>
        <p:spPr>
          <a:xfrm>
            <a:off x="2884672" y="3030217"/>
            <a:ext cx="1030860" cy="4986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差分ノード取得</a:t>
            </a:r>
            <a:endParaRPr lang="ja-JP" altLang="en-US" sz="1400" dirty="0">
              <a:solidFill>
                <a:srgbClr val="000000"/>
              </a:solidFill>
            </a:endParaRPr>
          </a:p>
        </p:txBody>
      </p:sp>
      <p:sp>
        <p:nvSpPr>
          <p:cNvPr id="55" name="角丸四角形 54"/>
          <p:cNvSpPr/>
          <p:nvPr/>
        </p:nvSpPr>
        <p:spPr>
          <a:xfrm>
            <a:off x="5905706" y="5425128"/>
            <a:ext cx="1282176" cy="453683"/>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srgbClr val="000000"/>
                </a:solidFill>
              </a:rPr>
              <a:t>クローンセット照合</a:t>
            </a:r>
            <a:endParaRPr lang="ja-JP" altLang="en-US" sz="1400" b="1" dirty="0">
              <a:solidFill>
                <a:srgbClr val="000000"/>
              </a:solidFill>
            </a:endParaRPr>
          </a:p>
        </p:txBody>
      </p:sp>
      <p:sp>
        <p:nvSpPr>
          <p:cNvPr id="56" name="角丸四角形 55"/>
          <p:cNvSpPr/>
          <p:nvPr/>
        </p:nvSpPr>
        <p:spPr>
          <a:xfrm>
            <a:off x="6096334" y="3042962"/>
            <a:ext cx="1241900" cy="4831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rgbClr val="000000"/>
                </a:solidFill>
              </a:rPr>
              <a:t>メソッド抽出パターン照合</a:t>
            </a:r>
            <a:endParaRPr lang="ja-JP" altLang="en-US" sz="1400" dirty="0">
              <a:solidFill>
                <a:srgbClr val="000000"/>
              </a:solidFill>
            </a:endParaRPr>
          </a:p>
        </p:txBody>
      </p:sp>
      <p:sp>
        <p:nvSpPr>
          <p:cNvPr id="58" name="フローチャート: データ 57"/>
          <p:cNvSpPr/>
          <p:nvPr/>
        </p:nvSpPr>
        <p:spPr>
          <a:xfrm>
            <a:off x="6779009" y="4236423"/>
            <a:ext cx="1221257" cy="511442"/>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lang="ja-JP" altLang="en-US" sz="1400" dirty="0" smtClean="0">
                <a:solidFill>
                  <a:srgbClr val="000000"/>
                </a:solidFill>
              </a:rPr>
              <a:t>メソッド抽出</a:t>
            </a:r>
            <a:endParaRPr lang="en-US" altLang="ja-JP" sz="1400" dirty="0" smtClean="0">
              <a:solidFill>
                <a:srgbClr val="000000"/>
              </a:solidFill>
            </a:endParaRPr>
          </a:p>
          <a:p>
            <a:pPr algn="ctr"/>
            <a:r>
              <a:rPr lang="ja-JP" altLang="en-US" sz="1400" dirty="0">
                <a:solidFill>
                  <a:srgbClr val="000000"/>
                </a:solidFill>
              </a:rPr>
              <a:t>パターン</a:t>
            </a:r>
            <a:r>
              <a:rPr lang="ja-JP" altLang="en-US" sz="1400" dirty="0" smtClean="0">
                <a:solidFill>
                  <a:srgbClr val="000000"/>
                </a:solidFill>
              </a:rPr>
              <a:t>　</a:t>
            </a:r>
            <a:endParaRPr lang="ja-JP" altLang="en-US" sz="1400" dirty="0">
              <a:solidFill>
                <a:srgbClr val="000000"/>
              </a:solidFill>
            </a:endParaRPr>
          </a:p>
        </p:txBody>
      </p:sp>
      <p:sp>
        <p:nvSpPr>
          <p:cNvPr id="60" name="フローチャート: データ 59"/>
          <p:cNvSpPr/>
          <p:nvPr/>
        </p:nvSpPr>
        <p:spPr>
          <a:xfrm>
            <a:off x="2626331" y="5402134"/>
            <a:ext cx="2658114" cy="50154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61" name="テキスト ボックス 60"/>
          <p:cNvSpPr txBox="1"/>
          <p:nvPr/>
        </p:nvSpPr>
        <p:spPr>
          <a:xfrm>
            <a:off x="2875054" y="5424637"/>
            <a:ext cx="2194832" cy="523220"/>
          </a:xfrm>
          <a:prstGeom prst="rect">
            <a:avLst/>
          </a:prstGeom>
          <a:noFill/>
        </p:spPr>
        <p:txBody>
          <a:bodyPr wrap="none" rtlCol="0">
            <a:spAutoFit/>
          </a:bodyPr>
          <a:lstStyle/>
          <a:p>
            <a:pPr algn="ctr"/>
            <a:r>
              <a:rPr lang="ja-JP" altLang="en-US" sz="1400" dirty="0" smtClean="0">
                <a:solidFill>
                  <a:srgbClr val="000000"/>
                </a:solidFill>
              </a:rPr>
              <a:t>メソッド抽出が行われた</a:t>
            </a:r>
            <a:endParaRPr lang="en-US" altLang="ja-JP" sz="1400" dirty="0" smtClean="0">
              <a:solidFill>
                <a:srgbClr val="000000"/>
              </a:solidFill>
            </a:endParaRPr>
          </a:p>
          <a:p>
            <a:pPr algn="ctr"/>
            <a:r>
              <a:rPr lang="ja-JP" altLang="en-US" sz="1400" dirty="0" smtClean="0">
                <a:solidFill>
                  <a:srgbClr val="000000"/>
                </a:solidFill>
              </a:rPr>
              <a:t>コード片のクローンセット　</a:t>
            </a:r>
            <a:endParaRPr lang="ja-JP" altLang="en-US" sz="1400" dirty="0">
              <a:solidFill>
                <a:srgbClr val="000000"/>
              </a:solidFill>
            </a:endParaRPr>
          </a:p>
        </p:txBody>
      </p:sp>
      <p:cxnSp>
        <p:nvCxnSpPr>
          <p:cNvPr id="62" name="直線矢印コネクタ 61"/>
          <p:cNvCxnSpPr>
            <a:stCxn id="63" idx="3"/>
            <a:endCxn id="53" idx="1"/>
          </p:cNvCxnSpPr>
          <p:nvPr/>
        </p:nvCxnSpPr>
        <p:spPr>
          <a:xfrm flipV="1">
            <a:off x="1481932" y="4529291"/>
            <a:ext cx="402193" cy="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14218" y="4529249"/>
            <a:ext cx="295876" cy="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6" idx="3"/>
            <a:endCxn id="52" idx="1"/>
          </p:cNvCxnSpPr>
          <p:nvPr/>
        </p:nvCxnSpPr>
        <p:spPr>
          <a:xfrm>
            <a:off x="3690110" y="4529249"/>
            <a:ext cx="250795" cy="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6" idx="0"/>
            <a:endCxn id="54" idx="2"/>
          </p:cNvCxnSpPr>
          <p:nvPr/>
        </p:nvCxnSpPr>
        <p:spPr>
          <a:xfrm flipV="1">
            <a:off x="3400102" y="3528913"/>
            <a:ext cx="0" cy="65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4" idx="3"/>
            <a:endCxn id="50" idx="2"/>
          </p:cNvCxnSpPr>
          <p:nvPr/>
        </p:nvCxnSpPr>
        <p:spPr>
          <a:xfrm>
            <a:off x="3915532" y="3279565"/>
            <a:ext cx="888052" cy="1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0" idx="4"/>
            <a:endCxn id="56" idx="1"/>
          </p:cNvCxnSpPr>
          <p:nvPr/>
        </p:nvCxnSpPr>
        <p:spPr>
          <a:xfrm>
            <a:off x="5534724" y="3281284"/>
            <a:ext cx="561610" cy="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6" idx="2"/>
            <a:endCxn id="58" idx="1"/>
          </p:cNvCxnSpPr>
          <p:nvPr/>
        </p:nvCxnSpPr>
        <p:spPr>
          <a:xfrm>
            <a:off x="6717284" y="3526083"/>
            <a:ext cx="672354" cy="710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8" idx="3"/>
          </p:cNvCxnSpPr>
          <p:nvPr/>
        </p:nvCxnSpPr>
        <p:spPr>
          <a:xfrm flipH="1">
            <a:off x="6681367" y="4747865"/>
            <a:ext cx="586145" cy="661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a:stCxn id="48" idx="5"/>
            <a:endCxn id="55" idx="0"/>
          </p:cNvCxnSpPr>
          <p:nvPr/>
        </p:nvCxnSpPr>
        <p:spPr>
          <a:xfrm>
            <a:off x="6519219" y="4536113"/>
            <a:ext cx="27575" cy="8890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a:stCxn id="52" idx="3"/>
            <a:endCxn id="48" idx="2"/>
          </p:cNvCxnSpPr>
          <p:nvPr/>
        </p:nvCxnSpPr>
        <p:spPr>
          <a:xfrm>
            <a:off x="5270722" y="4532317"/>
            <a:ext cx="198220" cy="37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stCxn id="55" idx="1"/>
            <a:endCxn id="60" idx="5"/>
          </p:cNvCxnSpPr>
          <p:nvPr/>
        </p:nvCxnSpPr>
        <p:spPr>
          <a:xfrm flipH="1">
            <a:off x="5018634" y="5651970"/>
            <a:ext cx="887072" cy="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stCxn id="60" idx="2"/>
            <a:endCxn id="63" idx="3"/>
          </p:cNvCxnSpPr>
          <p:nvPr/>
        </p:nvCxnSpPr>
        <p:spPr>
          <a:xfrm flipH="1" flipV="1">
            <a:off x="1481932" y="4529425"/>
            <a:ext cx="1410210" cy="11234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smtClean="0">
                <a:solidFill>
                  <a:srgbClr val="000000"/>
                </a:solidFill>
              </a:rPr>
              <a:t>本環境</a:t>
            </a:r>
            <a:endParaRPr lang="ja-JP" altLang="en-US" sz="1400" b="1" dirty="0">
              <a:solidFill>
                <a:srgbClr val="000000"/>
              </a:solidFill>
            </a:endParaRPr>
          </a:p>
        </p:txBody>
      </p:sp>
      <p:sp>
        <p:nvSpPr>
          <p:cNvPr id="77" name="テキスト ボックス 76"/>
          <p:cNvSpPr txBox="1"/>
          <p:nvPr/>
        </p:nvSpPr>
        <p:spPr>
          <a:xfrm>
            <a:off x="3804142" y="4039388"/>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4</a:t>
            </a:r>
            <a:endParaRPr lang="ja-JP" altLang="en-US" sz="1400" dirty="0">
              <a:solidFill>
                <a:srgbClr val="000000"/>
              </a:solidFill>
            </a:endParaRPr>
          </a:p>
        </p:txBody>
      </p:sp>
      <p:sp>
        <p:nvSpPr>
          <p:cNvPr id="78" name="テキスト ボックス 77"/>
          <p:cNvSpPr txBox="1"/>
          <p:nvPr/>
        </p:nvSpPr>
        <p:spPr>
          <a:xfrm>
            <a:off x="1769025" y="403923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1</a:t>
            </a:r>
            <a:endParaRPr lang="ja-JP" altLang="en-US" sz="1400" dirty="0">
              <a:solidFill>
                <a:srgbClr val="000000"/>
              </a:solidFill>
            </a:endParaRPr>
          </a:p>
        </p:txBody>
      </p:sp>
      <p:sp>
        <p:nvSpPr>
          <p:cNvPr id="79" name="テキスト ボックス 78"/>
          <p:cNvSpPr txBox="1"/>
          <p:nvPr/>
        </p:nvSpPr>
        <p:spPr>
          <a:xfrm>
            <a:off x="2756977" y="2770297"/>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2</a:t>
            </a:r>
            <a:endParaRPr lang="ja-JP" altLang="en-US" sz="1400" dirty="0">
              <a:solidFill>
                <a:srgbClr val="000000"/>
              </a:solidFill>
            </a:endParaRPr>
          </a:p>
        </p:txBody>
      </p:sp>
      <p:sp>
        <p:nvSpPr>
          <p:cNvPr id="80" name="テキスト ボックス 79"/>
          <p:cNvSpPr txBox="1"/>
          <p:nvPr/>
        </p:nvSpPr>
        <p:spPr>
          <a:xfrm>
            <a:off x="5846422" y="2774576"/>
            <a:ext cx="894797" cy="307777"/>
          </a:xfrm>
          <a:prstGeom prst="rect">
            <a:avLst/>
          </a:prstGeom>
          <a:noFill/>
        </p:spPr>
        <p:txBody>
          <a:bodyPr wrap="none" rtlCol="0">
            <a:spAutoFit/>
          </a:bodyPr>
          <a:lstStyle/>
          <a:p>
            <a:r>
              <a:rPr lang="ja-JP" altLang="en-US" sz="1400" dirty="0">
                <a:solidFill>
                  <a:srgbClr val="000000"/>
                </a:solidFill>
              </a:rPr>
              <a:t>ステップ</a:t>
            </a:r>
            <a:r>
              <a:rPr lang="en-US" altLang="ja-JP" sz="1400" dirty="0" smtClean="0">
                <a:solidFill>
                  <a:srgbClr val="000000"/>
                </a:solidFill>
              </a:rPr>
              <a:t>3</a:t>
            </a:r>
            <a:endParaRPr lang="ja-JP" altLang="en-US" sz="1400" dirty="0">
              <a:solidFill>
                <a:srgbClr val="000000"/>
              </a:solidFill>
            </a:endParaRPr>
          </a:p>
        </p:txBody>
      </p:sp>
      <p:sp>
        <p:nvSpPr>
          <p:cNvPr id="81" name="テキスト ボックス 80"/>
          <p:cNvSpPr txBox="1"/>
          <p:nvPr/>
        </p:nvSpPr>
        <p:spPr>
          <a:xfrm>
            <a:off x="5648935" y="5155940"/>
            <a:ext cx="894797" cy="307777"/>
          </a:xfrm>
          <a:prstGeom prst="rect">
            <a:avLst/>
          </a:prstGeom>
          <a:noFill/>
        </p:spPr>
        <p:txBody>
          <a:bodyPr wrap="none" rtlCol="0">
            <a:spAutoFit/>
          </a:bodyPr>
          <a:lstStyle/>
          <a:p>
            <a:r>
              <a:rPr lang="ja-JP" altLang="en-US" sz="1400" b="1" dirty="0">
                <a:solidFill>
                  <a:srgbClr val="000000"/>
                </a:solidFill>
              </a:rPr>
              <a:t>ステップ</a:t>
            </a:r>
            <a:r>
              <a:rPr lang="en-US" altLang="ja-JP" sz="1400" b="1" dirty="0" smtClean="0">
                <a:solidFill>
                  <a:srgbClr val="000000"/>
                </a:solidFill>
              </a:rPr>
              <a:t>5</a:t>
            </a:r>
            <a:endParaRPr lang="ja-JP" altLang="en-US" sz="1400" b="1" dirty="0">
              <a:solidFill>
                <a:srgbClr val="000000"/>
              </a:solidFill>
            </a:endParaRPr>
          </a:p>
        </p:txBody>
      </p:sp>
      <p:sp>
        <p:nvSpPr>
          <p:cNvPr id="43" name="角丸四角形 42"/>
          <p:cNvSpPr/>
          <p:nvPr/>
        </p:nvSpPr>
        <p:spPr>
          <a:xfrm>
            <a:off x="1051574" y="2629182"/>
            <a:ext cx="1544870" cy="79829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57" name="角丸四角形 56"/>
          <p:cNvSpPr/>
          <p:nvPr/>
        </p:nvSpPr>
        <p:spPr>
          <a:xfrm>
            <a:off x="7356669" y="5497761"/>
            <a:ext cx="1571611" cy="776802"/>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2724236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ステップ</a:t>
            </a:r>
            <a:r>
              <a:rPr lang="en-US" altLang="ja-JP" sz="4000" dirty="0" smtClean="0"/>
              <a:t>5</a:t>
            </a:r>
            <a:r>
              <a:rPr lang="en-US" altLang="ja-JP" sz="4000" dirty="0" smtClean="0"/>
              <a:t/>
            </a:r>
            <a:br>
              <a:rPr lang="en-US" altLang="ja-JP" sz="4000" dirty="0" smtClean="0"/>
            </a:br>
            <a:r>
              <a:rPr lang="ja-JP" altLang="en-US" sz="4000" dirty="0" smtClean="0"/>
              <a:t>クローンセット照合</a:t>
            </a:r>
            <a:endParaRPr kumimoji="1" lang="ja-JP" altLang="en-US" sz="4000" dirty="0"/>
          </a:p>
        </p:txBody>
      </p:sp>
      <p:sp>
        <p:nvSpPr>
          <p:cNvPr id="3" name="コンテンツ プレースホルダー 2"/>
          <p:cNvSpPr>
            <a:spLocks noGrp="1"/>
          </p:cNvSpPr>
          <p:nvPr>
            <p:ph idx="1"/>
          </p:nvPr>
        </p:nvSpPr>
        <p:spPr>
          <a:xfrm>
            <a:off x="457200" y="1600201"/>
            <a:ext cx="8229600" cy="838200"/>
          </a:xfrm>
        </p:spPr>
        <p:txBody>
          <a:bodyPr/>
          <a:lstStyle/>
          <a:p>
            <a:r>
              <a:rPr lang="ja-JP" altLang="en-US" sz="2400" dirty="0"/>
              <a:t>メソッド</a:t>
            </a:r>
            <a:r>
              <a:rPr lang="ja-JP" altLang="en-US" sz="2400" dirty="0" smtClean="0"/>
              <a:t>抽出リファクタリングで抽出されたコード片のクローンセットを検出する．</a:t>
            </a:r>
            <a:endParaRPr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pic>
        <p:nvPicPr>
          <p:cNvPr id="11" name="図 10"/>
          <p:cNvPicPr>
            <a:picLocks noChangeAspect="1"/>
          </p:cNvPicPr>
          <p:nvPr/>
        </p:nvPicPr>
        <p:blipFill>
          <a:blip r:embed="rId3"/>
          <a:stretch>
            <a:fillRect/>
          </a:stretch>
        </p:blipFill>
        <p:spPr>
          <a:xfrm>
            <a:off x="581150" y="2620964"/>
            <a:ext cx="847344" cy="1024262"/>
          </a:xfrm>
          <a:prstGeom prst="rect">
            <a:avLst/>
          </a:prstGeom>
        </p:spPr>
      </p:pic>
      <p:sp>
        <p:nvSpPr>
          <p:cNvPr id="14" name="テキスト ボックス 13"/>
          <p:cNvSpPr txBox="1"/>
          <p:nvPr/>
        </p:nvSpPr>
        <p:spPr>
          <a:xfrm>
            <a:off x="202358" y="3641727"/>
            <a:ext cx="1604927" cy="646331"/>
          </a:xfrm>
          <a:prstGeom prst="rect">
            <a:avLst/>
          </a:prstGeom>
          <a:noFill/>
        </p:spPr>
        <p:txBody>
          <a:bodyPr wrap="none" rtlCol="0">
            <a:spAutoFit/>
          </a:bodyPr>
          <a:lstStyle/>
          <a:p>
            <a:pPr algn="ctr"/>
            <a:r>
              <a:rPr kumimoji="1" lang="ja-JP" altLang="en-US" dirty="0" smtClean="0"/>
              <a:t>メソッド抽出</a:t>
            </a:r>
            <a:endParaRPr kumimoji="1" lang="en-US" altLang="ja-JP" dirty="0" smtClean="0"/>
          </a:p>
          <a:p>
            <a:pPr algn="ctr"/>
            <a:r>
              <a:rPr lang="ja-JP" altLang="en-US" dirty="0" smtClean="0"/>
              <a:t>されたコード片</a:t>
            </a:r>
            <a:endParaRPr kumimoji="1" lang="en-US" altLang="ja-JP" dirty="0" smtClean="0"/>
          </a:p>
        </p:txBody>
      </p:sp>
      <p:sp>
        <p:nvSpPr>
          <p:cNvPr id="15" name="フローチャート: データ 14"/>
          <p:cNvSpPr/>
          <p:nvPr/>
        </p:nvSpPr>
        <p:spPr>
          <a:xfrm>
            <a:off x="386756" y="4696756"/>
            <a:ext cx="1236133" cy="73377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226408" y="5430534"/>
            <a:ext cx="1556836" cy="646331"/>
          </a:xfrm>
          <a:prstGeom prst="rect">
            <a:avLst/>
          </a:prstGeom>
          <a:noFill/>
        </p:spPr>
        <p:txBody>
          <a:bodyPr wrap="none" rtlCol="0">
            <a:spAutoFit/>
          </a:bodyPr>
          <a:lstStyle/>
          <a:p>
            <a:pPr algn="ctr"/>
            <a:r>
              <a:rPr kumimoji="1" lang="en-US" altLang="ja-JP" dirty="0" err="1" smtClean="0"/>
              <a:t>CCFinderX</a:t>
            </a:r>
            <a:r>
              <a:rPr kumimoji="1" lang="ja-JP" altLang="en-US" dirty="0" smtClean="0"/>
              <a:t>の</a:t>
            </a:r>
            <a:endParaRPr kumimoji="1" lang="en-US" altLang="ja-JP" dirty="0" smtClean="0"/>
          </a:p>
          <a:p>
            <a:pPr algn="ctr"/>
            <a:r>
              <a:rPr lang="ja-JP" altLang="en-US" dirty="0" smtClean="0"/>
              <a:t>出力</a:t>
            </a:r>
            <a:r>
              <a:rPr lang="ja-JP" altLang="en-US" dirty="0"/>
              <a:t>結果</a:t>
            </a:r>
            <a:endParaRPr kumimoji="1" lang="en-US" altLang="ja-JP" dirty="0" smtClean="0"/>
          </a:p>
        </p:txBody>
      </p:sp>
      <p:sp>
        <p:nvSpPr>
          <p:cNvPr id="17" name="角丸四角形 16"/>
          <p:cNvSpPr/>
          <p:nvPr/>
        </p:nvSpPr>
        <p:spPr>
          <a:xfrm>
            <a:off x="2366939" y="2741667"/>
            <a:ext cx="2303864" cy="782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位置情報が一致するコードクローンを探す</a:t>
            </a:r>
            <a:endParaRPr kumimoji="1" lang="ja-JP" altLang="en-US" dirty="0"/>
          </a:p>
        </p:txBody>
      </p:sp>
      <p:sp>
        <p:nvSpPr>
          <p:cNvPr id="18" name="角丸四角形 17"/>
          <p:cNvSpPr/>
          <p:nvPr/>
        </p:nvSpPr>
        <p:spPr>
          <a:xfrm>
            <a:off x="2168495" y="4672216"/>
            <a:ext cx="1790220" cy="782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クローン</a:t>
            </a:r>
            <a:r>
              <a:rPr lang="ja-JP" altLang="en-US" dirty="0"/>
              <a:t>セット</a:t>
            </a:r>
            <a:r>
              <a:rPr lang="ja-JP" altLang="en-US" dirty="0" smtClean="0"/>
              <a:t>を</a:t>
            </a:r>
            <a:endParaRPr lang="en-US" altLang="ja-JP" dirty="0" smtClean="0"/>
          </a:p>
          <a:p>
            <a:pPr algn="ctr"/>
            <a:r>
              <a:rPr lang="ja-JP" altLang="en-US" dirty="0" smtClean="0"/>
              <a:t>検出する</a:t>
            </a:r>
            <a:endParaRPr kumimoji="1" lang="ja-JP" altLang="en-US" dirty="0"/>
          </a:p>
        </p:txBody>
      </p:sp>
      <p:sp>
        <p:nvSpPr>
          <p:cNvPr id="19" name="フローチャート: データ 18"/>
          <p:cNvSpPr/>
          <p:nvPr/>
        </p:nvSpPr>
        <p:spPr>
          <a:xfrm>
            <a:off x="5783323" y="2766206"/>
            <a:ext cx="1236133" cy="73377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5291150" y="3545956"/>
            <a:ext cx="2220480" cy="646331"/>
          </a:xfrm>
          <a:prstGeom prst="rect">
            <a:avLst/>
          </a:prstGeom>
          <a:noFill/>
        </p:spPr>
        <p:txBody>
          <a:bodyPr wrap="none" rtlCol="0">
            <a:spAutoFit/>
          </a:bodyPr>
          <a:lstStyle/>
          <a:p>
            <a:pPr algn="ctr"/>
            <a:r>
              <a:rPr lang="ja-JP" altLang="en-US" dirty="0" smtClean="0"/>
              <a:t>位置情報が一致する</a:t>
            </a:r>
            <a:endParaRPr lang="en-US" altLang="ja-JP" dirty="0" smtClean="0"/>
          </a:p>
          <a:p>
            <a:pPr algn="ctr"/>
            <a:r>
              <a:rPr lang="ja-JP" altLang="en-US" dirty="0" smtClean="0"/>
              <a:t>コードクローン</a:t>
            </a:r>
            <a:endParaRPr kumimoji="1" lang="en-US" altLang="ja-JP" dirty="0" smtClean="0"/>
          </a:p>
        </p:txBody>
      </p:sp>
      <p:sp>
        <p:nvSpPr>
          <p:cNvPr id="21" name="フローチャート: データ 20"/>
          <p:cNvSpPr/>
          <p:nvPr/>
        </p:nvSpPr>
        <p:spPr>
          <a:xfrm>
            <a:off x="4239991" y="4696755"/>
            <a:ext cx="1236133" cy="73377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3450460" y="5500558"/>
            <a:ext cx="2815194" cy="646331"/>
          </a:xfrm>
          <a:prstGeom prst="rect">
            <a:avLst/>
          </a:prstGeom>
          <a:noFill/>
        </p:spPr>
        <p:txBody>
          <a:bodyPr wrap="none" rtlCol="0">
            <a:spAutoFit/>
          </a:bodyPr>
          <a:lstStyle/>
          <a:p>
            <a:pPr algn="ctr"/>
            <a:r>
              <a:rPr lang="ja-JP" altLang="en-US" dirty="0" smtClean="0"/>
              <a:t>メソッド抽出リファクタリング</a:t>
            </a:r>
            <a:endParaRPr lang="en-US" altLang="ja-JP" dirty="0" smtClean="0"/>
          </a:p>
          <a:p>
            <a:pPr algn="ctr"/>
            <a:r>
              <a:rPr lang="ja-JP" altLang="en-US" dirty="0" smtClean="0"/>
              <a:t>候補のクローンセット</a:t>
            </a:r>
            <a:endParaRPr kumimoji="1" lang="en-US" altLang="ja-JP" dirty="0" smtClean="0"/>
          </a:p>
        </p:txBody>
      </p:sp>
      <p:sp>
        <p:nvSpPr>
          <p:cNvPr id="23" name="角丸四角形 22"/>
          <p:cNvSpPr/>
          <p:nvPr/>
        </p:nvSpPr>
        <p:spPr>
          <a:xfrm>
            <a:off x="5783323" y="4579882"/>
            <a:ext cx="1790220" cy="9675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Eclipse</a:t>
            </a:r>
            <a:r>
              <a:rPr kumimoji="1" lang="ja-JP" altLang="en-US" dirty="0" smtClean="0"/>
              <a:t>のビューを用いて提示する</a:t>
            </a:r>
            <a:endParaRPr kumimoji="1" lang="en-US" altLang="ja-JP" dirty="0" smtClean="0"/>
          </a:p>
        </p:txBody>
      </p:sp>
      <p:sp>
        <p:nvSpPr>
          <p:cNvPr id="24" name="テキスト ボックス 23"/>
          <p:cNvSpPr txBox="1"/>
          <p:nvPr/>
        </p:nvSpPr>
        <p:spPr>
          <a:xfrm>
            <a:off x="8173382" y="5476733"/>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pic>
        <p:nvPicPr>
          <p:cNvPr id="25" name="図 24"/>
          <p:cNvPicPr>
            <a:picLocks noChangeAspect="1"/>
          </p:cNvPicPr>
          <p:nvPr/>
        </p:nvPicPr>
        <p:blipFill>
          <a:blip r:embed="rId4"/>
          <a:stretch>
            <a:fillRect/>
          </a:stretch>
        </p:blipFill>
        <p:spPr>
          <a:xfrm>
            <a:off x="8083183" y="4650555"/>
            <a:ext cx="899210" cy="826178"/>
          </a:xfrm>
          <a:prstGeom prst="rect">
            <a:avLst/>
          </a:prstGeom>
        </p:spPr>
      </p:pic>
      <p:cxnSp>
        <p:nvCxnSpPr>
          <p:cNvPr id="27" name="直線矢印コネクタ 26"/>
          <p:cNvCxnSpPr>
            <a:stCxn id="11" idx="3"/>
            <a:endCxn id="17" idx="1"/>
          </p:cNvCxnSpPr>
          <p:nvPr/>
        </p:nvCxnSpPr>
        <p:spPr>
          <a:xfrm>
            <a:off x="1428494" y="3133095"/>
            <a:ext cx="93844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a:stCxn id="15" idx="5"/>
          </p:cNvCxnSpPr>
          <p:nvPr/>
        </p:nvCxnSpPr>
        <p:spPr>
          <a:xfrm flipV="1">
            <a:off x="1499276" y="3287047"/>
            <a:ext cx="853615" cy="1776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17" idx="3"/>
            <a:endCxn id="19" idx="2"/>
          </p:cNvCxnSpPr>
          <p:nvPr/>
        </p:nvCxnSpPr>
        <p:spPr>
          <a:xfrm flipV="1">
            <a:off x="4670803" y="3133095"/>
            <a:ext cx="123613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9" idx="2"/>
            <a:endCxn id="18" idx="0"/>
          </p:cNvCxnSpPr>
          <p:nvPr/>
        </p:nvCxnSpPr>
        <p:spPr>
          <a:xfrm flipH="1">
            <a:off x="3063605" y="3133095"/>
            <a:ext cx="2843331" cy="1539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a:stCxn id="15" idx="5"/>
            <a:endCxn id="18" idx="1"/>
          </p:cNvCxnSpPr>
          <p:nvPr/>
        </p:nvCxnSpPr>
        <p:spPr>
          <a:xfrm>
            <a:off x="1499276" y="5063645"/>
            <a:ext cx="6692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p:cNvCxnSpPr>
            <a:stCxn id="18" idx="3"/>
            <a:endCxn id="21" idx="2"/>
          </p:cNvCxnSpPr>
          <p:nvPr/>
        </p:nvCxnSpPr>
        <p:spPr>
          <a:xfrm flipV="1">
            <a:off x="3958715" y="5063644"/>
            <a:ext cx="40488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線矢印コネクタ 38"/>
          <p:cNvCxnSpPr>
            <a:stCxn id="21" idx="5"/>
            <a:endCxn id="23" idx="1"/>
          </p:cNvCxnSpPr>
          <p:nvPr/>
        </p:nvCxnSpPr>
        <p:spPr>
          <a:xfrm>
            <a:off x="5352511" y="5063644"/>
            <a:ext cx="4308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54"/>
          <p:cNvCxnSpPr>
            <a:stCxn id="23" idx="3"/>
            <a:endCxn id="25" idx="1"/>
          </p:cNvCxnSpPr>
          <p:nvPr/>
        </p:nvCxnSpPr>
        <p:spPr>
          <a:xfrm>
            <a:off x="7573543" y="5063644"/>
            <a:ext cx="509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1300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endParaRPr kumimoji="1" lang="ja-JP" altLang="en-US" dirty="0"/>
          </a:p>
        </p:txBody>
      </p:sp>
      <p:sp>
        <p:nvSpPr>
          <p:cNvPr id="3" name="コンテンツ プレースホルダー 2"/>
          <p:cNvSpPr>
            <a:spLocks noGrp="1"/>
          </p:cNvSpPr>
          <p:nvPr>
            <p:ph idx="1"/>
          </p:nvPr>
        </p:nvSpPr>
        <p:spPr>
          <a:xfrm>
            <a:off x="282222" y="1600200"/>
            <a:ext cx="8590845" cy="4525963"/>
          </a:xfrm>
        </p:spPr>
        <p:txBody>
          <a:bodyPr/>
          <a:lstStyle/>
          <a:p>
            <a:r>
              <a:rPr lang="en-US" altLang="ja-JP" sz="2600" dirty="0" err="1" smtClean="0"/>
              <a:t>JFreeChart</a:t>
            </a:r>
            <a:r>
              <a:rPr lang="en-US" altLang="ja-JP" sz="2600" dirty="0" smtClean="0"/>
              <a:t>[3]</a:t>
            </a:r>
            <a:r>
              <a:rPr lang="ja-JP" altLang="en-US" sz="2600" dirty="0" smtClean="0"/>
              <a:t>と</a:t>
            </a:r>
            <a:r>
              <a:rPr lang="en-US" altLang="ja-JP" sz="2600" dirty="0" smtClean="0"/>
              <a:t>JUnit[4]</a:t>
            </a:r>
            <a:r>
              <a:rPr lang="ja-JP" altLang="en-US" sz="2600" dirty="0" smtClean="0"/>
              <a:t>を対象プロジェクトとした．</a:t>
            </a:r>
            <a:endParaRPr lang="en-US" altLang="ja-JP" sz="2600" dirty="0" smtClean="0"/>
          </a:p>
          <a:p>
            <a:r>
              <a:rPr lang="en-US" altLang="ja-JP" sz="2600" dirty="0" smtClean="0"/>
              <a:t>2</a:t>
            </a:r>
            <a:r>
              <a:rPr lang="ja-JP" altLang="en-US" sz="2600" dirty="0" err="1" smtClean="0"/>
              <a:t>つの</a:t>
            </a:r>
            <a:r>
              <a:rPr lang="ja-JP" altLang="en-US" sz="2600" dirty="0" smtClean="0"/>
              <a:t>プロジェクトから同じ回数呼び出されるメソッドを探し，そのメソッドのインライン化を行いデータセットを作成した．</a:t>
            </a:r>
            <a:endParaRPr lang="en-US" altLang="ja-JP" sz="2600" dirty="0" smtClean="0"/>
          </a:p>
          <a:p>
            <a:pPr lvl="1"/>
            <a:r>
              <a:rPr lang="ja-JP" altLang="en-US" sz="2400" dirty="0" smtClean="0"/>
              <a:t>メソッドのインライン化を行ったものを，</a:t>
            </a:r>
            <a:r>
              <a:rPr lang="ja-JP" altLang="en-US" sz="2400" dirty="0" smtClean="0">
                <a:solidFill>
                  <a:schemeClr val="accent2"/>
                </a:solidFill>
              </a:rPr>
              <a:t>メソッド抽出リファクタリングを行うべきコードクローン</a:t>
            </a:r>
            <a:r>
              <a:rPr lang="ja-JP" altLang="en-US" sz="2400" dirty="0" smtClean="0"/>
              <a:t>として定義する．</a:t>
            </a:r>
            <a:r>
              <a:rPr lang="en-US" altLang="ja-JP" sz="2400" dirty="0" smtClean="0"/>
              <a:t>(</a:t>
            </a:r>
            <a:r>
              <a:rPr lang="ja-JP" altLang="en-US" sz="2400" dirty="0" smtClean="0"/>
              <a:t>各全</a:t>
            </a:r>
            <a:r>
              <a:rPr lang="en-US" altLang="ja-JP" sz="2400" dirty="0" smtClean="0"/>
              <a:t>3</a:t>
            </a:r>
            <a:r>
              <a:rPr lang="ja-JP" altLang="en-US" sz="2400" dirty="0" smtClean="0"/>
              <a:t>つ</a:t>
            </a:r>
            <a:r>
              <a:rPr lang="en-US" altLang="ja-JP" sz="2400" dirty="0" smtClean="0"/>
              <a:t>)</a:t>
            </a:r>
            <a:endParaRPr lang="en-US" altLang="ja-JP" dirty="0"/>
          </a:p>
          <a:p>
            <a:endParaRPr lang="en-US" altLang="ja-JP" dirty="0" smtClean="0"/>
          </a:p>
          <a:p>
            <a:r>
              <a:rPr lang="ja-JP" altLang="en-US" sz="2800" dirty="0" smtClean="0"/>
              <a:t>目的</a:t>
            </a:r>
            <a:r>
              <a:rPr lang="en-US" altLang="ja-JP" sz="2800" dirty="0" smtClean="0"/>
              <a:t>:</a:t>
            </a:r>
            <a:r>
              <a:rPr lang="ja-JP" altLang="en-US" sz="2800" dirty="0"/>
              <a:t> </a:t>
            </a:r>
            <a:r>
              <a:rPr lang="ja-JP" altLang="en-US" sz="2800" dirty="0" smtClean="0"/>
              <a:t>提案環境と</a:t>
            </a:r>
            <a:r>
              <a:rPr lang="en-US" altLang="ja-JP" sz="2800" dirty="0" err="1" smtClean="0"/>
              <a:t>GemX</a:t>
            </a:r>
            <a:r>
              <a:rPr lang="ja-JP" altLang="en-US" sz="2800" dirty="0" smtClean="0"/>
              <a:t>で，</a:t>
            </a:r>
            <a:r>
              <a:rPr lang="ja-JP" altLang="en-US" sz="2800" dirty="0"/>
              <a:t>用意</a:t>
            </a:r>
            <a:r>
              <a:rPr lang="ja-JP" altLang="en-US" sz="2800" dirty="0" smtClean="0"/>
              <a:t>したデータセットに対して以下の</a:t>
            </a:r>
            <a:r>
              <a:rPr lang="en-US" altLang="ja-JP" sz="2800" dirty="0"/>
              <a:t>2</a:t>
            </a:r>
            <a:r>
              <a:rPr lang="ja-JP" altLang="en-US" sz="2800" dirty="0" smtClean="0"/>
              <a:t>点を比較する．</a:t>
            </a:r>
            <a:endParaRPr lang="en-US" altLang="ja-JP" sz="2800" dirty="0" smtClean="0"/>
          </a:p>
          <a:p>
            <a:pPr lvl="1"/>
            <a:r>
              <a:rPr lang="ja-JP" altLang="en-US" sz="2400" dirty="0" smtClean="0"/>
              <a:t>メソッド抽出リファクタリングを行えたコードクローンの数．</a:t>
            </a:r>
            <a:endParaRPr lang="en-US" altLang="ja-JP" sz="2400" dirty="0" smtClean="0"/>
          </a:p>
          <a:p>
            <a:pPr lvl="1"/>
            <a:r>
              <a:rPr lang="ja-JP" altLang="en-US" sz="2400" dirty="0" smtClean="0"/>
              <a:t>メソッド抽出リファクタリングを終えるまでにかかった時間．</a:t>
            </a:r>
            <a:endParaRPr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24</a:t>
            </a:fld>
            <a:endParaRPr lang="en-US" altLang="ja-JP" dirty="0"/>
          </a:p>
        </p:txBody>
      </p:sp>
      <p:sp>
        <p:nvSpPr>
          <p:cNvPr id="5" name="テキスト ボックス 4"/>
          <p:cNvSpPr txBox="1"/>
          <p:nvPr/>
        </p:nvSpPr>
        <p:spPr>
          <a:xfrm>
            <a:off x="1639800" y="6126163"/>
            <a:ext cx="3790156" cy="538251"/>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a:t>
            </a:r>
            <a:r>
              <a:rPr lang="en-US" altLang="ja-JP" sz="1400" dirty="0"/>
              <a:t>3</a:t>
            </a:r>
            <a:r>
              <a:rPr lang="en-US" altLang="ja-JP" sz="1400" dirty="0" smtClean="0"/>
              <a:t>] </a:t>
            </a:r>
            <a:r>
              <a:rPr lang="en-US" altLang="ja-JP" sz="1400" dirty="0" err="1" smtClean="0"/>
              <a:t>JFreeChart</a:t>
            </a:r>
            <a:r>
              <a:rPr lang="en-US" altLang="ja-JP" sz="1400" dirty="0" smtClean="0"/>
              <a:t>. http</a:t>
            </a:r>
            <a:r>
              <a:rPr lang="en-US" altLang="ja-JP" sz="1400" dirty="0"/>
              <a:t>://www.jfree.org/jfreechart/</a:t>
            </a:r>
            <a:endParaRPr lang="en-US" altLang="ja-JP" sz="1400" dirty="0" smtClean="0"/>
          </a:p>
          <a:p>
            <a:r>
              <a:rPr lang="en-US" altLang="ja-JP" sz="1400" dirty="0" smtClean="0"/>
              <a:t>[4] JUnit. https</a:t>
            </a:r>
            <a:r>
              <a:rPr lang="en-US" altLang="ja-JP" sz="1400" dirty="0"/>
              <a:t>://junit.org/junit4/</a:t>
            </a:r>
            <a:endParaRPr kumimoji="1" lang="en-US" altLang="ja-JP" sz="1400" dirty="0" smtClean="0"/>
          </a:p>
        </p:txBody>
      </p:sp>
    </p:spTree>
    <p:extLst>
      <p:ext uri="{BB962C8B-B14F-4D97-AF65-F5344CB8AC3E}">
        <p14:creationId xmlns:p14="http://schemas.microsoft.com/office/powerpoint/2010/main" val="199377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実験設定</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25</a:t>
            </a:fld>
            <a:endParaRPr lang="en-US" altLang="ja-JP" dirty="0"/>
          </a:p>
        </p:txBody>
      </p:sp>
      <p:sp>
        <p:nvSpPr>
          <p:cNvPr id="6" name="コンテンツ プレースホルダー 2"/>
          <p:cNvSpPr>
            <a:spLocks noGrp="1"/>
          </p:cNvSpPr>
          <p:nvPr>
            <p:ph idx="1"/>
          </p:nvPr>
        </p:nvSpPr>
        <p:spPr>
          <a:xfrm>
            <a:off x="0" y="1600200"/>
            <a:ext cx="9031110" cy="4525963"/>
          </a:xfrm>
        </p:spPr>
        <p:txBody>
          <a:bodyPr/>
          <a:lstStyle/>
          <a:p>
            <a:r>
              <a:rPr lang="ja-JP" altLang="en-US" sz="2800" dirty="0" smtClean="0"/>
              <a:t>博士前期課程</a:t>
            </a:r>
            <a:r>
              <a:rPr lang="en-US" altLang="ja-JP" sz="2800" dirty="0" smtClean="0"/>
              <a:t>1</a:t>
            </a:r>
            <a:r>
              <a:rPr lang="ja-JP" altLang="en-US" sz="2800" dirty="0" smtClean="0"/>
              <a:t>年の</a:t>
            </a:r>
            <a:r>
              <a:rPr lang="en-US" altLang="ja-JP" sz="2800" dirty="0" smtClean="0"/>
              <a:t>8</a:t>
            </a:r>
            <a:r>
              <a:rPr lang="ja-JP" altLang="en-US" sz="2800" dirty="0" smtClean="0"/>
              <a:t>人に被験者をお願いした．</a:t>
            </a:r>
            <a:endParaRPr lang="en-US" altLang="ja-JP" sz="2400" dirty="0" smtClean="0"/>
          </a:p>
          <a:p>
            <a:pPr lvl="1"/>
            <a:r>
              <a:rPr lang="ja-JP" altLang="en-US" sz="2400" dirty="0" smtClean="0"/>
              <a:t>提案環境を使うグループと，</a:t>
            </a:r>
            <a:r>
              <a:rPr lang="en-US" altLang="ja-JP" sz="2400" dirty="0" err="1" smtClean="0"/>
              <a:t>GemX</a:t>
            </a:r>
            <a:r>
              <a:rPr lang="ja-JP" altLang="en-US" sz="2400" dirty="0" smtClean="0"/>
              <a:t>を使うグループに分ける．</a:t>
            </a:r>
            <a:endParaRPr lang="en-US" altLang="ja-JP" sz="2400" dirty="0" smtClean="0"/>
          </a:p>
          <a:p>
            <a:pPr lvl="1"/>
            <a:r>
              <a:rPr lang="ja-JP" altLang="en-US" sz="2400" dirty="0" smtClean="0"/>
              <a:t>実験</a:t>
            </a:r>
            <a:r>
              <a:rPr lang="ja-JP" altLang="en-US" sz="2400" dirty="0"/>
              <a:t>は</a:t>
            </a:r>
            <a:r>
              <a:rPr lang="en-US" altLang="ja-JP" sz="2400" dirty="0"/>
              <a:t>2</a:t>
            </a:r>
            <a:r>
              <a:rPr lang="ja-JP" altLang="en-US" sz="2400" dirty="0"/>
              <a:t>クール行い，各クールで役割を交代する</a:t>
            </a:r>
            <a:r>
              <a:rPr lang="ja-JP" altLang="en-US" sz="2400" dirty="0" smtClean="0"/>
              <a:t>．</a:t>
            </a:r>
            <a:endParaRPr lang="en-US" altLang="ja-JP" sz="2400" dirty="0" smtClean="0"/>
          </a:p>
          <a:p>
            <a:pPr lvl="1"/>
            <a:r>
              <a:rPr lang="ja-JP" altLang="en-US" sz="2400" dirty="0" smtClean="0"/>
              <a:t>各</a:t>
            </a:r>
            <a:r>
              <a:rPr lang="ja-JP" altLang="en-US" sz="2400" dirty="0"/>
              <a:t>クール</a:t>
            </a:r>
            <a:r>
              <a:rPr lang="ja-JP" altLang="en-US" sz="2400" dirty="0" smtClean="0"/>
              <a:t>ではタスクとして，各環境を用いてデータセットに対して，メソッド抽出リファクタリングを行ってもらう</a:t>
            </a:r>
            <a:r>
              <a:rPr lang="ja-JP" altLang="en-US" sz="2400" dirty="0" smtClean="0"/>
              <a:t>．</a:t>
            </a:r>
            <a:endParaRPr lang="en-US" altLang="ja-JP" sz="2400" dirty="0"/>
          </a:p>
          <a:p>
            <a:pPr lvl="1"/>
            <a:r>
              <a:rPr lang="ja-JP" altLang="en-US" sz="2400" dirty="0" smtClean="0"/>
              <a:t>集約候補を</a:t>
            </a:r>
            <a:r>
              <a:rPr lang="en-US" altLang="ja-JP" sz="2400" dirty="0" smtClean="0"/>
              <a:t>1</a:t>
            </a:r>
            <a:r>
              <a:rPr lang="ja-JP" altLang="en-US" sz="2400" dirty="0" smtClean="0"/>
              <a:t>つ伝え，コードクローンは各環境で探してもらった．</a:t>
            </a:r>
            <a:endParaRPr lang="en-US" altLang="ja-JP" sz="2400" dirty="0" smtClean="0"/>
          </a:p>
          <a:p>
            <a:r>
              <a:rPr lang="ja-JP" altLang="en-US" sz="2800" dirty="0" smtClean="0"/>
              <a:t>被験者には，メソッド抽出リファクタリングを行うべきコードクローンの数を伝えていない．</a:t>
            </a:r>
            <a:endParaRPr lang="en-US" altLang="ja-JP" sz="2800" dirty="0" smtClean="0"/>
          </a:p>
          <a:p>
            <a:pPr lvl="1"/>
            <a:r>
              <a:rPr lang="ja-JP" altLang="en-US" sz="2400" dirty="0" smtClean="0"/>
              <a:t> </a:t>
            </a:r>
            <a:r>
              <a:rPr lang="ja-JP" altLang="en-US" sz="2400" dirty="0" smtClean="0">
                <a:solidFill>
                  <a:srgbClr val="FF0000"/>
                </a:solidFill>
              </a:rPr>
              <a:t>各環境を使って，全コードクローンに対してメソッド抽出リファクタリングを終えたと判断するまで，各タスクに取り組んでもらった．</a:t>
            </a:r>
            <a:endParaRPr lang="en-US" altLang="ja-JP" sz="2400" dirty="0">
              <a:solidFill>
                <a:srgbClr val="FF0000"/>
              </a:solidFill>
            </a:endParaRPr>
          </a:p>
        </p:txBody>
      </p:sp>
    </p:spTree>
    <p:extLst>
      <p:ext uri="{BB962C8B-B14F-4D97-AF65-F5344CB8AC3E}">
        <p14:creationId xmlns:p14="http://schemas.microsoft.com/office/powerpoint/2010/main" val="3359090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26</a:t>
            </a:fld>
            <a:endParaRPr lang="en-US" altLang="ja-JP" dirty="0"/>
          </a:p>
        </p:txBody>
      </p:sp>
      <p:graphicFrame>
        <p:nvGraphicFramePr>
          <p:cNvPr id="11" name="表 10"/>
          <p:cNvGraphicFramePr>
            <a:graphicFrameLocks noGrp="1"/>
          </p:cNvGraphicFramePr>
          <p:nvPr>
            <p:extLst>
              <p:ext uri="{D42A27DB-BD31-4B8C-83A1-F6EECF244321}">
                <p14:modId xmlns:p14="http://schemas.microsoft.com/office/powerpoint/2010/main" val="1033778424"/>
              </p:ext>
            </p:extLst>
          </p:nvPr>
        </p:nvGraphicFramePr>
        <p:xfrm>
          <a:off x="457200" y="2085150"/>
          <a:ext cx="3830319" cy="1483360"/>
        </p:xfrm>
        <a:graphic>
          <a:graphicData uri="http://schemas.openxmlformats.org/drawingml/2006/table">
            <a:tbl>
              <a:tblPr firstRow="1" bandRow="1">
                <a:tableStyleId>{5C22544A-7EE6-4342-B048-85BDC9FD1C3A}</a:tableStyleId>
              </a:tblPr>
              <a:tblGrid>
                <a:gridCol w="1276773"/>
                <a:gridCol w="1276773"/>
                <a:gridCol w="1276773"/>
              </a:tblGrid>
              <a:tr h="370840">
                <a:tc>
                  <a:txBody>
                    <a:bodyPr/>
                    <a:lstStyle/>
                    <a:p>
                      <a:pPr algn="ctr"/>
                      <a:endParaRPr kumimoji="1" lang="ja-JP" altLang="en-US" dirty="0">
                        <a:solidFill>
                          <a:schemeClr val="tx1"/>
                        </a:solidFill>
                      </a:endParaRPr>
                    </a:p>
                  </a:txBody>
                  <a:tcPr/>
                </a:tc>
                <a:tc>
                  <a:txBody>
                    <a:bodyPr/>
                    <a:lstStyle/>
                    <a:p>
                      <a:pPr algn="ctr"/>
                      <a:r>
                        <a:rPr kumimoji="1" lang="ja-JP" altLang="en-US" dirty="0" smtClean="0">
                          <a:solidFill>
                            <a:schemeClr val="tx1"/>
                          </a:solidFill>
                        </a:rPr>
                        <a:t>提案環境</a:t>
                      </a:r>
                      <a:endParaRPr kumimoji="1" lang="ja-JP" altLang="en-US" dirty="0">
                        <a:solidFill>
                          <a:schemeClr val="tx1"/>
                        </a:solidFill>
                      </a:endParaRPr>
                    </a:p>
                  </a:txBody>
                  <a:tcPr/>
                </a:tc>
                <a:tc>
                  <a:txBody>
                    <a:bodyPr/>
                    <a:lstStyle/>
                    <a:p>
                      <a:pPr algn="ctr"/>
                      <a:r>
                        <a:rPr kumimoji="1" lang="en-US" altLang="ja-JP" dirty="0" err="1" smtClean="0">
                          <a:solidFill>
                            <a:schemeClr val="tx1"/>
                          </a:solidFill>
                        </a:rPr>
                        <a:t>GemX</a:t>
                      </a:r>
                      <a:endParaRPr kumimoji="1" lang="ja-JP" altLang="en-US" dirty="0">
                        <a:solidFill>
                          <a:schemeClr val="tx1"/>
                        </a:solidFill>
                      </a:endParaRPr>
                    </a:p>
                  </a:txBody>
                  <a:tcPr/>
                </a:tc>
              </a:tr>
              <a:tr h="370840">
                <a:tc>
                  <a:txBody>
                    <a:bodyPr/>
                    <a:lstStyle/>
                    <a:p>
                      <a:pPr algn="ctr"/>
                      <a:r>
                        <a:rPr kumimoji="1" lang="ja-JP" altLang="en-US" dirty="0" smtClean="0">
                          <a:solidFill>
                            <a:schemeClr val="tx1"/>
                          </a:solidFill>
                        </a:rPr>
                        <a:t>最大</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r>
              <a:tr h="370840">
                <a:tc>
                  <a:txBody>
                    <a:bodyPr/>
                    <a:lstStyle/>
                    <a:p>
                      <a:pPr algn="ctr"/>
                      <a:r>
                        <a:rPr kumimoji="1" lang="ja-JP" altLang="en-US" dirty="0" smtClean="0">
                          <a:solidFill>
                            <a:schemeClr val="tx1"/>
                          </a:solidFill>
                        </a:rPr>
                        <a:t>最小</a:t>
                      </a:r>
                      <a:endParaRPr kumimoji="1" lang="ja-JP" altLang="en-US" dirty="0">
                        <a:solidFill>
                          <a:schemeClr val="tx1"/>
                        </a:solidFill>
                      </a:endParaRPr>
                    </a:p>
                  </a:txBody>
                  <a:tcPr/>
                </a:tc>
                <a:tc>
                  <a:txBody>
                    <a:bodyPr/>
                    <a:lstStyle/>
                    <a:p>
                      <a:pPr algn="ctr"/>
                      <a:r>
                        <a:rPr kumimoji="1" lang="en-US" altLang="ja-JP" dirty="0" smtClean="0">
                          <a:solidFill>
                            <a:schemeClr val="tx1"/>
                          </a:solidFill>
                        </a:rPr>
                        <a:t>1</a:t>
                      </a:r>
                      <a:endParaRPr kumimoji="1" lang="ja-JP" altLang="en-US" dirty="0">
                        <a:solidFill>
                          <a:schemeClr val="tx1"/>
                        </a:solidFill>
                      </a:endParaRPr>
                    </a:p>
                  </a:txBody>
                  <a:tcPr/>
                </a:tc>
                <a:tc>
                  <a:txBody>
                    <a:bodyPr/>
                    <a:lstStyle/>
                    <a:p>
                      <a:pPr algn="ctr"/>
                      <a:r>
                        <a:rPr kumimoji="1" lang="en-US" altLang="ja-JP" dirty="0" smtClean="0">
                          <a:solidFill>
                            <a:schemeClr val="tx1"/>
                          </a:solidFill>
                        </a:rPr>
                        <a:t>0</a:t>
                      </a:r>
                      <a:endParaRPr kumimoji="1" lang="ja-JP" altLang="en-US" dirty="0">
                        <a:solidFill>
                          <a:schemeClr val="tx1"/>
                        </a:solidFill>
                      </a:endParaRPr>
                    </a:p>
                  </a:txBody>
                  <a:tcPr/>
                </a:tc>
              </a:tr>
              <a:tr h="370840">
                <a:tc>
                  <a:txBody>
                    <a:bodyPr/>
                    <a:lstStyle/>
                    <a:p>
                      <a:pPr algn="ctr"/>
                      <a:r>
                        <a:rPr kumimoji="1" lang="ja-JP" altLang="en-US" dirty="0" smtClean="0">
                          <a:solidFill>
                            <a:schemeClr val="tx1"/>
                          </a:solidFill>
                        </a:rPr>
                        <a:t>平均</a:t>
                      </a:r>
                      <a:endParaRPr kumimoji="1" lang="ja-JP" altLang="en-US" dirty="0">
                        <a:solidFill>
                          <a:schemeClr val="tx1"/>
                        </a:solidFill>
                      </a:endParaRPr>
                    </a:p>
                  </a:txBody>
                  <a:tcPr/>
                </a:tc>
                <a:tc>
                  <a:txBody>
                    <a:bodyPr/>
                    <a:lstStyle/>
                    <a:p>
                      <a:pPr algn="ctr"/>
                      <a:r>
                        <a:rPr kumimoji="1" lang="en-US" altLang="ja-JP" dirty="0" smtClean="0">
                          <a:solidFill>
                            <a:srgbClr val="FF0000"/>
                          </a:solidFill>
                        </a:rPr>
                        <a:t>2.75</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2</a:t>
                      </a:r>
                      <a:endParaRPr kumimoji="1" lang="ja-JP" altLang="en-US" dirty="0">
                        <a:solidFill>
                          <a:srgbClr val="FF0000"/>
                        </a:solidFill>
                      </a:endParaRPr>
                    </a:p>
                  </a:txBody>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849446639"/>
              </p:ext>
            </p:extLst>
          </p:nvPr>
        </p:nvGraphicFramePr>
        <p:xfrm>
          <a:off x="4845369" y="2085150"/>
          <a:ext cx="3830319" cy="1483360"/>
        </p:xfrm>
        <a:graphic>
          <a:graphicData uri="http://schemas.openxmlformats.org/drawingml/2006/table">
            <a:tbl>
              <a:tblPr firstRow="1" bandRow="1">
                <a:tableStyleId>{5C22544A-7EE6-4342-B048-85BDC9FD1C3A}</a:tableStyleId>
              </a:tblPr>
              <a:tblGrid>
                <a:gridCol w="1276773"/>
                <a:gridCol w="1276773"/>
                <a:gridCol w="1276773"/>
              </a:tblGrid>
              <a:tr h="370840">
                <a:tc>
                  <a:txBody>
                    <a:bodyPr/>
                    <a:lstStyle/>
                    <a:p>
                      <a:pPr algn="ctr"/>
                      <a:endParaRPr kumimoji="1" lang="ja-JP" altLang="en-US" dirty="0">
                        <a:solidFill>
                          <a:schemeClr val="tx1"/>
                        </a:solidFill>
                      </a:endParaRPr>
                    </a:p>
                  </a:txBody>
                  <a:tcPr/>
                </a:tc>
                <a:tc>
                  <a:txBody>
                    <a:bodyPr/>
                    <a:lstStyle/>
                    <a:p>
                      <a:pPr algn="ctr"/>
                      <a:r>
                        <a:rPr kumimoji="1" lang="ja-JP" altLang="en-US" dirty="0" smtClean="0">
                          <a:solidFill>
                            <a:schemeClr val="tx1"/>
                          </a:solidFill>
                        </a:rPr>
                        <a:t>提案環境</a:t>
                      </a:r>
                      <a:endParaRPr kumimoji="1" lang="ja-JP" altLang="en-US" dirty="0">
                        <a:solidFill>
                          <a:schemeClr val="tx1"/>
                        </a:solidFill>
                      </a:endParaRPr>
                    </a:p>
                  </a:txBody>
                  <a:tcPr/>
                </a:tc>
                <a:tc>
                  <a:txBody>
                    <a:bodyPr/>
                    <a:lstStyle/>
                    <a:p>
                      <a:pPr algn="ctr"/>
                      <a:r>
                        <a:rPr kumimoji="1" lang="en-US" altLang="ja-JP" dirty="0" err="1" smtClean="0">
                          <a:solidFill>
                            <a:schemeClr val="tx1"/>
                          </a:solidFill>
                        </a:rPr>
                        <a:t>GemX</a:t>
                      </a:r>
                      <a:endParaRPr kumimoji="1" lang="ja-JP" altLang="en-US" dirty="0">
                        <a:solidFill>
                          <a:schemeClr val="tx1"/>
                        </a:solidFill>
                      </a:endParaRPr>
                    </a:p>
                  </a:txBody>
                  <a:tcPr/>
                </a:tc>
              </a:tr>
              <a:tr h="370840">
                <a:tc>
                  <a:txBody>
                    <a:bodyPr/>
                    <a:lstStyle/>
                    <a:p>
                      <a:pPr algn="ctr"/>
                      <a:r>
                        <a:rPr kumimoji="1" lang="ja-JP" altLang="en-US" dirty="0" smtClean="0">
                          <a:solidFill>
                            <a:schemeClr val="tx1"/>
                          </a:solidFill>
                        </a:rPr>
                        <a:t>最大</a:t>
                      </a:r>
                      <a:endParaRPr kumimoji="1" lang="ja-JP" altLang="en-US" dirty="0">
                        <a:solidFill>
                          <a:schemeClr val="tx1"/>
                        </a:solidFill>
                      </a:endParaRPr>
                    </a:p>
                  </a:txBody>
                  <a:tcPr/>
                </a:tc>
                <a:tc>
                  <a:txBody>
                    <a:bodyPr/>
                    <a:lstStyle/>
                    <a:p>
                      <a:pPr algn="ctr"/>
                      <a:r>
                        <a:rPr kumimoji="1" lang="en-US" altLang="ja-JP" dirty="0" smtClean="0">
                          <a:solidFill>
                            <a:schemeClr val="tx1"/>
                          </a:solidFill>
                        </a:rPr>
                        <a:t>34</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43</a:t>
                      </a:r>
                      <a:r>
                        <a:rPr kumimoji="1" lang="ja-JP" altLang="en-US" dirty="0" smtClean="0">
                          <a:solidFill>
                            <a:schemeClr val="tx1"/>
                          </a:solidFill>
                        </a:rPr>
                        <a:t>分</a:t>
                      </a:r>
                      <a:r>
                        <a:rPr kumimoji="1" lang="en-US" altLang="ja-JP" dirty="0" smtClean="0">
                          <a:solidFill>
                            <a:schemeClr val="tx1"/>
                          </a:solidFill>
                        </a:rPr>
                        <a:t>30</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ja-JP" altLang="en-US" dirty="0" smtClean="0">
                          <a:solidFill>
                            <a:schemeClr val="tx1"/>
                          </a:solidFill>
                        </a:rPr>
                        <a:t>最小</a:t>
                      </a:r>
                      <a:endParaRPr kumimoji="1" lang="ja-JP" altLang="en-US" dirty="0">
                        <a:solidFill>
                          <a:schemeClr val="tx1"/>
                        </a:solidFill>
                      </a:endParaRPr>
                    </a:p>
                  </a:txBody>
                  <a:tcPr/>
                </a:tc>
                <a:tc>
                  <a:txBody>
                    <a:bodyPr/>
                    <a:lstStyle/>
                    <a:p>
                      <a:pPr algn="ctr"/>
                      <a:r>
                        <a:rPr kumimoji="1" lang="en-US" altLang="ja-JP" dirty="0" smtClean="0">
                          <a:solidFill>
                            <a:schemeClr val="tx1"/>
                          </a:solidFill>
                        </a:rPr>
                        <a:t>7</a:t>
                      </a:r>
                      <a:r>
                        <a:rPr kumimoji="1" lang="ja-JP" altLang="en-US" dirty="0" smtClean="0">
                          <a:solidFill>
                            <a:schemeClr val="tx1"/>
                          </a:solidFill>
                        </a:rPr>
                        <a:t>分</a:t>
                      </a:r>
                      <a:r>
                        <a:rPr kumimoji="1" lang="en-US" altLang="ja-JP" dirty="0" smtClean="0">
                          <a:solidFill>
                            <a:schemeClr val="tx1"/>
                          </a:solidFill>
                        </a:rPr>
                        <a:t>59</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18</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ja-JP" altLang="en-US" dirty="0" smtClean="0">
                          <a:solidFill>
                            <a:schemeClr val="tx1"/>
                          </a:solidFill>
                        </a:rPr>
                        <a:t>平均</a:t>
                      </a:r>
                      <a:endParaRPr kumimoji="1" lang="ja-JP" altLang="en-US" dirty="0">
                        <a:solidFill>
                          <a:schemeClr val="tx1"/>
                        </a:solidFill>
                      </a:endParaRPr>
                    </a:p>
                  </a:txBody>
                  <a:tcPr/>
                </a:tc>
                <a:tc>
                  <a:txBody>
                    <a:bodyPr/>
                    <a:lstStyle/>
                    <a:p>
                      <a:pPr algn="ctr"/>
                      <a:r>
                        <a:rPr kumimoji="1" lang="en-US" altLang="ja-JP" dirty="0" smtClean="0">
                          <a:solidFill>
                            <a:srgbClr val="FF0000"/>
                          </a:solidFill>
                        </a:rPr>
                        <a:t>17</a:t>
                      </a:r>
                      <a:r>
                        <a:rPr kumimoji="1" lang="ja-JP" altLang="en-US" dirty="0" smtClean="0">
                          <a:solidFill>
                            <a:srgbClr val="FF0000"/>
                          </a:solidFill>
                        </a:rPr>
                        <a:t>分</a:t>
                      </a:r>
                      <a:r>
                        <a:rPr kumimoji="1" lang="en-US" altLang="ja-JP" dirty="0" smtClean="0">
                          <a:solidFill>
                            <a:srgbClr val="FF0000"/>
                          </a:solidFill>
                        </a:rPr>
                        <a:t>23</a:t>
                      </a:r>
                      <a:r>
                        <a:rPr kumimoji="1" lang="ja-JP" altLang="en-US" dirty="0" smtClean="0">
                          <a:solidFill>
                            <a:srgbClr val="FF0000"/>
                          </a:solidFill>
                        </a:rPr>
                        <a:t>秒</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26</a:t>
                      </a:r>
                      <a:r>
                        <a:rPr kumimoji="1" lang="ja-JP" altLang="en-US" dirty="0" smtClean="0">
                          <a:solidFill>
                            <a:srgbClr val="FF0000"/>
                          </a:solidFill>
                        </a:rPr>
                        <a:t>分</a:t>
                      </a:r>
                      <a:r>
                        <a:rPr kumimoji="1" lang="en-US" altLang="ja-JP" dirty="0" smtClean="0">
                          <a:solidFill>
                            <a:srgbClr val="FF0000"/>
                          </a:solidFill>
                        </a:rPr>
                        <a:t>42</a:t>
                      </a:r>
                      <a:r>
                        <a:rPr kumimoji="1" lang="ja-JP" altLang="en-US" dirty="0" smtClean="0">
                          <a:solidFill>
                            <a:srgbClr val="FF0000"/>
                          </a:solidFill>
                        </a:rPr>
                        <a:t>秒</a:t>
                      </a:r>
                      <a:endParaRPr kumimoji="1" lang="ja-JP" altLang="en-US" dirty="0">
                        <a:solidFill>
                          <a:srgbClr val="FF0000"/>
                        </a:solidFill>
                      </a:endParaRPr>
                    </a:p>
                  </a:txBody>
                  <a:tcPr/>
                </a:tc>
              </a:tr>
            </a:tbl>
          </a:graphicData>
        </a:graphic>
      </p:graphicFrame>
      <p:sp>
        <p:nvSpPr>
          <p:cNvPr id="15" name="テキスト ボックス 14"/>
          <p:cNvSpPr txBox="1"/>
          <p:nvPr/>
        </p:nvSpPr>
        <p:spPr>
          <a:xfrm>
            <a:off x="206115" y="4597030"/>
            <a:ext cx="8776762" cy="954107"/>
          </a:xfrm>
          <a:prstGeom prst="rect">
            <a:avLst/>
          </a:prstGeom>
          <a:noFill/>
        </p:spPr>
        <p:txBody>
          <a:bodyPr wrap="none" rtlCol="0">
            <a:spAutoFit/>
          </a:bodyPr>
          <a:lstStyle/>
          <a:p>
            <a:pPr marL="342900" indent="-342900">
              <a:buFont typeface="Arial" panose="020B0604020202020204" pitchFamily="34" charset="0"/>
              <a:buChar char="•"/>
            </a:pPr>
            <a:r>
              <a:rPr lang="ja-JP" altLang="en-US" sz="2800" dirty="0" smtClean="0"/>
              <a:t>上記</a:t>
            </a:r>
            <a:r>
              <a:rPr lang="en-US" altLang="ja-JP" sz="2800" dirty="0" smtClean="0"/>
              <a:t>2</a:t>
            </a:r>
            <a:r>
              <a:rPr lang="ja-JP" altLang="en-US" sz="2800" dirty="0" err="1" smtClean="0"/>
              <a:t>つの</a:t>
            </a:r>
            <a:r>
              <a:rPr lang="ja-JP" altLang="en-US" sz="2800" dirty="0" smtClean="0"/>
              <a:t>結果の平均に対して</a:t>
            </a:r>
            <a:r>
              <a:rPr lang="en-US" altLang="ja-JP" sz="2800" dirty="0" smtClean="0"/>
              <a:t>t</a:t>
            </a:r>
            <a:r>
              <a:rPr lang="ja-JP" altLang="en-US" sz="2800" dirty="0" smtClean="0"/>
              <a:t>検定を用いて有意差を</a:t>
            </a:r>
            <a:endParaRPr lang="en-US" altLang="ja-JP" sz="2800" dirty="0" smtClean="0"/>
          </a:p>
          <a:p>
            <a:r>
              <a:rPr lang="ja-JP" altLang="en-US" sz="2800" dirty="0" smtClean="0"/>
              <a:t>　判定した所，有意水準</a:t>
            </a:r>
            <a:r>
              <a:rPr lang="en-US" altLang="ja-JP" sz="2800" dirty="0" smtClean="0"/>
              <a:t>0.05</a:t>
            </a:r>
            <a:r>
              <a:rPr lang="ja-JP" altLang="en-US" sz="2800" dirty="0" smtClean="0"/>
              <a:t>の下で有意差を確認できた．</a:t>
            </a:r>
            <a:endParaRPr kumimoji="1" lang="ja-JP" altLang="en-US" sz="2800" dirty="0"/>
          </a:p>
        </p:txBody>
      </p:sp>
      <p:sp>
        <p:nvSpPr>
          <p:cNvPr id="16" name="テキスト ボックス 15"/>
          <p:cNvSpPr txBox="1"/>
          <p:nvPr/>
        </p:nvSpPr>
        <p:spPr>
          <a:xfrm>
            <a:off x="404512" y="3568509"/>
            <a:ext cx="3935693" cy="646331"/>
          </a:xfrm>
          <a:prstGeom prst="rect">
            <a:avLst/>
          </a:prstGeom>
          <a:noFill/>
        </p:spPr>
        <p:txBody>
          <a:bodyPr wrap="none" rtlCol="0">
            <a:spAutoFit/>
          </a:bodyPr>
          <a:lstStyle/>
          <a:p>
            <a:pPr algn="ctr"/>
            <a:r>
              <a:rPr kumimoji="1" lang="ja-JP" altLang="en-US" dirty="0" smtClean="0"/>
              <a:t>被験者がメソッド抽出リファクタリングを</a:t>
            </a:r>
            <a:endParaRPr kumimoji="1" lang="en-US" altLang="ja-JP" dirty="0" smtClean="0"/>
          </a:p>
          <a:p>
            <a:pPr algn="ctr"/>
            <a:r>
              <a:rPr lang="ja-JP" altLang="en-US" dirty="0"/>
              <a:t>行</a:t>
            </a:r>
            <a:r>
              <a:rPr lang="ja-JP" altLang="en-US" dirty="0" smtClean="0"/>
              <a:t>うことができたコードクローンの数</a:t>
            </a:r>
            <a:endParaRPr kumimoji="1" lang="ja-JP" altLang="en-US" dirty="0"/>
          </a:p>
        </p:txBody>
      </p:sp>
      <p:sp>
        <p:nvSpPr>
          <p:cNvPr id="17" name="テキスト ボックス 16"/>
          <p:cNvSpPr txBox="1"/>
          <p:nvPr/>
        </p:nvSpPr>
        <p:spPr>
          <a:xfrm>
            <a:off x="4872844" y="3568508"/>
            <a:ext cx="3775393" cy="369332"/>
          </a:xfrm>
          <a:prstGeom prst="rect">
            <a:avLst/>
          </a:prstGeom>
          <a:noFill/>
        </p:spPr>
        <p:txBody>
          <a:bodyPr wrap="none" rtlCol="0">
            <a:spAutoFit/>
          </a:bodyPr>
          <a:lstStyle/>
          <a:p>
            <a:pPr algn="ctr"/>
            <a:r>
              <a:rPr lang="ja-JP" altLang="en-US" dirty="0" smtClean="0"/>
              <a:t>各タスクを終えるまでにかかった時間</a:t>
            </a:r>
            <a:endParaRPr kumimoji="1" lang="ja-JP" altLang="en-US" dirty="0"/>
          </a:p>
        </p:txBody>
      </p:sp>
    </p:spTree>
    <p:extLst>
      <p:ext uri="{BB962C8B-B14F-4D97-AF65-F5344CB8AC3E}">
        <p14:creationId xmlns:p14="http://schemas.microsoft.com/office/powerpoint/2010/main" val="4273961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lang="ja-JP" altLang="en-US" sz="2600" dirty="0" smtClean="0"/>
              <a:t>メソッド抽出リファクタリング支援環境を構築した．</a:t>
            </a:r>
            <a:endParaRPr lang="en-US" altLang="ja-JP" sz="2600" dirty="0" smtClean="0"/>
          </a:p>
          <a:p>
            <a:pPr lvl="1"/>
            <a:r>
              <a:rPr lang="ja-JP" altLang="en-US" sz="2200" dirty="0" smtClean="0"/>
              <a:t>開発</a:t>
            </a:r>
            <a:r>
              <a:rPr lang="ja-JP" altLang="en-US" sz="2200" dirty="0"/>
              <a:t>作業をモニタリングし，メソッド</a:t>
            </a:r>
            <a:r>
              <a:rPr lang="ja-JP" altLang="en-US" sz="2200" dirty="0" smtClean="0"/>
              <a:t>抽出リファクタリングの</a:t>
            </a:r>
            <a:r>
              <a:rPr lang="ja-JP" altLang="en-US" sz="2200" dirty="0"/>
              <a:t>集約パターンを</a:t>
            </a:r>
            <a:r>
              <a:rPr lang="ja-JP" altLang="en-US" sz="2200" dirty="0" smtClean="0"/>
              <a:t>見つけ，そのコードクローンの同時集約を支援する．</a:t>
            </a:r>
            <a:endParaRPr lang="en-US" altLang="ja-JP" sz="2200" dirty="0" smtClean="0"/>
          </a:p>
          <a:p>
            <a:endParaRPr lang="en-US" altLang="ja-JP" sz="2600" dirty="0" smtClean="0"/>
          </a:p>
          <a:p>
            <a:endParaRPr lang="en-US" altLang="ja-JP" sz="2600" dirty="0" smtClean="0"/>
          </a:p>
          <a:p>
            <a:r>
              <a:rPr lang="en-US" altLang="ja-JP" sz="2600" dirty="0" err="1" smtClean="0"/>
              <a:t>CCFinderX</a:t>
            </a:r>
            <a:r>
              <a:rPr lang="ja-JP" altLang="en-US" sz="2600" dirty="0" smtClean="0"/>
              <a:t>の</a:t>
            </a:r>
            <a:r>
              <a:rPr lang="en-US" altLang="ja-JP" sz="2600" dirty="0" smtClean="0"/>
              <a:t>GUI</a:t>
            </a:r>
            <a:r>
              <a:rPr lang="ja-JP" altLang="en-US" sz="2600" dirty="0" smtClean="0"/>
              <a:t>である</a:t>
            </a:r>
            <a:r>
              <a:rPr lang="en-US" altLang="ja-JP" sz="2600" dirty="0" err="1" smtClean="0"/>
              <a:t>GemX</a:t>
            </a:r>
            <a:r>
              <a:rPr lang="ja-JP" altLang="en-US" sz="2600" dirty="0" smtClean="0"/>
              <a:t>との比較実験を行った．</a:t>
            </a:r>
            <a:endParaRPr lang="en-US" altLang="ja-JP" sz="2600" dirty="0" smtClean="0"/>
          </a:p>
          <a:p>
            <a:pPr lvl="1"/>
            <a:r>
              <a:rPr lang="ja-JP" altLang="en-US" sz="2200" dirty="0" smtClean="0"/>
              <a:t>メソッド抽出リファクタリング支援において，提案環境の有効性を確かめることができた．</a:t>
            </a:r>
            <a:endParaRPr lang="en-US" altLang="ja-JP" sz="2000" dirty="0" smtClean="0"/>
          </a:p>
          <a:p>
            <a:pPr marL="0" indent="0">
              <a:buNone/>
            </a:pPr>
            <a:endParaRPr lang="ja-JP" altLang="en-US"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27</a:t>
            </a:fld>
            <a:endParaRPr lang="en-US" altLang="ja-JP" dirty="0"/>
          </a:p>
        </p:txBody>
      </p:sp>
    </p:spTree>
    <p:extLst>
      <p:ext uri="{BB962C8B-B14F-4D97-AF65-F5344CB8AC3E}">
        <p14:creationId xmlns:p14="http://schemas.microsoft.com/office/powerpoint/2010/main" val="2686248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6889" y="2746905"/>
            <a:ext cx="8218488" cy="1143000"/>
          </a:xfrm>
        </p:spPr>
        <p:txBody>
          <a:bodyPr/>
          <a:lstStyle/>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28</a:t>
            </a:fld>
            <a:endParaRPr lang="en-US" altLang="ja-JP" dirty="0"/>
          </a:p>
        </p:txBody>
      </p:sp>
      <p:sp>
        <p:nvSpPr>
          <p:cNvPr id="5" name="正方形/長方形 4"/>
          <p:cNvSpPr/>
          <p:nvPr/>
        </p:nvSpPr>
        <p:spPr>
          <a:xfrm>
            <a:off x="366889" y="1072444"/>
            <a:ext cx="8381824" cy="666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3951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ja-JP" altLang="en-US" dirty="0" smtClean="0"/>
              <a:t>結果</a:t>
            </a:r>
            <a:endParaRPr kumimoji="1" lang="ja-JP" altLang="en-US" sz="36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756951926"/>
              </p:ext>
            </p:extLst>
          </p:nvPr>
        </p:nvGraphicFramePr>
        <p:xfrm>
          <a:off x="264527" y="1665188"/>
          <a:ext cx="3516642" cy="3733800"/>
        </p:xfrm>
        <a:graphic>
          <a:graphicData uri="http://schemas.openxmlformats.org/drawingml/2006/table">
            <a:tbl>
              <a:tblPr firstRow="1" bandRow="1">
                <a:tableStyleId>{5C22544A-7EE6-4342-B048-85BDC9FD1C3A}</a:tableStyleId>
              </a:tblPr>
              <a:tblGrid>
                <a:gridCol w="1172214"/>
                <a:gridCol w="1172214"/>
                <a:gridCol w="1172214"/>
              </a:tblGrid>
              <a:tr h="370840">
                <a:tc>
                  <a:txBody>
                    <a:bodyPr/>
                    <a:lstStyle/>
                    <a:p>
                      <a:pPr algn="ctr"/>
                      <a:r>
                        <a:rPr kumimoji="1" lang="ja-JP" altLang="en-US" dirty="0" smtClean="0">
                          <a:solidFill>
                            <a:schemeClr val="tx1"/>
                          </a:solidFill>
                        </a:rPr>
                        <a:t>被験者</a:t>
                      </a:r>
                      <a:endParaRPr kumimoji="1" lang="en-US" altLang="ja-JP" dirty="0" smtClean="0">
                        <a:solidFill>
                          <a:schemeClr val="tx1"/>
                        </a:solidFill>
                      </a:endParaRPr>
                    </a:p>
                  </a:txBody>
                  <a:tcPr/>
                </a:tc>
                <a:tc>
                  <a:txBody>
                    <a:bodyPr/>
                    <a:lstStyle/>
                    <a:p>
                      <a:pPr algn="ctr"/>
                      <a:r>
                        <a:rPr kumimoji="1" lang="ja-JP" altLang="en-US" dirty="0" smtClean="0">
                          <a:solidFill>
                            <a:schemeClr val="tx1"/>
                          </a:solidFill>
                        </a:rPr>
                        <a:t>提案環境</a:t>
                      </a:r>
                      <a:endParaRPr kumimoji="1" lang="ja-JP" altLang="en-US" dirty="0">
                        <a:solidFill>
                          <a:schemeClr val="tx1"/>
                        </a:solidFill>
                      </a:endParaRPr>
                    </a:p>
                  </a:txBody>
                  <a:tcPr/>
                </a:tc>
                <a:tc>
                  <a:txBody>
                    <a:bodyPr/>
                    <a:lstStyle/>
                    <a:p>
                      <a:pPr algn="ctr"/>
                      <a:r>
                        <a:rPr kumimoji="1" lang="en-US" altLang="ja-JP" dirty="0" err="1" smtClean="0">
                          <a:solidFill>
                            <a:schemeClr val="tx1"/>
                          </a:solidFill>
                        </a:rPr>
                        <a:t>GemX</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A</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B</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2</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C</a:t>
                      </a:r>
                      <a:endParaRPr kumimoji="1" lang="ja-JP" altLang="en-US" dirty="0">
                        <a:solidFill>
                          <a:schemeClr val="tx1"/>
                        </a:solidFill>
                      </a:endParaRPr>
                    </a:p>
                  </a:txBody>
                  <a:tcPr/>
                </a:tc>
                <a:tc>
                  <a:txBody>
                    <a:bodyPr/>
                    <a:lstStyle/>
                    <a:p>
                      <a:pPr algn="ctr"/>
                      <a:r>
                        <a:rPr kumimoji="1" lang="en-US" altLang="ja-JP" dirty="0" smtClean="0">
                          <a:solidFill>
                            <a:schemeClr val="tx1"/>
                          </a:solidFill>
                        </a:rPr>
                        <a:t>1</a:t>
                      </a:r>
                      <a:endParaRPr kumimoji="1" lang="ja-JP" altLang="en-US" dirty="0">
                        <a:solidFill>
                          <a:schemeClr val="tx1"/>
                        </a:solidFill>
                      </a:endParaRPr>
                    </a:p>
                  </a:txBody>
                  <a:tcPr/>
                </a:tc>
                <a:tc>
                  <a:txBody>
                    <a:bodyPr/>
                    <a:lstStyle/>
                    <a:p>
                      <a:pPr algn="ctr"/>
                      <a:r>
                        <a:rPr kumimoji="1" lang="en-US" altLang="ja-JP" dirty="0" smtClean="0">
                          <a:solidFill>
                            <a:schemeClr val="tx1"/>
                          </a:solidFill>
                        </a:rPr>
                        <a:t>0</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D</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2</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E</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F</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2</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G</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2</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H</a:t>
                      </a:r>
                      <a:endParaRPr kumimoji="1" lang="ja-JP" altLang="en-US" dirty="0">
                        <a:solidFill>
                          <a:schemeClr val="tx1"/>
                        </a:solidFill>
                      </a:endParaRPr>
                    </a:p>
                  </a:txBody>
                  <a:tcPr/>
                </a:tc>
                <a:tc>
                  <a:txBody>
                    <a:bodyPr/>
                    <a:lstStyle/>
                    <a:p>
                      <a:pPr algn="ctr"/>
                      <a:r>
                        <a:rPr kumimoji="1" lang="en-US" altLang="ja-JP" dirty="0" smtClean="0">
                          <a:solidFill>
                            <a:schemeClr val="tx1"/>
                          </a:solidFill>
                        </a:rPr>
                        <a:t>3</a:t>
                      </a:r>
                      <a:endParaRPr kumimoji="1" lang="ja-JP" altLang="en-US" dirty="0">
                        <a:solidFill>
                          <a:schemeClr val="tx1"/>
                        </a:solidFill>
                      </a:endParaRPr>
                    </a:p>
                  </a:txBody>
                  <a:tcPr/>
                </a:tc>
                <a:tc>
                  <a:txBody>
                    <a:bodyPr/>
                    <a:lstStyle/>
                    <a:p>
                      <a:pPr algn="ctr"/>
                      <a:r>
                        <a:rPr kumimoji="1" lang="en-US" altLang="ja-JP" dirty="0" smtClean="0">
                          <a:solidFill>
                            <a:schemeClr val="tx1"/>
                          </a:solidFill>
                        </a:rPr>
                        <a:t>2</a:t>
                      </a:r>
                      <a:endParaRPr kumimoji="1" lang="ja-JP" altLang="en-US" dirty="0">
                        <a:solidFill>
                          <a:schemeClr val="tx1"/>
                        </a:solidFill>
                      </a:endParaRPr>
                    </a:p>
                  </a:txBody>
                  <a:tcPr/>
                </a:tc>
              </a:tr>
              <a:tr h="370840">
                <a:tc>
                  <a:txBody>
                    <a:bodyPr/>
                    <a:lstStyle/>
                    <a:p>
                      <a:pPr algn="ctr"/>
                      <a:r>
                        <a:rPr kumimoji="1" lang="ja-JP" altLang="en-US" sz="2000" dirty="0" smtClean="0">
                          <a:solidFill>
                            <a:schemeClr val="tx1"/>
                          </a:solidFill>
                        </a:rPr>
                        <a:t>平均</a:t>
                      </a:r>
                      <a:endParaRPr kumimoji="1" lang="ja-JP" altLang="en-US" sz="2000" dirty="0">
                        <a:solidFill>
                          <a:schemeClr val="tx1"/>
                        </a:solidFill>
                      </a:endParaRPr>
                    </a:p>
                  </a:txBody>
                  <a:tcPr/>
                </a:tc>
                <a:tc>
                  <a:txBody>
                    <a:bodyPr/>
                    <a:lstStyle/>
                    <a:p>
                      <a:pPr algn="ctr"/>
                      <a:r>
                        <a:rPr kumimoji="1" lang="en-US" altLang="ja-JP" sz="2000" dirty="0" smtClean="0">
                          <a:solidFill>
                            <a:srgbClr val="FF0000"/>
                          </a:solidFill>
                        </a:rPr>
                        <a:t>2.75</a:t>
                      </a:r>
                      <a:endParaRPr kumimoji="1" lang="ja-JP" altLang="en-US" sz="2000" dirty="0">
                        <a:solidFill>
                          <a:srgbClr val="FF0000"/>
                        </a:solidFill>
                      </a:endParaRPr>
                    </a:p>
                  </a:txBody>
                  <a:tcPr/>
                </a:tc>
                <a:tc>
                  <a:txBody>
                    <a:bodyPr/>
                    <a:lstStyle/>
                    <a:p>
                      <a:pPr algn="ctr"/>
                      <a:r>
                        <a:rPr kumimoji="1" lang="en-US" altLang="ja-JP" sz="2000" dirty="0" smtClean="0">
                          <a:solidFill>
                            <a:srgbClr val="FF0000"/>
                          </a:solidFill>
                        </a:rPr>
                        <a:t>2</a:t>
                      </a:r>
                      <a:endParaRPr kumimoji="1" lang="ja-JP" altLang="en-US" sz="2000" dirty="0">
                        <a:solidFill>
                          <a:srgbClr val="FF0000"/>
                        </a:solidFill>
                      </a:endParaRPr>
                    </a:p>
                  </a:txBody>
                  <a:tcPr/>
                </a:tc>
              </a:tr>
            </a:tbl>
          </a:graphicData>
        </a:graphic>
      </p:graphicFrame>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29</a:t>
            </a:fld>
            <a:endParaRPr lang="en-US" altLang="ja-JP" dirty="0"/>
          </a:p>
        </p:txBody>
      </p:sp>
      <p:graphicFrame>
        <p:nvGraphicFramePr>
          <p:cNvPr id="7" name="コンテンツ プレースホルダー 4"/>
          <p:cNvGraphicFramePr>
            <a:graphicFrameLocks/>
          </p:cNvGraphicFramePr>
          <p:nvPr>
            <p:extLst>
              <p:ext uri="{D42A27DB-BD31-4B8C-83A1-F6EECF244321}">
                <p14:modId xmlns:p14="http://schemas.microsoft.com/office/powerpoint/2010/main" val="31575744"/>
              </p:ext>
            </p:extLst>
          </p:nvPr>
        </p:nvGraphicFramePr>
        <p:xfrm>
          <a:off x="4566444" y="1665188"/>
          <a:ext cx="4250724" cy="3733800"/>
        </p:xfrm>
        <a:graphic>
          <a:graphicData uri="http://schemas.openxmlformats.org/drawingml/2006/table">
            <a:tbl>
              <a:tblPr firstRow="1" bandRow="1">
                <a:tableStyleId>{5C22544A-7EE6-4342-B048-85BDC9FD1C3A}</a:tableStyleId>
              </a:tblPr>
              <a:tblGrid>
                <a:gridCol w="1416908"/>
                <a:gridCol w="1416908"/>
                <a:gridCol w="1416908"/>
              </a:tblGrid>
              <a:tr h="370840">
                <a:tc>
                  <a:txBody>
                    <a:bodyPr/>
                    <a:lstStyle/>
                    <a:p>
                      <a:pPr algn="ctr"/>
                      <a:r>
                        <a:rPr kumimoji="1" lang="ja-JP" altLang="en-US" dirty="0" smtClean="0">
                          <a:solidFill>
                            <a:schemeClr val="tx1"/>
                          </a:solidFill>
                        </a:rPr>
                        <a:t>被験者</a:t>
                      </a:r>
                      <a:endParaRPr kumimoji="1" lang="en-US" altLang="ja-JP" dirty="0" smtClean="0">
                        <a:solidFill>
                          <a:schemeClr val="tx1"/>
                        </a:solidFill>
                      </a:endParaRPr>
                    </a:p>
                  </a:txBody>
                  <a:tcPr/>
                </a:tc>
                <a:tc>
                  <a:txBody>
                    <a:bodyPr/>
                    <a:lstStyle/>
                    <a:p>
                      <a:pPr algn="ctr"/>
                      <a:r>
                        <a:rPr kumimoji="1" lang="ja-JP" altLang="en-US" dirty="0" smtClean="0">
                          <a:solidFill>
                            <a:schemeClr val="tx1"/>
                          </a:solidFill>
                        </a:rPr>
                        <a:t>提案環境</a:t>
                      </a:r>
                      <a:endParaRPr kumimoji="1" lang="ja-JP" altLang="en-US" dirty="0">
                        <a:solidFill>
                          <a:schemeClr val="tx1"/>
                        </a:solidFill>
                      </a:endParaRPr>
                    </a:p>
                  </a:txBody>
                  <a:tcPr/>
                </a:tc>
                <a:tc>
                  <a:txBody>
                    <a:bodyPr/>
                    <a:lstStyle/>
                    <a:p>
                      <a:pPr algn="ctr"/>
                      <a:r>
                        <a:rPr kumimoji="1" lang="en-US" altLang="ja-JP" dirty="0" err="1" smtClean="0">
                          <a:solidFill>
                            <a:schemeClr val="tx1"/>
                          </a:solidFill>
                        </a:rPr>
                        <a:t>GemX</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A</a:t>
                      </a:r>
                      <a:endParaRPr kumimoji="1" lang="ja-JP" altLang="en-US" dirty="0">
                        <a:solidFill>
                          <a:schemeClr val="tx1"/>
                        </a:solidFill>
                      </a:endParaRPr>
                    </a:p>
                  </a:txBody>
                  <a:tcPr/>
                </a:tc>
                <a:tc>
                  <a:txBody>
                    <a:bodyPr/>
                    <a:lstStyle/>
                    <a:p>
                      <a:pPr algn="ctr"/>
                      <a:r>
                        <a:rPr kumimoji="1" lang="en-US" altLang="ja-JP" dirty="0" smtClean="0">
                          <a:solidFill>
                            <a:schemeClr val="tx1"/>
                          </a:solidFill>
                        </a:rPr>
                        <a:t>22</a:t>
                      </a:r>
                      <a:r>
                        <a:rPr kumimoji="1" lang="ja-JP" altLang="en-US" dirty="0" smtClean="0">
                          <a:solidFill>
                            <a:schemeClr val="tx1"/>
                          </a:solidFill>
                        </a:rPr>
                        <a:t>分</a:t>
                      </a:r>
                      <a:r>
                        <a:rPr kumimoji="1" lang="en-US" altLang="ja-JP" dirty="0" smtClean="0">
                          <a:solidFill>
                            <a:schemeClr val="tx1"/>
                          </a:solidFill>
                        </a:rPr>
                        <a:t>45</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43</a:t>
                      </a:r>
                      <a:r>
                        <a:rPr kumimoji="1" lang="ja-JP" altLang="en-US" dirty="0" smtClean="0">
                          <a:solidFill>
                            <a:schemeClr val="tx1"/>
                          </a:solidFill>
                        </a:rPr>
                        <a:t>分</a:t>
                      </a:r>
                      <a:r>
                        <a:rPr kumimoji="1" lang="en-US" altLang="ja-JP" dirty="0" smtClean="0">
                          <a:solidFill>
                            <a:schemeClr val="tx1"/>
                          </a:solidFill>
                        </a:rPr>
                        <a:t>30</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B</a:t>
                      </a:r>
                      <a:endParaRPr kumimoji="1" lang="ja-JP" altLang="en-US" dirty="0">
                        <a:solidFill>
                          <a:schemeClr val="tx1"/>
                        </a:solidFill>
                      </a:endParaRPr>
                    </a:p>
                  </a:txBody>
                  <a:tcPr/>
                </a:tc>
                <a:tc>
                  <a:txBody>
                    <a:bodyPr/>
                    <a:lstStyle/>
                    <a:p>
                      <a:pPr algn="ctr"/>
                      <a:r>
                        <a:rPr kumimoji="1" lang="en-US" altLang="ja-JP" dirty="0" smtClean="0">
                          <a:solidFill>
                            <a:schemeClr val="tx1"/>
                          </a:solidFill>
                        </a:rPr>
                        <a:t>17</a:t>
                      </a:r>
                      <a:r>
                        <a:rPr kumimoji="1" lang="ja-JP" altLang="en-US" dirty="0" smtClean="0">
                          <a:solidFill>
                            <a:schemeClr val="tx1"/>
                          </a:solidFill>
                        </a:rPr>
                        <a:t>分</a:t>
                      </a:r>
                      <a:r>
                        <a:rPr kumimoji="1" lang="en-US" altLang="ja-JP" dirty="0" smtClean="0">
                          <a:solidFill>
                            <a:schemeClr val="tx1"/>
                          </a:solidFill>
                        </a:rPr>
                        <a:t>42</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33</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C</a:t>
                      </a:r>
                      <a:endParaRPr kumimoji="1" lang="ja-JP" altLang="en-US" dirty="0">
                        <a:solidFill>
                          <a:schemeClr val="tx1"/>
                        </a:solidFill>
                      </a:endParaRPr>
                    </a:p>
                  </a:txBody>
                  <a:tcPr/>
                </a:tc>
                <a:tc>
                  <a:txBody>
                    <a:bodyPr/>
                    <a:lstStyle/>
                    <a:p>
                      <a:pPr algn="ctr"/>
                      <a:r>
                        <a:rPr kumimoji="1" lang="en-US" altLang="ja-JP" dirty="0" smtClean="0">
                          <a:solidFill>
                            <a:schemeClr val="tx1"/>
                          </a:solidFill>
                        </a:rPr>
                        <a:t>34</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30</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D</a:t>
                      </a:r>
                      <a:endParaRPr kumimoji="1" lang="ja-JP" altLang="en-US" dirty="0">
                        <a:solidFill>
                          <a:schemeClr val="tx1"/>
                        </a:solidFill>
                      </a:endParaRPr>
                    </a:p>
                  </a:txBody>
                  <a:tcPr/>
                </a:tc>
                <a:tc>
                  <a:txBody>
                    <a:bodyPr/>
                    <a:lstStyle/>
                    <a:p>
                      <a:pPr algn="ctr"/>
                      <a:r>
                        <a:rPr kumimoji="1" lang="en-US" altLang="ja-JP" dirty="0" smtClean="0">
                          <a:solidFill>
                            <a:schemeClr val="tx1"/>
                          </a:solidFill>
                        </a:rPr>
                        <a:t>22</a:t>
                      </a:r>
                      <a:r>
                        <a:rPr kumimoji="1" lang="ja-JP" altLang="en-US" dirty="0" smtClean="0">
                          <a:solidFill>
                            <a:schemeClr val="tx1"/>
                          </a:solidFill>
                        </a:rPr>
                        <a:t>分</a:t>
                      </a:r>
                      <a:r>
                        <a:rPr kumimoji="1" lang="en-US" altLang="ja-JP" dirty="0" smtClean="0">
                          <a:solidFill>
                            <a:schemeClr val="tx1"/>
                          </a:solidFill>
                        </a:rPr>
                        <a:t>54</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21</a:t>
                      </a:r>
                      <a:r>
                        <a:rPr kumimoji="1" lang="ja-JP" altLang="en-US" dirty="0" smtClean="0">
                          <a:solidFill>
                            <a:schemeClr val="tx1"/>
                          </a:solidFill>
                        </a:rPr>
                        <a:t>分</a:t>
                      </a:r>
                      <a:r>
                        <a:rPr kumimoji="1" lang="en-US" altLang="ja-JP" dirty="0" smtClean="0">
                          <a:solidFill>
                            <a:schemeClr val="tx1"/>
                          </a:solidFill>
                        </a:rPr>
                        <a:t>39</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E</a:t>
                      </a:r>
                      <a:endParaRPr kumimoji="1" lang="ja-JP" altLang="en-US" dirty="0">
                        <a:solidFill>
                          <a:schemeClr val="tx1"/>
                        </a:solidFill>
                      </a:endParaRPr>
                    </a:p>
                  </a:txBody>
                  <a:tcPr/>
                </a:tc>
                <a:tc>
                  <a:txBody>
                    <a:bodyPr/>
                    <a:lstStyle/>
                    <a:p>
                      <a:pPr algn="ctr"/>
                      <a:r>
                        <a:rPr kumimoji="1" lang="en-US" altLang="ja-JP" dirty="0" smtClean="0">
                          <a:solidFill>
                            <a:schemeClr val="tx1"/>
                          </a:solidFill>
                        </a:rPr>
                        <a:t>9</a:t>
                      </a:r>
                      <a:r>
                        <a:rPr kumimoji="1" lang="ja-JP" altLang="en-US" dirty="0" smtClean="0">
                          <a:solidFill>
                            <a:schemeClr val="tx1"/>
                          </a:solidFill>
                        </a:rPr>
                        <a:t>分</a:t>
                      </a:r>
                      <a:r>
                        <a:rPr kumimoji="1" lang="en-US" altLang="ja-JP" dirty="0" smtClean="0">
                          <a:solidFill>
                            <a:schemeClr val="tx1"/>
                          </a:solidFill>
                        </a:rPr>
                        <a:t>51</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21</a:t>
                      </a:r>
                      <a:r>
                        <a:rPr kumimoji="1" lang="ja-JP" altLang="en-US" dirty="0" smtClean="0">
                          <a:solidFill>
                            <a:schemeClr val="tx1"/>
                          </a:solidFill>
                        </a:rPr>
                        <a:t>分</a:t>
                      </a:r>
                      <a:r>
                        <a:rPr kumimoji="1" lang="en-US" altLang="ja-JP" dirty="0" smtClean="0">
                          <a:solidFill>
                            <a:schemeClr val="tx1"/>
                          </a:solidFill>
                        </a:rPr>
                        <a:t>46</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F</a:t>
                      </a:r>
                      <a:endParaRPr kumimoji="1" lang="ja-JP" altLang="en-US" dirty="0">
                        <a:solidFill>
                          <a:schemeClr val="tx1"/>
                        </a:solidFill>
                      </a:endParaRPr>
                    </a:p>
                  </a:txBody>
                  <a:tcPr/>
                </a:tc>
                <a:tc>
                  <a:txBody>
                    <a:bodyPr/>
                    <a:lstStyle/>
                    <a:p>
                      <a:pPr algn="ctr"/>
                      <a:r>
                        <a:rPr kumimoji="1" lang="en-US" altLang="ja-JP" dirty="0" smtClean="0">
                          <a:solidFill>
                            <a:schemeClr val="tx1"/>
                          </a:solidFill>
                        </a:rPr>
                        <a:t>11</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18</a:t>
                      </a:r>
                      <a:r>
                        <a:rPr kumimoji="1" lang="ja-JP" altLang="en-US" dirty="0" smtClean="0">
                          <a:solidFill>
                            <a:schemeClr val="tx1"/>
                          </a:solidFill>
                        </a:rPr>
                        <a:t>分</a:t>
                      </a:r>
                      <a:r>
                        <a:rPr kumimoji="1" lang="en-US" altLang="ja-JP" dirty="0" smtClean="0">
                          <a:solidFill>
                            <a:schemeClr val="tx1"/>
                          </a:solidFill>
                        </a:rPr>
                        <a:t>00</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G</a:t>
                      </a:r>
                      <a:endParaRPr kumimoji="1" lang="ja-JP" altLang="en-US" dirty="0">
                        <a:solidFill>
                          <a:schemeClr val="tx1"/>
                        </a:solidFill>
                      </a:endParaRPr>
                    </a:p>
                  </a:txBody>
                  <a:tcPr/>
                </a:tc>
                <a:tc>
                  <a:txBody>
                    <a:bodyPr/>
                    <a:lstStyle/>
                    <a:p>
                      <a:pPr algn="ctr"/>
                      <a:r>
                        <a:rPr kumimoji="1" lang="en-US" altLang="ja-JP" dirty="0" smtClean="0">
                          <a:solidFill>
                            <a:schemeClr val="tx1"/>
                          </a:solidFill>
                        </a:rPr>
                        <a:t>7</a:t>
                      </a:r>
                      <a:r>
                        <a:rPr kumimoji="1" lang="ja-JP" altLang="en-US" dirty="0" smtClean="0">
                          <a:solidFill>
                            <a:schemeClr val="tx1"/>
                          </a:solidFill>
                        </a:rPr>
                        <a:t>分</a:t>
                      </a:r>
                      <a:r>
                        <a:rPr kumimoji="1" lang="en-US" altLang="ja-JP" dirty="0" smtClean="0">
                          <a:solidFill>
                            <a:schemeClr val="tx1"/>
                          </a:solidFill>
                        </a:rPr>
                        <a:t>59</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19</a:t>
                      </a:r>
                      <a:r>
                        <a:rPr kumimoji="1" lang="ja-JP" altLang="en-US" dirty="0" smtClean="0">
                          <a:solidFill>
                            <a:schemeClr val="tx1"/>
                          </a:solidFill>
                        </a:rPr>
                        <a:t>分</a:t>
                      </a:r>
                      <a:r>
                        <a:rPr kumimoji="1" lang="en-US" altLang="ja-JP" dirty="0" smtClean="0">
                          <a:solidFill>
                            <a:schemeClr val="tx1"/>
                          </a:solidFill>
                        </a:rPr>
                        <a:t>03</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en-US" altLang="ja-JP" dirty="0" smtClean="0">
                          <a:solidFill>
                            <a:schemeClr val="tx1"/>
                          </a:solidFill>
                        </a:rPr>
                        <a:t>H</a:t>
                      </a:r>
                      <a:endParaRPr kumimoji="1" lang="ja-JP" altLang="en-US" dirty="0">
                        <a:solidFill>
                          <a:schemeClr val="tx1"/>
                        </a:solidFill>
                      </a:endParaRPr>
                    </a:p>
                  </a:txBody>
                  <a:tcPr/>
                </a:tc>
                <a:tc>
                  <a:txBody>
                    <a:bodyPr/>
                    <a:lstStyle/>
                    <a:p>
                      <a:pPr algn="ctr"/>
                      <a:r>
                        <a:rPr kumimoji="1" lang="en-US" altLang="ja-JP" dirty="0" smtClean="0">
                          <a:solidFill>
                            <a:schemeClr val="tx1"/>
                          </a:solidFill>
                        </a:rPr>
                        <a:t>12</a:t>
                      </a:r>
                      <a:r>
                        <a:rPr kumimoji="1" lang="ja-JP" altLang="en-US" dirty="0" smtClean="0">
                          <a:solidFill>
                            <a:schemeClr val="tx1"/>
                          </a:solidFill>
                        </a:rPr>
                        <a:t>分</a:t>
                      </a:r>
                      <a:r>
                        <a:rPr kumimoji="1" lang="en-US" altLang="ja-JP" dirty="0" smtClean="0">
                          <a:solidFill>
                            <a:schemeClr val="tx1"/>
                          </a:solidFill>
                        </a:rPr>
                        <a:t>51</a:t>
                      </a:r>
                      <a:r>
                        <a:rPr kumimoji="1" lang="ja-JP" altLang="en-US" dirty="0" smtClean="0">
                          <a:solidFill>
                            <a:schemeClr val="tx1"/>
                          </a:solidFill>
                        </a:rPr>
                        <a:t>秒</a:t>
                      </a:r>
                      <a:endParaRPr kumimoji="1" lang="ja-JP" altLang="en-US" dirty="0">
                        <a:solidFill>
                          <a:schemeClr val="tx1"/>
                        </a:solidFill>
                      </a:endParaRPr>
                    </a:p>
                  </a:txBody>
                  <a:tcPr/>
                </a:tc>
                <a:tc>
                  <a:txBody>
                    <a:bodyPr/>
                    <a:lstStyle/>
                    <a:p>
                      <a:pPr algn="ctr"/>
                      <a:r>
                        <a:rPr kumimoji="1" lang="en-US" altLang="ja-JP" dirty="0" smtClean="0">
                          <a:solidFill>
                            <a:schemeClr val="tx1"/>
                          </a:solidFill>
                        </a:rPr>
                        <a:t>26</a:t>
                      </a:r>
                      <a:r>
                        <a:rPr kumimoji="1" lang="ja-JP" altLang="en-US" dirty="0" smtClean="0">
                          <a:solidFill>
                            <a:schemeClr val="tx1"/>
                          </a:solidFill>
                        </a:rPr>
                        <a:t>分</a:t>
                      </a:r>
                      <a:r>
                        <a:rPr kumimoji="1" lang="en-US" altLang="ja-JP" dirty="0" smtClean="0">
                          <a:solidFill>
                            <a:schemeClr val="tx1"/>
                          </a:solidFill>
                        </a:rPr>
                        <a:t>39</a:t>
                      </a:r>
                      <a:r>
                        <a:rPr kumimoji="1" lang="ja-JP" altLang="en-US" dirty="0" smtClean="0">
                          <a:solidFill>
                            <a:schemeClr val="tx1"/>
                          </a:solidFill>
                        </a:rPr>
                        <a:t>秒</a:t>
                      </a:r>
                      <a:endParaRPr kumimoji="1" lang="ja-JP" altLang="en-US" dirty="0">
                        <a:solidFill>
                          <a:schemeClr val="tx1"/>
                        </a:solidFill>
                      </a:endParaRPr>
                    </a:p>
                  </a:txBody>
                  <a:tcPr/>
                </a:tc>
              </a:tr>
              <a:tr h="370840">
                <a:tc>
                  <a:txBody>
                    <a:bodyPr/>
                    <a:lstStyle/>
                    <a:p>
                      <a:pPr algn="ctr"/>
                      <a:r>
                        <a:rPr kumimoji="1" lang="ja-JP" altLang="en-US" sz="2000" dirty="0" smtClean="0">
                          <a:solidFill>
                            <a:schemeClr val="tx1"/>
                          </a:solidFill>
                        </a:rPr>
                        <a:t>平均</a:t>
                      </a:r>
                      <a:endParaRPr kumimoji="1" lang="ja-JP" altLang="en-US" sz="2000" dirty="0">
                        <a:solidFill>
                          <a:schemeClr val="tx1"/>
                        </a:solidFill>
                      </a:endParaRPr>
                    </a:p>
                  </a:txBody>
                  <a:tcPr/>
                </a:tc>
                <a:tc>
                  <a:txBody>
                    <a:bodyPr/>
                    <a:lstStyle/>
                    <a:p>
                      <a:pPr algn="ctr"/>
                      <a:r>
                        <a:rPr kumimoji="1" lang="en-US" altLang="ja-JP" sz="2000" dirty="0" smtClean="0">
                          <a:solidFill>
                            <a:srgbClr val="FF0000"/>
                          </a:solidFill>
                        </a:rPr>
                        <a:t>17</a:t>
                      </a:r>
                      <a:r>
                        <a:rPr kumimoji="1" lang="ja-JP" altLang="en-US" sz="2000" dirty="0" smtClean="0">
                          <a:solidFill>
                            <a:srgbClr val="FF0000"/>
                          </a:solidFill>
                        </a:rPr>
                        <a:t>分</a:t>
                      </a:r>
                      <a:r>
                        <a:rPr kumimoji="1" lang="en-US" altLang="ja-JP" sz="2000" dirty="0" smtClean="0">
                          <a:solidFill>
                            <a:srgbClr val="FF0000"/>
                          </a:solidFill>
                        </a:rPr>
                        <a:t>23</a:t>
                      </a:r>
                      <a:r>
                        <a:rPr kumimoji="1" lang="ja-JP" altLang="en-US" sz="2000" dirty="0" smtClean="0">
                          <a:solidFill>
                            <a:srgbClr val="FF0000"/>
                          </a:solidFill>
                        </a:rPr>
                        <a:t>秒</a:t>
                      </a:r>
                      <a:endParaRPr kumimoji="1" lang="ja-JP" altLang="en-US" sz="2000" dirty="0">
                        <a:solidFill>
                          <a:srgbClr val="FF0000"/>
                        </a:solidFill>
                      </a:endParaRPr>
                    </a:p>
                  </a:txBody>
                  <a:tcPr/>
                </a:tc>
                <a:tc>
                  <a:txBody>
                    <a:bodyPr/>
                    <a:lstStyle/>
                    <a:p>
                      <a:pPr algn="ctr"/>
                      <a:r>
                        <a:rPr kumimoji="1" lang="en-US" altLang="ja-JP" sz="2000" dirty="0" smtClean="0">
                          <a:solidFill>
                            <a:srgbClr val="FF0000"/>
                          </a:solidFill>
                        </a:rPr>
                        <a:t>26</a:t>
                      </a:r>
                      <a:r>
                        <a:rPr kumimoji="1" lang="ja-JP" altLang="en-US" sz="2000" dirty="0" smtClean="0">
                          <a:solidFill>
                            <a:srgbClr val="FF0000"/>
                          </a:solidFill>
                        </a:rPr>
                        <a:t>分</a:t>
                      </a:r>
                      <a:r>
                        <a:rPr kumimoji="1" lang="en-US" altLang="ja-JP" sz="2000" dirty="0" smtClean="0">
                          <a:solidFill>
                            <a:srgbClr val="FF0000"/>
                          </a:solidFill>
                        </a:rPr>
                        <a:t>42</a:t>
                      </a:r>
                      <a:r>
                        <a:rPr kumimoji="1" lang="ja-JP" altLang="en-US" sz="2000" dirty="0" smtClean="0">
                          <a:solidFill>
                            <a:srgbClr val="FF0000"/>
                          </a:solidFill>
                        </a:rPr>
                        <a:t>秒</a:t>
                      </a:r>
                      <a:endParaRPr kumimoji="1" lang="ja-JP" altLang="en-US" sz="2000" dirty="0">
                        <a:solidFill>
                          <a:srgbClr val="FF0000"/>
                        </a:solidFill>
                      </a:endParaRPr>
                    </a:p>
                  </a:txBody>
                  <a:tcPr/>
                </a:tc>
              </a:tr>
            </a:tbl>
          </a:graphicData>
        </a:graphic>
      </p:graphicFrame>
      <p:sp>
        <p:nvSpPr>
          <p:cNvPr id="8" name="テキスト ボックス 7"/>
          <p:cNvSpPr txBox="1"/>
          <p:nvPr/>
        </p:nvSpPr>
        <p:spPr>
          <a:xfrm>
            <a:off x="107950" y="5410844"/>
            <a:ext cx="3935693" cy="646331"/>
          </a:xfrm>
          <a:prstGeom prst="rect">
            <a:avLst/>
          </a:prstGeom>
          <a:noFill/>
        </p:spPr>
        <p:txBody>
          <a:bodyPr wrap="none" rtlCol="0">
            <a:spAutoFit/>
          </a:bodyPr>
          <a:lstStyle/>
          <a:p>
            <a:pPr algn="ctr"/>
            <a:r>
              <a:rPr kumimoji="1" lang="ja-JP" altLang="en-US" dirty="0" smtClean="0"/>
              <a:t>被験者がメソッド抽出リファクタリングを</a:t>
            </a:r>
            <a:endParaRPr kumimoji="1" lang="en-US" altLang="ja-JP" dirty="0" smtClean="0"/>
          </a:p>
          <a:p>
            <a:pPr algn="ctr"/>
            <a:r>
              <a:rPr lang="ja-JP" altLang="en-US" dirty="0"/>
              <a:t>行</a:t>
            </a:r>
            <a:r>
              <a:rPr lang="ja-JP" altLang="en-US" dirty="0" smtClean="0"/>
              <a:t>うことができたコードクローンの数</a:t>
            </a:r>
            <a:endParaRPr kumimoji="1" lang="ja-JP" altLang="en-US" dirty="0"/>
          </a:p>
        </p:txBody>
      </p:sp>
      <p:sp>
        <p:nvSpPr>
          <p:cNvPr id="9" name="テキスト ボックス 8"/>
          <p:cNvSpPr txBox="1"/>
          <p:nvPr/>
        </p:nvSpPr>
        <p:spPr>
          <a:xfrm>
            <a:off x="4804109" y="5410844"/>
            <a:ext cx="3775393" cy="369332"/>
          </a:xfrm>
          <a:prstGeom prst="rect">
            <a:avLst/>
          </a:prstGeom>
          <a:noFill/>
        </p:spPr>
        <p:txBody>
          <a:bodyPr wrap="none" rtlCol="0">
            <a:spAutoFit/>
          </a:bodyPr>
          <a:lstStyle/>
          <a:p>
            <a:pPr algn="ctr"/>
            <a:r>
              <a:rPr lang="ja-JP" altLang="en-US" dirty="0" smtClean="0"/>
              <a:t>各タスクを終えるまでにかかった時間</a:t>
            </a:r>
            <a:endParaRPr kumimoji="1" lang="ja-JP" altLang="en-US" dirty="0"/>
          </a:p>
        </p:txBody>
      </p:sp>
    </p:spTree>
    <p:extLst>
      <p:ext uri="{BB962C8B-B14F-4D97-AF65-F5344CB8AC3E}">
        <p14:creationId xmlns:p14="http://schemas.microsoft.com/office/powerpoint/2010/main" val="62348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メソッド抽出</a:t>
            </a:r>
            <a:r>
              <a:rPr lang="ja-JP" altLang="en-US" dirty="0" smtClean="0"/>
              <a:t>リファクタリング</a:t>
            </a:r>
            <a:endParaRPr kumimoji="1" lang="ja-JP" altLang="en-US" dirty="0"/>
          </a:p>
        </p:txBody>
      </p:sp>
      <p:sp>
        <p:nvSpPr>
          <p:cNvPr id="3" name="コンテンツ プレースホルダー 2"/>
          <p:cNvSpPr>
            <a:spLocks noGrp="1"/>
          </p:cNvSpPr>
          <p:nvPr>
            <p:ph idx="1"/>
          </p:nvPr>
        </p:nvSpPr>
        <p:spPr>
          <a:xfrm>
            <a:off x="457200" y="1600200"/>
            <a:ext cx="8229600" cy="651821"/>
          </a:xfrm>
        </p:spPr>
        <p:txBody>
          <a:bodyPr/>
          <a:lstStyle/>
          <a:p>
            <a:pPr marL="0" indent="0">
              <a:buNone/>
            </a:pPr>
            <a:r>
              <a:rPr kumimoji="1" lang="ja-JP" altLang="en-US" sz="2800" dirty="0" smtClean="0"/>
              <a:t>コードクローンの存在は開発・保守コスト増大の要因</a:t>
            </a:r>
            <a:endParaRPr kumimoji="1" lang="en-US" altLang="ja-JP" sz="2800"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dirty="0"/>
          </a:p>
        </p:txBody>
      </p:sp>
      <p:sp>
        <p:nvSpPr>
          <p:cNvPr id="5" name="メモ 4"/>
          <p:cNvSpPr/>
          <p:nvPr/>
        </p:nvSpPr>
        <p:spPr>
          <a:xfrm rot="10800000">
            <a:off x="784422" y="3101875"/>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flipV="1">
            <a:off x="1044065" y="3461155"/>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1044065" y="364428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1044065" y="3820435"/>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1044065" y="4002997"/>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1051965" y="417883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1044065" y="4373395"/>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V="1">
            <a:off x="1051965" y="457288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1051965" y="4776313"/>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0" name="メモ 19"/>
          <p:cNvSpPr/>
          <p:nvPr/>
        </p:nvSpPr>
        <p:spPr>
          <a:xfrm rot="10800000">
            <a:off x="2897415" y="3104200"/>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flipV="1">
            <a:off x="3150287" y="346348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3150287" y="364660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3150287" y="382276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V="1">
            <a:off x="3150287" y="400532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3158187" y="418116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3150287" y="437572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3158187" y="4575209"/>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3158187" y="4778639"/>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9" name="角丸四角形 28"/>
          <p:cNvSpPr/>
          <p:nvPr/>
        </p:nvSpPr>
        <p:spPr>
          <a:xfrm>
            <a:off x="937385" y="3556406"/>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コードクローン</a:t>
            </a:r>
            <a:endParaRPr kumimoji="1" lang="ja-JP" altLang="en-US" b="1" dirty="0">
              <a:solidFill>
                <a:schemeClr val="tx1"/>
              </a:solidFill>
            </a:endParaRPr>
          </a:p>
        </p:txBody>
      </p:sp>
      <p:sp>
        <p:nvSpPr>
          <p:cNvPr id="32" name="角丸四角形 31"/>
          <p:cNvSpPr/>
          <p:nvPr/>
        </p:nvSpPr>
        <p:spPr>
          <a:xfrm>
            <a:off x="3043606" y="4095834"/>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コードクローン</a:t>
            </a:r>
            <a:endParaRPr kumimoji="1" lang="ja-JP" altLang="en-US" b="1" dirty="0">
              <a:solidFill>
                <a:schemeClr val="tx1"/>
              </a:solidFill>
            </a:endParaRPr>
          </a:p>
        </p:txBody>
      </p:sp>
      <p:sp>
        <p:nvSpPr>
          <p:cNvPr id="33" name="テキスト ボックス 32"/>
          <p:cNvSpPr txBox="1"/>
          <p:nvPr/>
        </p:nvSpPr>
        <p:spPr>
          <a:xfrm>
            <a:off x="983518" y="2679892"/>
            <a:ext cx="1523174" cy="369332"/>
          </a:xfrm>
          <a:prstGeom prst="rect">
            <a:avLst/>
          </a:prstGeom>
          <a:noFill/>
        </p:spPr>
        <p:txBody>
          <a:bodyPr wrap="none" rtlCol="0">
            <a:spAutoFit/>
          </a:bodyPr>
          <a:lstStyle/>
          <a:p>
            <a:r>
              <a:rPr kumimoji="1" lang="ja-JP" altLang="en-US" dirty="0" smtClean="0"/>
              <a:t>ソースコード</a:t>
            </a:r>
            <a:r>
              <a:rPr kumimoji="1" lang="en-US" altLang="ja-JP" dirty="0" smtClean="0"/>
              <a:t>A</a:t>
            </a:r>
            <a:endParaRPr kumimoji="1" lang="ja-JP" altLang="en-US" dirty="0"/>
          </a:p>
        </p:txBody>
      </p:sp>
      <p:sp>
        <p:nvSpPr>
          <p:cNvPr id="34" name="テキスト ボックス 33"/>
          <p:cNvSpPr txBox="1"/>
          <p:nvPr/>
        </p:nvSpPr>
        <p:spPr>
          <a:xfrm>
            <a:off x="3089739" y="2690086"/>
            <a:ext cx="1523174" cy="369332"/>
          </a:xfrm>
          <a:prstGeom prst="rect">
            <a:avLst/>
          </a:prstGeom>
          <a:noFill/>
        </p:spPr>
        <p:txBody>
          <a:bodyPr wrap="none" rtlCol="0">
            <a:spAutoFit/>
          </a:bodyPr>
          <a:lstStyle/>
          <a:p>
            <a:r>
              <a:rPr kumimoji="1" lang="ja-JP" altLang="en-US" dirty="0" smtClean="0"/>
              <a:t>ソースコード</a:t>
            </a:r>
            <a:r>
              <a:rPr lang="en-US" altLang="ja-JP" dirty="0"/>
              <a:t>B</a:t>
            </a:r>
            <a:endParaRPr kumimoji="1" lang="ja-JP" altLang="en-US" dirty="0"/>
          </a:p>
        </p:txBody>
      </p:sp>
      <p:sp>
        <p:nvSpPr>
          <p:cNvPr id="35" name="メモ 34"/>
          <p:cNvSpPr/>
          <p:nvPr/>
        </p:nvSpPr>
        <p:spPr>
          <a:xfrm rot="10800000">
            <a:off x="6538986" y="3101875"/>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7" name="直線コネクタ 36"/>
          <p:cNvCxnSpPr/>
          <p:nvPr/>
        </p:nvCxnSpPr>
        <p:spPr>
          <a:xfrm flipV="1">
            <a:off x="6791858" y="346115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6791858" y="364428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V="1">
            <a:off x="6791858" y="382043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6791858" y="400299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V="1">
            <a:off x="6799758" y="4178837"/>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6791858" y="437339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6799758" y="4572884"/>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6799758" y="4776314"/>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49" name="角丸四角形 48"/>
          <p:cNvSpPr/>
          <p:nvPr/>
        </p:nvSpPr>
        <p:spPr>
          <a:xfrm>
            <a:off x="6685178" y="3380780"/>
            <a:ext cx="1615440" cy="510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mtClean="0">
                <a:solidFill>
                  <a:schemeClr val="tx1"/>
                </a:solidFill>
              </a:rPr>
              <a:t>新規メソッド</a:t>
            </a:r>
            <a:endParaRPr kumimoji="1" lang="ja-JP" altLang="en-US" b="1" dirty="0">
              <a:solidFill>
                <a:schemeClr val="tx1"/>
              </a:solidFill>
            </a:endParaRPr>
          </a:p>
        </p:txBody>
      </p:sp>
      <p:sp>
        <p:nvSpPr>
          <p:cNvPr id="50" name="テキスト ボックス 49"/>
          <p:cNvSpPr txBox="1"/>
          <p:nvPr/>
        </p:nvSpPr>
        <p:spPr>
          <a:xfrm>
            <a:off x="6732677" y="2690086"/>
            <a:ext cx="1535998" cy="369332"/>
          </a:xfrm>
          <a:prstGeom prst="rect">
            <a:avLst/>
          </a:prstGeom>
          <a:noFill/>
        </p:spPr>
        <p:txBody>
          <a:bodyPr wrap="none" rtlCol="0">
            <a:spAutoFit/>
          </a:bodyPr>
          <a:lstStyle/>
          <a:p>
            <a:r>
              <a:rPr kumimoji="1" lang="ja-JP" altLang="en-US" dirty="0" smtClean="0"/>
              <a:t>ソースコード</a:t>
            </a:r>
            <a:r>
              <a:rPr lang="en-US" altLang="ja-JP" dirty="0" smtClean="0"/>
              <a:t>C</a:t>
            </a:r>
            <a:endParaRPr kumimoji="1" lang="ja-JP" altLang="en-US" dirty="0"/>
          </a:p>
        </p:txBody>
      </p:sp>
      <p:sp>
        <p:nvSpPr>
          <p:cNvPr id="6" name="円/楕円 5"/>
          <p:cNvSpPr/>
          <p:nvPr/>
        </p:nvSpPr>
        <p:spPr>
          <a:xfrm>
            <a:off x="4891731" y="3135663"/>
            <a:ext cx="1593915" cy="10006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cxnSp>
        <p:nvCxnSpPr>
          <p:cNvPr id="9" name="直線矢印コネクタ 8"/>
          <p:cNvCxnSpPr>
            <a:stCxn id="29" idx="3"/>
            <a:endCxn id="6" idx="2"/>
          </p:cNvCxnSpPr>
          <p:nvPr/>
        </p:nvCxnSpPr>
        <p:spPr>
          <a:xfrm flipV="1">
            <a:off x="2552825" y="3636012"/>
            <a:ext cx="2338906" cy="175627"/>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p:cNvCxnSpPr>
            <a:stCxn id="32" idx="3"/>
            <a:endCxn id="6" idx="2"/>
          </p:cNvCxnSpPr>
          <p:nvPr/>
        </p:nvCxnSpPr>
        <p:spPr>
          <a:xfrm flipV="1">
            <a:off x="4659046" y="3636012"/>
            <a:ext cx="232685" cy="71505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p:cNvCxnSpPr>
            <a:stCxn id="6" idx="6"/>
            <a:endCxn id="49" idx="1"/>
          </p:cNvCxnSpPr>
          <p:nvPr/>
        </p:nvCxnSpPr>
        <p:spPr>
          <a:xfrm>
            <a:off x="6485646" y="3636012"/>
            <a:ext cx="199532" cy="1"/>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75" name="コンテンツ プレースホルダー 2"/>
          <p:cNvSpPr txBox="1">
            <a:spLocks/>
          </p:cNvSpPr>
          <p:nvPr/>
        </p:nvSpPr>
        <p:spPr bwMode="auto">
          <a:xfrm>
            <a:off x="1395165" y="5441819"/>
            <a:ext cx="6342558" cy="651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Ø"/>
            </a:pPr>
            <a:r>
              <a:rPr lang="ja-JP" altLang="en-US" kern="0" dirty="0">
                <a:solidFill>
                  <a:srgbClr val="CC3300"/>
                </a:solidFill>
              </a:rPr>
              <a:t>メソッド抽出リファクタリング</a:t>
            </a:r>
            <a:r>
              <a:rPr lang="ja-JP" altLang="en-US" kern="0" dirty="0" smtClean="0">
                <a:solidFill>
                  <a:srgbClr val="CC3300"/>
                </a:solidFill>
              </a:rPr>
              <a:t>により開発・保守コストを削減</a:t>
            </a:r>
            <a:endParaRPr lang="en-US" altLang="ja-JP" kern="0" dirty="0" smtClean="0">
              <a:solidFill>
                <a:srgbClr val="CC3300"/>
              </a:solidFill>
            </a:endParaRPr>
          </a:p>
          <a:p>
            <a:pPr marL="0" indent="0">
              <a:buFontTx/>
              <a:buNone/>
            </a:pPr>
            <a:endParaRPr lang="en-US" altLang="ja-JP" kern="0" dirty="0" smtClean="0"/>
          </a:p>
        </p:txBody>
      </p:sp>
      <p:sp>
        <p:nvSpPr>
          <p:cNvPr id="7" name="テキスト ボックス 6"/>
          <p:cNvSpPr txBox="1"/>
          <p:nvPr/>
        </p:nvSpPr>
        <p:spPr>
          <a:xfrm>
            <a:off x="4881637" y="3291618"/>
            <a:ext cx="1667444" cy="646331"/>
          </a:xfrm>
          <a:prstGeom prst="rect">
            <a:avLst/>
          </a:prstGeom>
          <a:noFill/>
        </p:spPr>
        <p:txBody>
          <a:bodyPr wrap="none" rtlCol="0">
            <a:spAutoFit/>
          </a:bodyPr>
          <a:lstStyle/>
          <a:p>
            <a:pPr algn="ctr"/>
            <a:r>
              <a:rPr lang="ja-JP" altLang="en-US" dirty="0"/>
              <a:t>メソッド</a:t>
            </a:r>
            <a:r>
              <a:rPr lang="ja-JP" altLang="en-US" dirty="0" smtClean="0"/>
              <a:t>抽出</a:t>
            </a:r>
            <a:endParaRPr lang="en-US" altLang="ja-JP" dirty="0" smtClean="0"/>
          </a:p>
          <a:p>
            <a:pPr algn="ctr"/>
            <a:r>
              <a:rPr lang="ja-JP" altLang="en-US" dirty="0" smtClean="0"/>
              <a:t>リファクタリング</a:t>
            </a:r>
            <a:endParaRPr kumimoji="1" lang="ja-JP" altLang="en-US" dirty="0"/>
          </a:p>
        </p:txBody>
      </p:sp>
    </p:spTree>
    <p:extLst>
      <p:ext uri="{BB962C8B-B14F-4D97-AF65-F5344CB8AC3E}">
        <p14:creationId xmlns:p14="http://schemas.microsoft.com/office/powerpoint/2010/main" val="27294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p:bldP spid="6" grpId="0" animBg="1"/>
      <p:bldP spid="7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a:t>
            </a:fld>
            <a:endParaRPr lang="en-US" altLang="ja-JP" dirty="0"/>
          </a:p>
        </p:txBody>
      </p:sp>
      <p:sp>
        <p:nvSpPr>
          <p:cNvPr id="5" name="タイトル 1"/>
          <p:cNvSpPr>
            <a:spLocks noGrp="1"/>
          </p:cNvSpPr>
          <p:nvPr>
            <p:ph type="title"/>
          </p:nvPr>
        </p:nvSpPr>
        <p:spPr>
          <a:xfrm>
            <a:off x="457200" y="274638"/>
            <a:ext cx="8218488" cy="1143000"/>
          </a:xfrm>
        </p:spPr>
        <p:txBody>
          <a:bodyPr/>
          <a:lstStyle/>
          <a:p>
            <a:r>
              <a:rPr lang="ja-JP" altLang="en-US" sz="4000" dirty="0" smtClean="0"/>
              <a:t>コードクローン分析環境 </a:t>
            </a:r>
            <a:r>
              <a:rPr lang="en-US" altLang="ja-JP" sz="4000" dirty="0" err="1" smtClean="0"/>
              <a:t>GemX</a:t>
            </a:r>
            <a:r>
              <a:rPr lang="en-US" altLang="ja-JP" sz="4000" dirty="0" smtClean="0"/>
              <a:t>[1]</a:t>
            </a:r>
            <a:endParaRPr kumimoji="1" lang="ja-JP" altLang="en-US" sz="4000" dirty="0"/>
          </a:p>
        </p:txBody>
      </p:sp>
      <p:sp>
        <p:nvSpPr>
          <p:cNvPr id="6" name="コンテンツ プレースホルダー 2"/>
          <p:cNvSpPr>
            <a:spLocks noGrp="1"/>
          </p:cNvSpPr>
          <p:nvPr>
            <p:ph idx="1"/>
          </p:nvPr>
        </p:nvSpPr>
        <p:spPr>
          <a:xfrm>
            <a:off x="197644" y="1600200"/>
            <a:ext cx="8737600" cy="4707466"/>
          </a:xfrm>
        </p:spPr>
        <p:txBody>
          <a:bodyPr/>
          <a:lstStyle/>
          <a:p>
            <a:r>
              <a:rPr lang="ja-JP" altLang="en-US" sz="2400" dirty="0" smtClean="0"/>
              <a:t>トークン</a:t>
            </a:r>
            <a:r>
              <a:rPr lang="ja-JP" altLang="en-US" sz="2400" dirty="0"/>
              <a:t>単位</a:t>
            </a:r>
            <a:r>
              <a:rPr lang="ja-JP" altLang="en-US" sz="2400" dirty="0" smtClean="0"/>
              <a:t>のコードクローン検出ツール</a:t>
            </a:r>
            <a:r>
              <a:rPr kumimoji="1" lang="en-US" altLang="ja-JP" sz="2400" dirty="0" err="1" smtClean="0"/>
              <a:t>CCFinderX</a:t>
            </a:r>
            <a:r>
              <a:rPr kumimoji="1" lang="ja-JP" altLang="en-US" sz="2400" dirty="0" smtClean="0"/>
              <a:t>の</a:t>
            </a:r>
            <a:r>
              <a:rPr kumimoji="1" lang="en-US" altLang="ja-JP" sz="2400" dirty="0" smtClean="0"/>
              <a:t>GUI</a:t>
            </a:r>
            <a:r>
              <a:rPr lang="ja-JP" altLang="en-US" sz="2400" dirty="0" smtClean="0"/>
              <a:t>であり，</a:t>
            </a:r>
            <a:r>
              <a:rPr lang="en-US" altLang="ja-JP" sz="2400" dirty="0" err="1" smtClean="0"/>
              <a:t>CCFinderX</a:t>
            </a:r>
            <a:r>
              <a:rPr lang="ja-JP" altLang="en-US" sz="2400" dirty="0" err="1"/>
              <a:t>が</a:t>
            </a:r>
            <a:r>
              <a:rPr lang="ja-JP" altLang="en-US" sz="2400" dirty="0" err="1" smtClean="0"/>
              <a:t>検</a:t>
            </a:r>
            <a:r>
              <a:rPr lang="ja-JP" altLang="en-US" sz="2400" dirty="0" smtClean="0"/>
              <a:t>出したコードクローンを分析することができる．</a:t>
            </a:r>
            <a:endParaRPr lang="en-US" altLang="ja-JP" sz="2400" dirty="0" smtClean="0"/>
          </a:p>
          <a:p>
            <a:pPr marL="0" indent="0">
              <a:buNone/>
            </a:pPr>
            <a:endParaRPr lang="en-US" altLang="ja-JP" sz="2800" dirty="0" smtClean="0"/>
          </a:p>
          <a:p>
            <a:pPr marL="0" indent="0">
              <a:buNone/>
            </a:pPr>
            <a:endParaRPr lang="en-US" altLang="ja-JP" sz="2800" dirty="0"/>
          </a:p>
        </p:txBody>
      </p:sp>
      <p:sp>
        <p:nvSpPr>
          <p:cNvPr id="7" name="テキスト ボックス 6"/>
          <p:cNvSpPr txBox="1"/>
          <p:nvPr/>
        </p:nvSpPr>
        <p:spPr>
          <a:xfrm>
            <a:off x="2260688" y="6307666"/>
            <a:ext cx="4611511" cy="289984"/>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a:t>
            </a:r>
            <a:r>
              <a:rPr lang="en-US" altLang="ja-JP" sz="1400" dirty="0"/>
              <a:t>1] http://www.ccfinder.net/doc/10.2/ja/tutorial-gemx.html</a:t>
            </a:r>
            <a:endParaRPr kumimoji="1" lang="ja-JP" altLang="en-US" sz="14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716" y="2737030"/>
            <a:ext cx="868101" cy="868101"/>
          </a:xfrm>
          <a:prstGeom prst="rect">
            <a:avLst/>
          </a:prstGeom>
        </p:spPr>
      </p:pic>
      <p:sp>
        <p:nvSpPr>
          <p:cNvPr id="9" name="テキスト ボックス 8"/>
          <p:cNvSpPr txBox="1"/>
          <p:nvPr/>
        </p:nvSpPr>
        <p:spPr>
          <a:xfrm>
            <a:off x="3599008" y="3510067"/>
            <a:ext cx="851515" cy="369332"/>
          </a:xfrm>
          <a:prstGeom prst="rect">
            <a:avLst/>
          </a:prstGeom>
          <a:noFill/>
        </p:spPr>
        <p:txBody>
          <a:bodyPr wrap="none" rtlCol="0">
            <a:spAutoFit/>
          </a:bodyPr>
          <a:lstStyle/>
          <a:p>
            <a:pPr fontAlgn="base">
              <a:spcBef>
                <a:spcPct val="0"/>
              </a:spcBef>
              <a:spcAft>
                <a:spcPct val="0"/>
              </a:spcAft>
            </a:pPr>
            <a:r>
              <a:rPr lang="en-US" altLang="ja-JP" b="1" dirty="0" err="1" smtClean="0">
                <a:solidFill>
                  <a:srgbClr val="000000"/>
                </a:solidFill>
                <a:latin typeface="Arial" charset="0"/>
              </a:rPr>
              <a:t>GemX</a:t>
            </a:r>
            <a:endParaRPr lang="ja-JP" altLang="en-US" b="1" dirty="0">
              <a:solidFill>
                <a:srgbClr val="000000"/>
              </a:solidFill>
              <a:latin typeface="Arial" charset="0"/>
            </a:endParaRPr>
          </a:p>
        </p:txBody>
      </p:sp>
      <p:pic>
        <p:nvPicPr>
          <p:cNvPr id="19" name="図 18"/>
          <p:cNvPicPr>
            <a:picLocks noChangeAspect="1"/>
          </p:cNvPicPr>
          <p:nvPr/>
        </p:nvPicPr>
        <p:blipFill>
          <a:blip r:embed="rId4"/>
          <a:stretch>
            <a:fillRect/>
          </a:stretch>
        </p:blipFill>
        <p:spPr>
          <a:xfrm>
            <a:off x="188674" y="3577528"/>
            <a:ext cx="871185" cy="1037805"/>
          </a:xfrm>
          <a:prstGeom prst="rect">
            <a:avLst/>
          </a:prstGeom>
        </p:spPr>
      </p:pic>
      <p:sp>
        <p:nvSpPr>
          <p:cNvPr id="20" name="テキスト ボックス 19"/>
          <p:cNvSpPr txBox="1"/>
          <p:nvPr/>
        </p:nvSpPr>
        <p:spPr>
          <a:xfrm>
            <a:off x="-11712" y="4715678"/>
            <a:ext cx="1346844" cy="646331"/>
          </a:xfrm>
          <a:prstGeom prst="rect">
            <a:avLst/>
          </a:prstGeom>
          <a:noFill/>
        </p:spPr>
        <p:txBody>
          <a:bodyPr wrap="none" rtlCol="0">
            <a:spAutoFit/>
          </a:bodyPr>
          <a:lstStyle/>
          <a:p>
            <a:pPr algn="ctr" fontAlgn="base">
              <a:spcBef>
                <a:spcPct val="0"/>
              </a:spcBef>
              <a:spcAft>
                <a:spcPct val="0"/>
              </a:spcAft>
            </a:pPr>
            <a:r>
              <a:rPr lang="ja-JP" altLang="en-US" b="1" dirty="0" smtClean="0">
                <a:solidFill>
                  <a:srgbClr val="000000"/>
                </a:solidFill>
                <a:latin typeface="Arial" charset="0"/>
              </a:rPr>
              <a:t>開発作業中</a:t>
            </a:r>
            <a:endParaRPr lang="en-US" altLang="ja-JP" b="1" dirty="0" smtClean="0">
              <a:solidFill>
                <a:srgbClr val="000000"/>
              </a:solidFill>
              <a:latin typeface="Arial" charset="0"/>
            </a:endParaRPr>
          </a:p>
          <a:p>
            <a:pPr algn="ctr" fontAlgn="base">
              <a:spcBef>
                <a:spcPct val="0"/>
              </a:spcBef>
              <a:spcAft>
                <a:spcPct val="0"/>
              </a:spcAft>
            </a:pPr>
            <a:r>
              <a:rPr lang="ja-JP" altLang="en-US" b="1" dirty="0" smtClean="0">
                <a:solidFill>
                  <a:srgbClr val="000000"/>
                </a:solidFill>
                <a:latin typeface="Arial" charset="0"/>
              </a:rPr>
              <a:t>の</a:t>
            </a:r>
            <a:r>
              <a:rPr lang="en-US" altLang="ja-JP" b="1" dirty="0" smtClean="0">
                <a:solidFill>
                  <a:srgbClr val="000000"/>
                </a:solidFill>
                <a:latin typeface="Arial" charset="0"/>
              </a:rPr>
              <a:t>IDE</a:t>
            </a:r>
            <a:endParaRPr lang="ja-JP" altLang="en-US" b="1" dirty="0">
              <a:solidFill>
                <a:srgbClr val="000000"/>
              </a:solidFill>
              <a:latin typeface="Arial" charset="0"/>
            </a:endParaRPr>
          </a:p>
        </p:txBody>
      </p:sp>
      <p:sp>
        <p:nvSpPr>
          <p:cNvPr id="21" name="角丸四角形 20"/>
          <p:cNvSpPr/>
          <p:nvPr/>
        </p:nvSpPr>
        <p:spPr>
          <a:xfrm>
            <a:off x="1552403" y="2774039"/>
            <a:ext cx="1406045" cy="7940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開発作業中の</a:t>
            </a:r>
            <a:r>
              <a:rPr kumimoji="1" lang="en-US" altLang="ja-JP" dirty="0" smtClean="0"/>
              <a:t>IDE</a:t>
            </a:r>
            <a:r>
              <a:rPr kumimoji="1" lang="ja-JP" altLang="en-US" dirty="0" smtClean="0"/>
              <a:t>から</a:t>
            </a:r>
            <a:endParaRPr kumimoji="1" lang="en-US" altLang="ja-JP" dirty="0" smtClean="0"/>
          </a:p>
          <a:p>
            <a:pPr algn="ctr"/>
            <a:r>
              <a:rPr kumimoji="1" lang="ja-JP" altLang="en-US" dirty="0" smtClean="0"/>
              <a:t>離れる</a:t>
            </a:r>
            <a:endParaRPr kumimoji="1" lang="ja-JP" altLang="en-US" dirty="0"/>
          </a:p>
        </p:txBody>
      </p:sp>
      <p:sp>
        <p:nvSpPr>
          <p:cNvPr id="22" name="角丸四角形 21"/>
          <p:cNvSpPr/>
          <p:nvPr/>
        </p:nvSpPr>
        <p:spPr>
          <a:xfrm>
            <a:off x="4965658" y="2832093"/>
            <a:ext cx="1625049" cy="677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コードクローンを検出する</a:t>
            </a:r>
            <a:endParaRPr kumimoji="1" lang="ja-JP" altLang="en-US" dirty="0"/>
          </a:p>
        </p:txBody>
      </p:sp>
      <p:sp>
        <p:nvSpPr>
          <p:cNvPr id="23" name="フローチャート: 磁気ディスク 22"/>
          <p:cNvSpPr/>
          <p:nvPr/>
        </p:nvSpPr>
        <p:spPr>
          <a:xfrm>
            <a:off x="7560302" y="3471988"/>
            <a:ext cx="1516284" cy="1195812"/>
          </a:xfrm>
          <a:prstGeom prst="flowChartMagneticDisk">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4" name="角丸四角形 23"/>
          <p:cNvSpPr/>
          <p:nvPr/>
        </p:nvSpPr>
        <p:spPr>
          <a:xfrm>
            <a:off x="5186080" y="4830572"/>
            <a:ext cx="1813010" cy="874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メソッド</a:t>
            </a:r>
            <a:r>
              <a:rPr lang="ja-JP" altLang="en-US" dirty="0" smtClean="0"/>
              <a:t>抽出</a:t>
            </a:r>
            <a:endParaRPr lang="en-US" altLang="ja-JP" dirty="0" smtClean="0"/>
          </a:p>
          <a:p>
            <a:pPr algn="ctr"/>
            <a:r>
              <a:rPr lang="ja-JP" altLang="en-US" dirty="0" smtClean="0"/>
              <a:t>リファクタリング候補を探す</a:t>
            </a:r>
            <a:endParaRPr kumimoji="1" lang="ja-JP" altLang="en-US" dirty="0"/>
          </a:p>
        </p:txBody>
      </p:sp>
      <p:sp>
        <p:nvSpPr>
          <p:cNvPr id="25" name="平行四辺形 24"/>
          <p:cNvSpPr/>
          <p:nvPr/>
        </p:nvSpPr>
        <p:spPr>
          <a:xfrm>
            <a:off x="3410791" y="4900950"/>
            <a:ext cx="1410404" cy="731449"/>
          </a:xfrm>
          <a:prstGeom prst="parallelogram">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6" name="テキスト ボックス 25"/>
          <p:cNvSpPr txBox="1"/>
          <p:nvPr/>
        </p:nvSpPr>
        <p:spPr>
          <a:xfrm>
            <a:off x="3056971" y="5609267"/>
            <a:ext cx="2129109" cy="646331"/>
          </a:xfrm>
          <a:prstGeom prst="rect">
            <a:avLst/>
          </a:prstGeom>
          <a:noFill/>
        </p:spPr>
        <p:txBody>
          <a:bodyPr wrap="none" rtlCol="0">
            <a:spAutoFit/>
          </a:bodyPr>
          <a:lstStyle/>
          <a:p>
            <a:pPr algn="ctr"/>
            <a:r>
              <a:rPr kumimoji="1" lang="ja-JP" altLang="en-US" dirty="0" smtClean="0"/>
              <a:t>メソッド抽出</a:t>
            </a:r>
            <a:endParaRPr kumimoji="1" lang="en-US" altLang="ja-JP" dirty="0" smtClean="0"/>
          </a:p>
          <a:p>
            <a:pPr algn="ctr"/>
            <a:r>
              <a:rPr kumimoji="1" lang="ja-JP" altLang="en-US" dirty="0" smtClean="0"/>
              <a:t>リファクタリング</a:t>
            </a:r>
            <a:r>
              <a:rPr lang="ja-JP" altLang="en-US" dirty="0" smtClean="0"/>
              <a:t>候補</a:t>
            </a:r>
            <a:endParaRPr kumimoji="1" lang="ja-JP" altLang="en-US" dirty="0"/>
          </a:p>
        </p:txBody>
      </p:sp>
      <p:sp>
        <p:nvSpPr>
          <p:cNvPr id="27" name="角丸四角形 26"/>
          <p:cNvSpPr/>
          <p:nvPr/>
        </p:nvSpPr>
        <p:spPr>
          <a:xfrm>
            <a:off x="1531608" y="4832627"/>
            <a:ext cx="1543202" cy="8702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開発作業中</a:t>
            </a:r>
            <a:endParaRPr kumimoji="1" lang="en-US" altLang="ja-JP" dirty="0" smtClean="0"/>
          </a:p>
          <a:p>
            <a:pPr algn="ctr"/>
            <a:r>
              <a:rPr kumimoji="1" lang="ja-JP" altLang="en-US" dirty="0" smtClean="0"/>
              <a:t>の</a:t>
            </a:r>
            <a:r>
              <a:rPr kumimoji="1" lang="en-US" altLang="ja-JP" dirty="0" smtClean="0"/>
              <a:t>IDE</a:t>
            </a:r>
            <a:r>
              <a:rPr kumimoji="1" lang="ja-JP" altLang="en-US" dirty="0" smtClean="0"/>
              <a:t>に戻って</a:t>
            </a:r>
            <a:r>
              <a:rPr lang="ja-JP" altLang="en-US" dirty="0" smtClean="0"/>
              <a:t>集約する</a:t>
            </a:r>
            <a:endParaRPr kumimoji="1" lang="ja-JP" altLang="en-US" dirty="0"/>
          </a:p>
        </p:txBody>
      </p:sp>
      <p:cxnSp>
        <p:nvCxnSpPr>
          <p:cNvPr id="29" name="直線矢印コネクタ 28"/>
          <p:cNvCxnSpPr>
            <a:stCxn id="19" idx="3"/>
            <a:endCxn id="21" idx="1"/>
          </p:cNvCxnSpPr>
          <p:nvPr/>
        </p:nvCxnSpPr>
        <p:spPr>
          <a:xfrm flipV="1">
            <a:off x="1059859" y="3171083"/>
            <a:ext cx="492544" cy="9253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21" idx="3"/>
            <a:endCxn id="8" idx="1"/>
          </p:cNvCxnSpPr>
          <p:nvPr/>
        </p:nvCxnSpPr>
        <p:spPr>
          <a:xfrm flipV="1">
            <a:off x="2958448" y="3171081"/>
            <a:ext cx="63226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8" idx="3"/>
            <a:endCxn id="22" idx="1"/>
          </p:cNvCxnSpPr>
          <p:nvPr/>
        </p:nvCxnSpPr>
        <p:spPr>
          <a:xfrm>
            <a:off x="4458817" y="3171081"/>
            <a:ext cx="506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a:stCxn id="22" idx="3"/>
            <a:endCxn id="23" idx="2"/>
          </p:cNvCxnSpPr>
          <p:nvPr/>
        </p:nvCxnSpPr>
        <p:spPr>
          <a:xfrm>
            <a:off x="6590707" y="3171081"/>
            <a:ext cx="969595" cy="898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p:cNvCxnSpPr>
            <a:stCxn id="23" idx="2"/>
            <a:endCxn id="24" idx="3"/>
          </p:cNvCxnSpPr>
          <p:nvPr/>
        </p:nvCxnSpPr>
        <p:spPr>
          <a:xfrm flipH="1">
            <a:off x="6999090" y="4069894"/>
            <a:ext cx="561212" cy="11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24" idx="1"/>
            <a:endCxn id="25" idx="2"/>
          </p:cNvCxnSpPr>
          <p:nvPr/>
        </p:nvCxnSpPr>
        <p:spPr>
          <a:xfrm flipH="1" flipV="1">
            <a:off x="4729764" y="5266675"/>
            <a:ext cx="456316" cy="1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p:cNvCxnSpPr>
            <a:stCxn id="25" idx="5"/>
            <a:endCxn id="27" idx="3"/>
          </p:cNvCxnSpPr>
          <p:nvPr/>
        </p:nvCxnSpPr>
        <p:spPr>
          <a:xfrm flipH="1">
            <a:off x="3074810" y="5266675"/>
            <a:ext cx="427412" cy="1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a:stCxn id="27" idx="1"/>
            <a:endCxn id="19" idx="3"/>
          </p:cNvCxnSpPr>
          <p:nvPr/>
        </p:nvCxnSpPr>
        <p:spPr>
          <a:xfrm flipH="1" flipV="1">
            <a:off x="1059859" y="4096431"/>
            <a:ext cx="471749" cy="1171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7764446" y="4761844"/>
            <a:ext cx="1107996" cy="646331"/>
          </a:xfrm>
          <a:prstGeom prst="rect">
            <a:avLst/>
          </a:prstGeom>
          <a:noFill/>
        </p:spPr>
        <p:txBody>
          <a:bodyPr wrap="none" rtlCol="0">
            <a:spAutoFit/>
          </a:bodyPr>
          <a:lstStyle/>
          <a:p>
            <a:pPr algn="ctr"/>
            <a:r>
              <a:rPr kumimoji="1" lang="ja-JP" altLang="en-US" dirty="0" smtClean="0"/>
              <a:t>大量の</a:t>
            </a:r>
            <a:endParaRPr kumimoji="1" lang="en-US" altLang="ja-JP" dirty="0" smtClean="0"/>
          </a:p>
          <a:p>
            <a:pPr algn="ctr"/>
            <a:r>
              <a:rPr kumimoji="1" lang="ja-JP" altLang="en-US" dirty="0" smtClean="0"/>
              <a:t>検出結果</a:t>
            </a:r>
            <a:endParaRPr kumimoji="1" lang="ja-JP" altLang="en-US" dirty="0"/>
          </a:p>
        </p:txBody>
      </p:sp>
    </p:spTree>
    <p:extLst>
      <p:ext uri="{BB962C8B-B14F-4D97-AF65-F5344CB8AC3E}">
        <p14:creationId xmlns:p14="http://schemas.microsoft.com/office/powerpoint/2010/main" val="307087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dirty="0"/>
          </a:p>
        </p:txBody>
      </p:sp>
      <p:sp>
        <p:nvSpPr>
          <p:cNvPr id="5" name="タイトル 1"/>
          <p:cNvSpPr>
            <a:spLocks noGrp="1"/>
          </p:cNvSpPr>
          <p:nvPr>
            <p:ph type="title"/>
          </p:nvPr>
        </p:nvSpPr>
        <p:spPr>
          <a:xfrm>
            <a:off x="270709" y="286821"/>
            <a:ext cx="8591467" cy="1143000"/>
          </a:xfrm>
        </p:spPr>
        <p:txBody>
          <a:bodyPr/>
          <a:lstStyle/>
          <a:p>
            <a:r>
              <a:rPr lang="ja-JP" altLang="en-US" sz="3600" dirty="0" smtClean="0"/>
              <a:t>コードクローン分析環境 </a:t>
            </a:r>
            <a:r>
              <a:rPr lang="en-US" altLang="ja-JP" sz="3600" dirty="0" err="1" smtClean="0"/>
              <a:t>GemX</a:t>
            </a:r>
            <a:r>
              <a:rPr lang="en-US" altLang="ja-JP" sz="3600" dirty="0" smtClean="0"/>
              <a:t>[1</a:t>
            </a:r>
            <a:r>
              <a:rPr lang="en-US" altLang="ja-JP" sz="3600" dirty="0" smtClean="0"/>
              <a:t>]</a:t>
            </a:r>
            <a:r>
              <a:rPr lang="ja-JP" altLang="en-US" sz="3600" dirty="0" smtClean="0"/>
              <a:t>の問題点</a:t>
            </a:r>
            <a:endParaRPr kumimoji="1" lang="ja-JP" altLang="en-US" sz="3600" dirty="0"/>
          </a:p>
        </p:txBody>
      </p:sp>
      <p:sp>
        <p:nvSpPr>
          <p:cNvPr id="6" name="コンテンツ プレースホルダー 2"/>
          <p:cNvSpPr>
            <a:spLocks noGrp="1"/>
          </p:cNvSpPr>
          <p:nvPr>
            <p:ph idx="1"/>
          </p:nvPr>
        </p:nvSpPr>
        <p:spPr>
          <a:xfrm>
            <a:off x="197642" y="4419547"/>
            <a:ext cx="8737600" cy="1813950"/>
          </a:xfrm>
        </p:spPr>
        <p:txBody>
          <a:bodyPr/>
          <a:lstStyle/>
          <a:p>
            <a:r>
              <a:rPr lang="ja-JP" altLang="en-US" sz="2400" dirty="0" smtClean="0"/>
              <a:t>開発作業中の</a:t>
            </a:r>
            <a:r>
              <a:rPr lang="en-US" altLang="ja-JP" sz="2400" dirty="0" smtClean="0"/>
              <a:t>IDE</a:t>
            </a:r>
            <a:r>
              <a:rPr lang="ja-JP" altLang="en-US" sz="2400" dirty="0" smtClean="0"/>
              <a:t>から離れる必要があり手間がかかる．</a:t>
            </a:r>
            <a:endParaRPr lang="en-US" altLang="ja-JP" sz="2400" dirty="0" smtClean="0"/>
          </a:p>
          <a:p>
            <a:r>
              <a:rPr lang="ja-JP" altLang="en-US" sz="2400" dirty="0"/>
              <a:t>大量</a:t>
            </a:r>
            <a:r>
              <a:rPr lang="ja-JP" altLang="en-US" sz="2400" dirty="0" smtClean="0"/>
              <a:t>の検出結果からメソッド抽出リファクタリング候補を探す必要がある．</a:t>
            </a:r>
            <a:endParaRPr lang="en-US" altLang="ja-JP" sz="2400" dirty="0" smtClean="0"/>
          </a:p>
          <a:p>
            <a:r>
              <a:rPr lang="ja-JP" altLang="en-US" sz="2400" dirty="0"/>
              <a:t>メソッド抽出リファクタリング</a:t>
            </a:r>
            <a:r>
              <a:rPr lang="ja-JP" altLang="en-US" sz="2400" dirty="0" smtClean="0"/>
              <a:t>候補を見落とす可能性がある．</a:t>
            </a:r>
            <a:endParaRPr lang="en-US" altLang="ja-JP" sz="2400" dirty="0" smtClean="0"/>
          </a:p>
        </p:txBody>
      </p:sp>
      <p:sp>
        <p:nvSpPr>
          <p:cNvPr id="7" name="テキスト ボックス 6"/>
          <p:cNvSpPr txBox="1"/>
          <p:nvPr/>
        </p:nvSpPr>
        <p:spPr>
          <a:xfrm>
            <a:off x="2260688" y="6307666"/>
            <a:ext cx="4611511" cy="289984"/>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a:t>
            </a:r>
            <a:r>
              <a:rPr lang="en-US" altLang="ja-JP" sz="1400" dirty="0"/>
              <a:t>1] http://www.ccfinder.net/doc/10.2/ja/tutorial-gemx.html</a:t>
            </a:r>
            <a:endParaRPr kumimoji="1" lang="ja-JP" altLang="en-US" sz="14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428" y="1599141"/>
            <a:ext cx="868101" cy="868101"/>
          </a:xfrm>
          <a:prstGeom prst="rect">
            <a:avLst/>
          </a:prstGeom>
        </p:spPr>
      </p:pic>
      <p:sp>
        <p:nvSpPr>
          <p:cNvPr id="9" name="テキスト ボックス 8"/>
          <p:cNvSpPr txBox="1"/>
          <p:nvPr/>
        </p:nvSpPr>
        <p:spPr>
          <a:xfrm>
            <a:off x="3610720" y="2372178"/>
            <a:ext cx="851515" cy="369332"/>
          </a:xfrm>
          <a:prstGeom prst="rect">
            <a:avLst/>
          </a:prstGeom>
          <a:noFill/>
        </p:spPr>
        <p:txBody>
          <a:bodyPr wrap="none" rtlCol="0">
            <a:spAutoFit/>
          </a:bodyPr>
          <a:lstStyle/>
          <a:p>
            <a:pPr fontAlgn="base">
              <a:spcBef>
                <a:spcPct val="0"/>
              </a:spcBef>
              <a:spcAft>
                <a:spcPct val="0"/>
              </a:spcAft>
            </a:pPr>
            <a:r>
              <a:rPr lang="en-US" altLang="ja-JP" b="1" dirty="0" err="1" smtClean="0">
                <a:solidFill>
                  <a:srgbClr val="000000"/>
                </a:solidFill>
                <a:latin typeface="Arial" charset="0"/>
              </a:rPr>
              <a:t>GemX</a:t>
            </a:r>
            <a:endParaRPr lang="ja-JP" altLang="en-US" b="1" dirty="0">
              <a:solidFill>
                <a:srgbClr val="000000"/>
              </a:solidFill>
              <a:latin typeface="Arial" charset="0"/>
            </a:endParaRPr>
          </a:p>
        </p:txBody>
      </p:sp>
      <p:pic>
        <p:nvPicPr>
          <p:cNvPr id="19" name="図 18"/>
          <p:cNvPicPr>
            <a:picLocks noChangeAspect="1"/>
          </p:cNvPicPr>
          <p:nvPr/>
        </p:nvPicPr>
        <p:blipFill>
          <a:blip r:embed="rId4"/>
          <a:stretch>
            <a:fillRect/>
          </a:stretch>
        </p:blipFill>
        <p:spPr>
          <a:xfrm>
            <a:off x="222874" y="2167787"/>
            <a:ext cx="871185" cy="1037805"/>
          </a:xfrm>
          <a:prstGeom prst="rect">
            <a:avLst/>
          </a:prstGeom>
        </p:spPr>
      </p:pic>
      <p:sp>
        <p:nvSpPr>
          <p:cNvPr id="20" name="テキスト ボックス 19"/>
          <p:cNvSpPr txBox="1"/>
          <p:nvPr/>
        </p:nvSpPr>
        <p:spPr>
          <a:xfrm>
            <a:off x="22488" y="3305937"/>
            <a:ext cx="1346844" cy="646331"/>
          </a:xfrm>
          <a:prstGeom prst="rect">
            <a:avLst/>
          </a:prstGeom>
          <a:noFill/>
        </p:spPr>
        <p:txBody>
          <a:bodyPr wrap="none" rtlCol="0">
            <a:spAutoFit/>
          </a:bodyPr>
          <a:lstStyle/>
          <a:p>
            <a:pPr algn="ctr" fontAlgn="base">
              <a:spcBef>
                <a:spcPct val="0"/>
              </a:spcBef>
              <a:spcAft>
                <a:spcPct val="0"/>
              </a:spcAft>
            </a:pPr>
            <a:r>
              <a:rPr lang="ja-JP" altLang="en-US" b="1" dirty="0" smtClean="0">
                <a:solidFill>
                  <a:srgbClr val="000000"/>
                </a:solidFill>
                <a:latin typeface="Arial" charset="0"/>
              </a:rPr>
              <a:t>開発作業中</a:t>
            </a:r>
            <a:endParaRPr lang="en-US" altLang="ja-JP" b="1" dirty="0" smtClean="0">
              <a:solidFill>
                <a:srgbClr val="000000"/>
              </a:solidFill>
              <a:latin typeface="Arial" charset="0"/>
            </a:endParaRPr>
          </a:p>
          <a:p>
            <a:pPr algn="ctr" fontAlgn="base">
              <a:spcBef>
                <a:spcPct val="0"/>
              </a:spcBef>
              <a:spcAft>
                <a:spcPct val="0"/>
              </a:spcAft>
            </a:pPr>
            <a:r>
              <a:rPr lang="ja-JP" altLang="en-US" b="1" dirty="0" smtClean="0">
                <a:solidFill>
                  <a:srgbClr val="000000"/>
                </a:solidFill>
                <a:latin typeface="Arial" charset="0"/>
              </a:rPr>
              <a:t>の</a:t>
            </a:r>
            <a:r>
              <a:rPr lang="en-US" altLang="ja-JP" b="1" dirty="0" smtClean="0">
                <a:solidFill>
                  <a:srgbClr val="000000"/>
                </a:solidFill>
                <a:latin typeface="Arial" charset="0"/>
              </a:rPr>
              <a:t>IDE</a:t>
            </a:r>
            <a:endParaRPr lang="ja-JP" altLang="en-US" b="1" dirty="0">
              <a:solidFill>
                <a:srgbClr val="000000"/>
              </a:solidFill>
              <a:latin typeface="Arial" charset="0"/>
            </a:endParaRPr>
          </a:p>
        </p:txBody>
      </p:sp>
      <p:sp>
        <p:nvSpPr>
          <p:cNvPr id="21" name="角丸四角形 20"/>
          <p:cNvSpPr/>
          <p:nvPr/>
        </p:nvSpPr>
        <p:spPr>
          <a:xfrm>
            <a:off x="1564115" y="1636150"/>
            <a:ext cx="1406045" cy="7940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開発作業中の</a:t>
            </a:r>
            <a:r>
              <a:rPr kumimoji="1" lang="en-US" altLang="ja-JP" dirty="0" smtClean="0"/>
              <a:t>IDE</a:t>
            </a:r>
            <a:r>
              <a:rPr kumimoji="1" lang="ja-JP" altLang="en-US" dirty="0" smtClean="0"/>
              <a:t>から</a:t>
            </a:r>
            <a:endParaRPr kumimoji="1" lang="en-US" altLang="ja-JP" dirty="0" smtClean="0"/>
          </a:p>
          <a:p>
            <a:pPr algn="ctr"/>
            <a:r>
              <a:rPr kumimoji="1" lang="ja-JP" altLang="en-US" dirty="0" smtClean="0"/>
              <a:t>離れる</a:t>
            </a:r>
            <a:endParaRPr kumimoji="1" lang="ja-JP" altLang="en-US" dirty="0"/>
          </a:p>
        </p:txBody>
      </p:sp>
      <p:sp>
        <p:nvSpPr>
          <p:cNvPr id="22" name="角丸四角形 21"/>
          <p:cNvSpPr/>
          <p:nvPr/>
        </p:nvSpPr>
        <p:spPr>
          <a:xfrm>
            <a:off x="4977370" y="1694204"/>
            <a:ext cx="1625049" cy="677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コードクローンを検出する</a:t>
            </a:r>
            <a:endParaRPr kumimoji="1" lang="ja-JP" altLang="en-US" dirty="0"/>
          </a:p>
        </p:txBody>
      </p:sp>
      <p:sp>
        <p:nvSpPr>
          <p:cNvPr id="23" name="フローチャート: 磁気ディスク 22"/>
          <p:cNvSpPr/>
          <p:nvPr/>
        </p:nvSpPr>
        <p:spPr>
          <a:xfrm>
            <a:off x="7504280" y="2009780"/>
            <a:ext cx="1516284" cy="1195812"/>
          </a:xfrm>
          <a:prstGeom prst="flowChartMagneticDisk">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4" name="角丸四角形 23"/>
          <p:cNvSpPr/>
          <p:nvPr/>
        </p:nvSpPr>
        <p:spPr>
          <a:xfrm>
            <a:off x="5218587" y="2998473"/>
            <a:ext cx="1813010" cy="874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メソッド</a:t>
            </a:r>
            <a:r>
              <a:rPr lang="ja-JP" altLang="en-US" dirty="0" smtClean="0"/>
              <a:t>抽出</a:t>
            </a:r>
            <a:endParaRPr lang="en-US" altLang="ja-JP" dirty="0" smtClean="0"/>
          </a:p>
          <a:p>
            <a:pPr algn="ctr"/>
            <a:r>
              <a:rPr lang="ja-JP" altLang="en-US" dirty="0" smtClean="0"/>
              <a:t>リファクタリング候補を探す</a:t>
            </a:r>
            <a:endParaRPr kumimoji="1" lang="ja-JP" altLang="en-US" dirty="0"/>
          </a:p>
        </p:txBody>
      </p:sp>
      <p:sp>
        <p:nvSpPr>
          <p:cNvPr id="25" name="平行四辺形 24"/>
          <p:cNvSpPr/>
          <p:nvPr/>
        </p:nvSpPr>
        <p:spPr>
          <a:xfrm>
            <a:off x="3443298" y="3068851"/>
            <a:ext cx="1410404" cy="731449"/>
          </a:xfrm>
          <a:prstGeom prst="parallelogram">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6" name="テキスト ボックス 25"/>
          <p:cNvSpPr txBox="1"/>
          <p:nvPr/>
        </p:nvSpPr>
        <p:spPr>
          <a:xfrm>
            <a:off x="3089478" y="3777168"/>
            <a:ext cx="2129109" cy="646331"/>
          </a:xfrm>
          <a:prstGeom prst="rect">
            <a:avLst/>
          </a:prstGeom>
          <a:noFill/>
        </p:spPr>
        <p:txBody>
          <a:bodyPr wrap="none" rtlCol="0">
            <a:spAutoFit/>
          </a:bodyPr>
          <a:lstStyle/>
          <a:p>
            <a:pPr algn="ctr"/>
            <a:r>
              <a:rPr kumimoji="1" lang="ja-JP" altLang="en-US" dirty="0" smtClean="0"/>
              <a:t>メソッド抽出</a:t>
            </a:r>
            <a:endParaRPr kumimoji="1" lang="en-US" altLang="ja-JP" dirty="0" smtClean="0"/>
          </a:p>
          <a:p>
            <a:pPr algn="ctr"/>
            <a:r>
              <a:rPr kumimoji="1" lang="ja-JP" altLang="en-US" dirty="0" smtClean="0"/>
              <a:t>リファクタリング</a:t>
            </a:r>
            <a:r>
              <a:rPr lang="ja-JP" altLang="en-US" dirty="0" smtClean="0"/>
              <a:t>候補</a:t>
            </a:r>
            <a:endParaRPr kumimoji="1" lang="ja-JP" altLang="en-US" dirty="0"/>
          </a:p>
        </p:txBody>
      </p:sp>
      <p:sp>
        <p:nvSpPr>
          <p:cNvPr id="27" name="角丸四角形 26"/>
          <p:cNvSpPr/>
          <p:nvPr/>
        </p:nvSpPr>
        <p:spPr>
          <a:xfrm>
            <a:off x="1564115" y="3000528"/>
            <a:ext cx="1543202" cy="8702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開発作業中</a:t>
            </a:r>
            <a:endParaRPr kumimoji="1" lang="en-US" altLang="ja-JP" dirty="0" smtClean="0"/>
          </a:p>
          <a:p>
            <a:pPr algn="ctr"/>
            <a:r>
              <a:rPr kumimoji="1" lang="ja-JP" altLang="en-US" dirty="0" smtClean="0"/>
              <a:t>の</a:t>
            </a:r>
            <a:r>
              <a:rPr kumimoji="1" lang="en-US" altLang="ja-JP" dirty="0" smtClean="0"/>
              <a:t>IDE</a:t>
            </a:r>
            <a:r>
              <a:rPr kumimoji="1" lang="ja-JP" altLang="en-US" dirty="0" smtClean="0"/>
              <a:t>に戻って</a:t>
            </a:r>
            <a:r>
              <a:rPr lang="ja-JP" altLang="en-US" dirty="0" smtClean="0"/>
              <a:t>集約する</a:t>
            </a:r>
            <a:endParaRPr kumimoji="1" lang="ja-JP" altLang="en-US" dirty="0"/>
          </a:p>
        </p:txBody>
      </p:sp>
      <p:cxnSp>
        <p:nvCxnSpPr>
          <p:cNvPr id="29" name="直線矢印コネクタ 28"/>
          <p:cNvCxnSpPr>
            <a:stCxn id="19" idx="3"/>
            <a:endCxn id="21" idx="1"/>
          </p:cNvCxnSpPr>
          <p:nvPr/>
        </p:nvCxnSpPr>
        <p:spPr>
          <a:xfrm flipV="1">
            <a:off x="1094059" y="2033194"/>
            <a:ext cx="470056" cy="653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21" idx="3"/>
            <a:endCxn id="8" idx="1"/>
          </p:cNvCxnSpPr>
          <p:nvPr/>
        </p:nvCxnSpPr>
        <p:spPr>
          <a:xfrm flipV="1">
            <a:off x="2970160" y="2033192"/>
            <a:ext cx="63226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8" idx="3"/>
            <a:endCxn id="22" idx="1"/>
          </p:cNvCxnSpPr>
          <p:nvPr/>
        </p:nvCxnSpPr>
        <p:spPr>
          <a:xfrm>
            <a:off x="4470529" y="2033192"/>
            <a:ext cx="506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a:stCxn id="22" idx="3"/>
            <a:endCxn id="23" idx="2"/>
          </p:cNvCxnSpPr>
          <p:nvPr/>
        </p:nvCxnSpPr>
        <p:spPr>
          <a:xfrm>
            <a:off x="6602419" y="2033192"/>
            <a:ext cx="901861" cy="5744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p:cNvCxnSpPr>
            <a:stCxn id="23" idx="2"/>
            <a:endCxn id="24" idx="3"/>
          </p:cNvCxnSpPr>
          <p:nvPr/>
        </p:nvCxnSpPr>
        <p:spPr>
          <a:xfrm flipH="1">
            <a:off x="7031597" y="2607686"/>
            <a:ext cx="472683" cy="8279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24" idx="1"/>
            <a:endCxn id="25" idx="2"/>
          </p:cNvCxnSpPr>
          <p:nvPr/>
        </p:nvCxnSpPr>
        <p:spPr>
          <a:xfrm flipH="1" flipV="1">
            <a:off x="4762271" y="3434576"/>
            <a:ext cx="456316" cy="1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p:cNvCxnSpPr>
            <a:stCxn id="25" idx="5"/>
            <a:endCxn id="27" idx="3"/>
          </p:cNvCxnSpPr>
          <p:nvPr/>
        </p:nvCxnSpPr>
        <p:spPr>
          <a:xfrm flipH="1">
            <a:off x="3107317" y="3434576"/>
            <a:ext cx="427412" cy="1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a:stCxn id="27" idx="1"/>
            <a:endCxn id="19" idx="3"/>
          </p:cNvCxnSpPr>
          <p:nvPr/>
        </p:nvCxnSpPr>
        <p:spPr>
          <a:xfrm flipH="1" flipV="1">
            <a:off x="1094059" y="2686690"/>
            <a:ext cx="470056" cy="748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7708424" y="3299636"/>
            <a:ext cx="1107996" cy="646331"/>
          </a:xfrm>
          <a:prstGeom prst="rect">
            <a:avLst/>
          </a:prstGeom>
          <a:noFill/>
        </p:spPr>
        <p:txBody>
          <a:bodyPr wrap="none" rtlCol="0">
            <a:spAutoFit/>
          </a:bodyPr>
          <a:lstStyle/>
          <a:p>
            <a:pPr algn="ctr"/>
            <a:r>
              <a:rPr kumimoji="1" lang="ja-JP" altLang="en-US" dirty="0" smtClean="0"/>
              <a:t>大量の</a:t>
            </a:r>
            <a:endParaRPr kumimoji="1" lang="en-US" altLang="ja-JP" dirty="0" smtClean="0"/>
          </a:p>
          <a:p>
            <a:pPr algn="ctr"/>
            <a:r>
              <a:rPr kumimoji="1" lang="ja-JP" altLang="en-US" dirty="0" smtClean="0"/>
              <a:t>検出結果</a:t>
            </a:r>
            <a:endParaRPr kumimoji="1" lang="ja-JP" altLang="en-US" dirty="0"/>
          </a:p>
        </p:txBody>
      </p:sp>
    </p:spTree>
    <p:extLst>
      <p:ext uri="{BB962C8B-B14F-4D97-AF65-F5344CB8AC3E}">
        <p14:creationId xmlns:p14="http://schemas.microsoft.com/office/powerpoint/2010/main" val="7097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 fill="hold"/>
                                        <p:tgtEl>
                                          <p:spTgt spid="27"/>
                                        </p:tgtEl>
                                        <p:attrNameLst>
                                          <p:attrName>stroke.color</p:attrName>
                                        </p:attrNameLst>
                                      </p:cBhvr>
                                      <p:to>
                                        <a:srgbClr val="FF0000"/>
                                      </p:to>
                                    </p:animClr>
                                    <p:set>
                                      <p:cBhvr>
                                        <p:cTn id="7" dur="10" fill="hold"/>
                                        <p:tgtEl>
                                          <p:spTgt spid="27"/>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10" fill="hold"/>
                                        <p:tgtEl>
                                          <p:spTgt spid="21"/>
                                        </p:tgtEl>
                                        <p:attrNameLst>
                                          <p:attrName>stroke.color</p:attrName>
                                        </p:attrNameLst>
                                      </p:cBhvr>
                                      <p:to>
                                        <a:srgbClr val="FF0000"/>
                                      </p:to>
                                    </p:animClr>
                                    <p:set>
                                      <p:cBhvr>
                                        <p:cTn id="10" dur="10" fill="hold"/>
                                        <p:tgtEl>
                                          <p:spTgt spid="21"/>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101">
                                            <p:txEl>
                                              <p:pRg st="0" end="0"/>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dir="cw">
                                      <p:cBhvr override="childStyle">
                                        <p:cTn id="16" dur="10" fill="hold"/>
                                        <p:tgtEl>
                                          <p:spTgt spid="101">
                                            <p:txEl>
                                              <p:pRg st="1" end="1"/>
                                            </p:txEl>
                                          </p:spTgt>
                                        </p:tgtEl>
                                        <p:attrNameLst>
                                          <p:attrName>style.color</p:attrName>
                                        </p:attrNameLst>
                                      </p:cBhvr>
                                      <p:to>
                                        <a:srgbClr val="FF0000"/>
                                      </p:to>
                                    </p:animClr>
                                  </p:childTnLst>
                                </p:cTn>
                              </p:par>
                              <p:par>
                                <p:cTn id="17" presetID="7" presetClass="emph" presetSubtype="2" fill="hold" nodeType="withEffect">
                                  <p:stCondLst>
                                    <p:cond delay="0"/>
                                  </p:stCondLst>
                                  <p:childTnLst>
                                    <p:animClr clrSpc="rgb" dir="cw">
                                      <p:cBhvr>
                                        <p:cTn id="18" dur="10" fill="hold"/>
                                        <p:tgtEl>
                                          <p:spTgt spid="24"/>
                                        </p:tgtEl>
                                        <p:attrNameLst>
                                          <p:attrName>stroke.color</p:attrName>
                                        </p:attrNameLst>
                                      </p:cBhvr>
                                      <p:to>
                                        <a:srgbClr val="FF0000"/>
                                      </p:to>
                                    </p:animClr>
                                    <p:set>
                                      <p:cBhvr>
                                        <p:cTn id="19" dur="10" fill="hold"/>
                                        <p:tgtEl>
                                          <p:spTgt spid="2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研究概要</a:t>
            </a:r>
            <a:endParaRPr kumimoji="1" lang="ja-JP" altLang="en-US"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開発作業をモニタリングし，メソッド抽出の集約パターンを見つけ，そのコードクローンの同時集約の支援環境を</a:t>
            </a:r>
            <a:r>
              <a:rPr lang="ja-JP" altLang="en-US" sz="2600" dirty="0" smtClean="0"/>
              <a:t>構築する．</a:t>
            </a:r>
            <a:endParaRPr lang="en-US" altLang="ja-JP" sz="26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6</a:t>
            </a:fld>
            <a:endParaRPr lang="en-US" altLang="ja-JP" dirty="0"/>
          </a:p>
        </p:txBody>
      </p:sp>
      <p:cxnSp>
        <p:nvCxnSpPr>
          <p:cNvPr id="103" name="直線コネクタ 102"/>
          <p:cNvCxnSpPr/>
          <p:nvPr/>
        </p:nvCxnSpPr>
        <p:spPr>
          <a:xfrm flipH="1">
            <a:off x="4589022" y="2777924"/>
            <a:ext cx="6127" cy="33793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2" name="角丸四角形 121"/>
          <p:cNvSpPr/>
          <p:nvPr/>
        </p:nvSpPr>
        <p:spPr>
          <a:xfrm>
            <a:off x="146844" y="5430601"/>
            <a:ext cx="4351867" cy="8475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b="1" dirty="0" smtClean="0">
                <a:solidFill>
                  <a:schemeClr val="tx1"/>
                </a:solidFill>
              </a:rPr>
              <a:t>①開発者作業をモニタリングし，</a:t>
            </a:r>
            <a:endParaRPr lang="en-US" altLang="ja-JP" b="1" dirty="0" smtClean="0">
              <a:solidFill>
                <a:schemeClr val="tx1"/>
              </a:solidFill>
            </a:endParaRPr>
          </a:p>
          <a:p>
            <a:pPr algn="ctr"/>
            <a:r>
              <a:rPr lang="ja-JP" altLang="en-US" b="1" dirty="0" smtClean="0">
                <a:solidFill>
                  <a:schemeClr val="tx1"/>
                </a:solidFill>
              </a:rPr>
              <a:t>メソッド</a:t>
            </a:r>
            <a:r>
              <a:rPr lang="ja-JP" altLang="en-US" b="1" dirty="0">
                <a:solidFill>
                  <a:schemeClr val="tx1"/>
                </a:solidFill>
              </a:rPr>
              <a:t>抽出</a:t>
            </a:r>
            <a:r>
              <a:rPr lang="ja-JP" altLang="en-US" b="1" dirty="0" smtClean="0">
                <a:solidFill>
                  <a:schemeClr val="tx1"/>
                </a:solidFill>
              </a:rPr>
              <a:t>リファクタリングが行われるのを検知する．</a:t>
            </a:r>
            <a:endParaRPr lang="en-US" altLang="ja-JP" b="1" dirty="0" smtClean="0">
              <a:solidFill>
                <a:schemeClr val="tx1"/>
              </a:solidFill>
            </a:endParaRPr>
          </a:p>
        </p:txBody>
      </p:sp>
      <p:sp>
        <p:nvSpPr>
          <p:cNvPr id="123" name="角丸四角形 122"/>
          <p:cNvSpPr/>
          <p:nvPr/>
        </p:nvSpPr>
        <p:spPr>
          <a:xfrm>
            <a:off x="4676269" y="5440146"/>
            <a:ext cx="4351867" cy="8514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solidFill>
              </a:rPr>
              <a:t>②本環境</a:t>
            </a:r>
            <a:r>
              <a:rPr kumimoji="1" lang="ja-JP" altLang="en-US" b="1" dirty="0" smtClean="0">
                <a:solidFill>
                  <a:schemeClr val="tx1"/>
                </a:solidFill>
              </a:rPr>
              <a:t>が対応するコードクローンを検出し</a:t>
            </a:r>
            <a:r>
              <a:rPr kumimoji="1" lang="ja-JP" altLang="en-US" b="1" dirty="0" smtClean="0">
                <a:solidFill>
                  <a:schemeClr val="tx1"/>
                </a:solidFill>
              </a:rPr>
              <a:t>，</a:t>
            </a:r>
            <a:r>
              <a:rPr lang="ja-JP" altLang="en-US" b="1" dirty="0" smtClean="0">
                <a:solidFill>
                  <a:schemeClr val="tx1"/>
                </a:solidFill>
              </a:rPr>
              <a:t>新規メソッド</a:t>
            </a:r>
            <a:r>
              <a:rPr kumimoji="1" lang="ja-JP" altLang="en-US" b="1" dirty="0" smtClean="0">
                <a:solidFill>
                  <a:schemeClr val="tx1"/>
                </a:solidFill>
              </a:rPr>
              <a:t>に</a:t>
            </a:r>
            <a:r>
              <a:rPr kumimoji="1" lang="ja-JP" altLang="en-US" b="1" dirty="0" smtClean="0">
                <a:solidFill>
                  <a:schemeClr val="tx1"/>
                </a:solidFill>
              </a:rPr>
              <a:t>集約するように推薦する．</a:t>
            </a:r>
            <a:endParaRPr kumimoji="1" lang="ja-JP" altLang="en-US" b="1" dirty="0">
              <a:solidFill>
                <a:schemeClr val="tx1"/>
              </a:solidFill>
            </a:endParaRPr>
          </a:p>
        </p:txBody>
      </p:sp>
      <p:pic>
        <p:nvPicPr>
          <p:cNvPr id="7" name="図 6"/>
          <p:cNvPicPr>
            <a:picLocks noChangeAspect="1"/>
          </p:cNvPicPr>
          <p:nvPr/>
        </p:nvPicPr>
        <p:blipFill>
          <a:blip r:embed="rId3"/>
          <a:stretch>
            <a:fillRect/>
          </a:stretch>
        </p:blipFill>
        <p:spPr>
          <a:xfrm>
            <a:off x="432490" y="2552845"/>
            <a:ext cx="3780574" cy="2846682"/>
          </a:xfrm>
          <a:prstGeom prst="rect">
            <a:avLst/>
          </a:prstGeom>
        </p:spPr>
      </p:pic>
      <p:pic>
        <p:nvPicPr>
          <p:cNvPr id="8" name="図 7"/>
          <p:cNvPicPr>
            <a:picLocks noChangeAspect="1"/>
          </p:cNvPicPr>
          <p:nvPr/>
        </p:nvPicPr>
        <p:blipFill>
          <a:blip r:embed="rId4"/>
          <a:stretch>
            <a:fillRect/>
          </a:stretch>
        </p:blipFill>
        <p:spPr>
          <a:xfrm>
            <a:off x="4971107" y="2631809"/>
            <a:ext cx="3739800" cy="2660156"/>
          </a:xfrm>
          <a:prstGeom prst="rect">
            <a:avLst/>
          </a:prstGeom>
        </p:spPr>
      </p:pic>
      <p:sp>
        <p:nvSpPr>
          <p:cNvPr id="12" name="角丸四角形 11"/>
          <p:cNvSpPr/>
          <p:nvPr/>
        </p:nvSpPr>
        <p:spPr>
          <a:xfrm>
            <a:off x="70717" y="2470032"/>
            <a:ext cx="1498591" cy="79829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1</a:t>
            </a:r>
          </a:p>
          <a:p>
            <a:pPr algn="ctr"/>
            <a:r>
              <a:rPr lang="ja-JP" altLang="en-US" sz="1600" b="1" dirty="0" smtClean="0">
                <a:solidFill>
                  <a:schemeClr val="tx1"/>
                </a:solidFill>
              </a:rPr>
              <a:t>モニタリング・分析機能</a:t>
            </a:r>
            <a:endParaRPr lang="en-US" altLang="ja-JP" sz="1600" b="1" dirty="0" smtClean="0">
              <a:solidFill>
                <a:schemeClr val="tx1"/>
              </a:solidFill>
            </a:endParaRPr>
          </a:p>
        </p:txBody>
      </p:sp>
      <p:sp>
        <p:nvSpPr>
          <p:cNvPr id="13" name="角丸四角形 12"/>
          <p:cNvSpPr/>
          <p:nvPr/>
        </p:nvSpPr>
        <p:spPr>
          <a:xfrm>
            <a:off x="4671276" y="2491521"/>
            <a:ext cx="1489753" cy="7768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smtClean="0">
                <a:solidFill>
                  <a:schemeClr val="tx1"/>
                </a:solidFill>
              </a:rPr>
              <a:t>機能</a:t>
            </a:r>
            <a:r>
              <a:rPr lang="en-US" altLang="ja-JP" sz="1600" b="1" dirty="0" smtClean="0">
                <a:solidFill>
                  <a:schemeClr val="tx1"/>
                </a:solidFill>
              </a:rPr>
              <a:t>2</a:t>
            </a:r>
          </a:p>
          <a:p>
            <a:pPr algn="ctr"/>
            <a:r>
              <a:rPr lang="ja-JP" altLang="en-US" sz="1600" b="1" dirty="0" smtClean="0">
                <a:solidFill>
                  <a:schemeClr val="tx1"/>
                </a:solidFill>
              </a:rPr>
              <a:t>コードクローン推薦機能</a:t>
            </a:r>
            <a:endParaRPr lang="en-US" altLang="ja-JP" sz="1600" b="1" dirty="0" smtClean="0">
              <a:solidFill>
                <a:schemeClr val="tx1"/>
              </a:solidFill>
            </a:endParaRPr>
          </a:p>
        </p:txBody>
      </p:sp>
    </p:spTree>
    <p:extLst>
      <p:ext uri="{BB962C8B-B14F-4D97-AF65-F5344CB8AC3E}">
        <p14:creationId xmlns:p14="http://schemas.microsoft.com/office/powerpoint/2010/main" val="685796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ja-JP" altLang="en-US" dirty="0" smtClean="0"/>
              <a:t>環境の利用例</a:t>
            </a:r>
            <a:endParaRPr kumimoji="1" lang="ja-JP" altLang="en-US"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953" y="1573586"/>
            <a:ext cx="8080981" cy="5187884"/>
          </a:xfrm>
        </p:spPr>
      </p:pic>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a:t>
            </a:fld>
            <a:endParaRPr lang="en-US" altLang="ja-JP" dirty="0"/>
          </a:p>
        </p:txBody>
      </p:sp>
      <p:sp>
        <p:nvSpPr>
          <p:cNvPr id="7" name="角丸四角形 6"/>
          <p:cNvSpPr/>
          <p:nvPr/>
        </p:nvSpPr>
        <p:spPr>
          <a:xfrm>
            <a:off x="3252486" y="1714511"/>
            <a:ext cx="891251" cy="127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04709" y="2002420"/>
            <a:ext cx="2905245" cy="4595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79403" y="1980443"/>
            <a:ext cx="4127531" cy="1422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479402" y="1554358"/>
            <a:ext cx="4127531" cy="344982"/>
          </a:xfrm>
          <a:prstGeom prst="wedgeRoundRectCallout">
            <a:avLst>
              <a:gd name="adj1" fmla="val -58700"/>
              <a:gd name="adj2" fmla="val 4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メニューを選択して</a:t>
            </a:r>
            <a:r>
              <a:rPr kumimoji="1" lang="ja-JP" altLang="en-US" sz="2000" dirty="0" smtClean="0">
                <a:solidFill>
                  <a:schemeClr val="tx1"/>
                </a:solidFill>
              </a:rPr>
              <a:t>モニタリング開始</a:t>
            </a:r>
            <a:endParaRPr kumimoji="1" lang="ja-JP" altLang="en-US" sz="2000" dirty="0">
              <a:solidFill>
                <a:schemeClr val="tx1"/>
              </a:solidFill>
            </a:endParaRPr>
          </a:p>
        </p:txBody>
      </p:sp>
      <p:sp>
        <p:nvSpPr>
          <p:cNvPr id="12" name="角丸四角形吹き出し 11"/>
          <p:cNvSpPr/>
          <p:nvPr/>
        </p:nvSpPr>
        <p:spPr>
          <a:xfrm>
            <a:off x="4679644" y="5098407"/>
            <a:ext cx="3657600" cy="692954"/>
          </a:xfrm>
          <a:prstGeom prst="wedgeRoundRectCallout">
            <a:avLst>
              <a:gd name="adj1" fmla="val -63638"/>
              <a:gd name="adj2" fmla="val -1325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エディタ</a:t>
            </a:r>
            <a:r>
              <a:rPr lang="ja-JP" altLang="en-US" sz="2000" dirty="0" smtClean="0">
                <a:solidFill>
                  <a:schemeClr val="tx1"/>
                </a:solidFill>
              </a:rPr>
              <a:t>上の開発者の編集作業</a:t>
            </a:r>
            <a:endParaRPr lang="en-US" altLang="ja-JP" sz="2000" dirty="0" smtClean="0">
              <a:solidFill>
                <a:schemeClr val="tx1"/>
              </a:solidFill>
            </a:endParaRPr>
          </a:p>
          <a:p>
            <a:pPr algn="ctr"/>
            <a:r>
              <a:rPr lang="ja-JP" altLang="en-US" sz="2000" dirty="0">
                <a:solidFill>
                  <a:schemeClr val="tx1"/>
                </a:solidFill>
              </a:rPr>
              <a:t>を</a:t>
            </a:r>
            <a:r>
              <a:rPr lang="ja-JP" altLang="en-US" sz="2000" dirty="0" smtClean="0">
                <a:solidFill>
                  <a:schemeClr val="tx1"/>
                </a:solidFill>
              </a:rPr>
              <a:t>モニタリング</a:t>
            </a:r>
            <a:endParaRPr kumimoji="1" lang="ja-JP" altLang="en-US" sz="2000" dirty="0">
              <a:solidFill>
                <a:schemeClr val="tx1"/>
              </a:solidFill>
            </a:endParaRPr>
          </a:p>
        </p:txBody>
      </p:sp>
      <p:sp>
        <p:nvSpPr>
          <p:cNvPr id="13" name="角丸四角形吹き出し 12"/>
          <p:cNvSpPr/>
          <p:nvPr/>
        </p:nvSpPr>
        <p:spPr>
          <a:xfrm>
            <a:off x="4944125" y="3573844"/>
            <a:ext cx="3840866" cy="692954"/>
          </a:xfrm>
          <a:prstGeom prst="wedgeRoundRectCallout">
            <a:avLst>
              <a:gd name="adj1" fmla="val -28994"/>
              <a:gd name="adj2" fmla="val -89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この</a:t>
            </a:r>
            <a:r>
              <a:rPr lang="en-US" altLang="ja-JP" sz="2000" dirty="0">
                <a:solidFill>
                  <a:schemeClr val="tx1"/>
                </a:solidFill>
              </a:rPr>
              <a:t>r</a:t>
            </a:r>
            <a:r>
              <a:rPr lang="en-US" altLang="ja-JP" sz="2000" dirty="0" smtClean="0">
                <a:solidFill>
                  <a:schemeClr val="tx1"/>
                </a:solidFill>
              </a:rPr>
              <a:t>esult </a:t>
            </a:r>
            <a:r>
              <a:rPr lang="ja-JP" altLang="en-US" sz="2000" dirty="0" smtClean="0">
                <a:solidFill>
                  <a:schemeClr val="tx1"/>
                </a:solidFill>
              </a:rPr>
              <a:t>ビューで</a:t>
            </a:r>
            <a:endParaRPr lang="en-US" altLang="ja-JP" sz="2000" dirty="0" smtClean="0">
              <a:solidFill>
                <a:schemeClr val="tx1"/>
              </a:solidFill>
            </a:endParaRPr>
          </a:p>
          <a:p>
            <a:pPr algn="ctr"/>
            <a:r>
              <a:rPr kumimoji="1" lang="ja-JP" altLang="en-US" sz="2000" dirty="0">
                <a:solidFill>
                  <a:schemeClr val="tx1"/>
                </a:solidFill>
              </a:rPr>
              <a:t>コードクローン</a:t>
            </a:r>
            <a:r>
              <a:rPr kumimoji="1" lang="ja-JP" altLang="en-US" sz="2000" dirty="0" smtClean="0">
                <a:solidFill>
                  <a:schemeClr val="tx1"/>
                </a:solidFill>
              </a:rPr>
              <a:t>の検出結果を表示</a:t>
            </a:r>
            <a:endParaRPr kumimoji="1" lang="ja-JP" altLang="en-US" sz="2000" dirty="0">
              <a:solidFill>
                <a:schemeClr val="tx1"/>
              </a:solidFill>
            </a:endParaRPr>
          </a:p>
        </p:txBody>
      </p:sp>
      <p:sp>
        <p:nvSpPr>
          <p:cNvPr id="3" name="正方形/長方形 2"/>
          <p:cNvSpPr/>
          <p:nvPr/>
        </p:nvSpPr>
        <p:spPr>
          <a:xfrm>
            <a:off x="2174397" y="2551288"/>
            <a:ext cx="2156178" cy="10225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009422" y="4883085"/>
            <a:ext cx="2222475" cy="10225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80316" y="3950709"/>
            <a:ext cx="1580444" cy="31608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コードクローン</a:t>
            </a:r>
            <a:endParaRPr kumimoji="1" lang="ja-JP" altLang="en-US" dirty="0">
              <a:solidFill>
                <a:schemeClr val="tx1"/>
              </a:solidFill>
            </a:endParaRPr>
          </a:p>
        </p:txBody>
      </p:sp>
      <p:cxnSp>
        <p:nvCxnSpPr>
          <p:cNvPr id="17" name="直線矢印コネクタ 16"/>
          <p:cNvCxnSpPr>
            <a:stCxn id="8" idx="0"/>
            <a:endCxn id="3" idx="1"/>
          </p:cNvCxnSpPr>
          <p:nvPr/>
        </p:nvCxnSpPr>
        <p:spPr>
          <a:xfrm flipV="1">
            <a:off x="970538" y="3062566"/>
            <a:ext cx="1203859" cy="888143"/>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p:cNvCxnSpPr>
            <a:endCxn id="15" idx="1"/>
          </p:cNvCxnSpPr>
          <p:nvPr/>
        </p:nvCxnSpPr>
        <p:spPr>
          <a:xfrm>
            <a:off x="970538" y="4266798"/>
            <a:ext cx="1038884" cy="1127565"/>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36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ja-JP" altLang="en-US" dirty="0" smtClean="0"/>
              <a:t>環境の利用例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pic>
        <p:nvPicPr>
          <p:cNvPr id="9" name="コンテンツ プレースホルダー 3"/>
          <p:cNvPicPr>
            <a:picLocks noChangeAspect="1"/>
          </p:cNvPicPr>
          <p:nvPr/>
        </p:nvPicPr>
        <p:blipFill rotWithShape="1">
          <a:blip r:embed="rId3" cstate="print">
            <a:extLst>
              <a:ext uri="{28A0092B-C50C-407E-A947-70E740481C1C}">
                <a14:useLocalDpi xmlns:a14="http://schemas.microsoft.com/office/drawing/2010/main" val="0"/>
              </a:ext>
            </a:extLst>
          </a:blip>
          <a:srcRect l="396" t="7921" r="68860" b="53848"/>
          <a:stretch/>
        </p:blipFill>
        <p:spPr bwMode="auto">
          <a:xfrm>
            <a:off x="88440" y="1733165"/>
            <a:ext cx="4460707" cy="2938272"/>
          </a:xfrm>
          <a:prstGeom prst="rect">
            <a:avLst/>
          </a:prstGeom>
          <a:noFill/>
          <a:ln w="9525">
            <a:noFill/>
            <a:miter lim="800000"/>
            <a:headEnd/>
            <a:tailEnd/>
          </a:ln>
          <a:effectLst/>
        </p:spPr>
      </p:pic>
      <p:pic>
        <p:nvPicPr>
          <p:cNvPr id="12" name="コンテンツ プレースホルダー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41540" r="69372"/>
          <a:stretch/>
        </p:blipFill>
        <p:spPr>
          <a:xfrm>
            <a:off x="4549146" y="1733164"/>
            <a:ext cx="4501740" cy="4575561"/>
          </a:xfrm>
        </p:spPr>
      </p:pic>
      <p:sp>
        <p:nvSpPr>
          <p:cNvPr id="16" name="正方形/長方形 15"/>
          <p:cNvSpPr/>
          <p:nvPr/>
        </p:nvSpPr>
        <p:spPr>
          <a:xfrm>
            <a:off x="5118158" y="3517580"/>
            <a:ext cx="3748049" cy="193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84999" y="2920722"/>
            <a:ext cx="1976500" cy="181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6377651" y="3113590"/>
            <a:ext cx="0" cy="403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p:cNvSpPr txBox="1"/>
          <p:nvPr/>
        </p:nvSpPr>
        <p:spPr>
          <a:xfrm>
            <a:off x="6373249" y="3055914"/>
            <a:ext cx="2815194" cy="461665"/>
          </a:xfrm>
          <a:prstGeom prst="rect">
            <a:avLst/>
          </a:prstGeom>
          <a:noFill/>
        </p:spPr>
        <p:txBody>
          <a:bodyPr wrap="none" rtlCol="0">
            <a:spAutoFit/>
          </a:bodyPr>
          <a:lstStyle/>
          <a:p>
            <a:r>
              <a:rPr lang="ja-JP" altLang="en-US" dirty="0"/>
              <a:t>メソッド</a:t>
            </a:r>
            <a:r>
              <a:rPr lang="ja-JP" altLang="en-US" dirty="0" smtClean="0"/>
              <a:t>抽出リファクタリング</a:t>
            </a:r>
            <a:endParaRPr kumimoji="1" lang="ja-JP" altLang="en-US" sz="2400" dirty="0"/>
          </a:p>
        </p:txBody>
      </p:sp>
      <p:sp>
        <p:nvSpPr>
          <p:cNvPr id="3" name="正方形/長方形 2"/>
          <p:cNvSpPr/>
          <p:nvPr/>
        </p:nvSpPr>
        <p:spPr>
          <a:xfrm>
            <a:off x="1180618" y="2455734"/>
            <a:ext cx="3366327" cy="1493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160035" y="4545578"/>
            <a:ext cx="4386910" cy="979401"/>
          </a:xfrm>
          <a:prstGeom prst="wedgeRoundRectCallout">
            <a:avLst>
              <a:gd name="adj1" fmla="val 10661"/>
              <a:gd name="adj2" fmla="val -1109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メソッド抽出リファクタリングによって</a:t>
            </a:r>
            <a:endParaRPr lang="en-US" altLang="ja-JP" sz="2000" dirty="0" smtClean="0">
              <a:solidFill>
                <a:schemeClr val="tx1"/>
              </a:solidFill>
            </a:endParaRPr>
          </a:p>
          <a:p>
            <a:pPr algn="ctr"/>
            <a:r>
              <a:rPr lang="ja-JP" altLang="en-US" sz="2000" dirty="0" smtClean="0">
                <a:solidFill>
                  <a:schemeClr val="tx1"/>
                </a:solidFill>
              </a:rPr>
              <a:t>抽出</a:t>
            </a:r>
            <a:r>
              <a:rPr lang="ja-JP" altLang="en-US" sz="2000" dirty="0" smtClean="0">
                <a:solidFill>
                  <a:schemeClr val="tx1"/>
                </a:solidFill>
              </a:rPr>
              <a:t>されたコード片のコードクローンを検出する．</a:t>
            </a:r>
            <a:endParaRPr lang="ja-JP" altLang="en-US" sz="2000" dirty="0">
              <a:solidFill>
                <a:schemeClr val="tx1"/>
              </a:solidFill>
            </a:endParaRPr>
          </a:p>
        </p:txBody>
      </p:sp>
    </p:spTree>
    <p:extLst>
      <p:ext uri="{BB962C8B-B14F-4D97-AF65-F5344CB8AC3E}">
        <p14:creationId xmlns:p14="http://schemas.microsoft.com/office/powerpoint/2010/main" val="18691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ja-JP" altLang="en-US" dirty="0" smtClean="0"/>
              <a:t>環境の利用例</a:t>
            </a:r>
            <a:endParaRPr kumimoji="1" lang="ja-JP" altLang="en-US" dirty="0"/>
          </a:p>
        </p:txBody>
      </p:sp>
      <p:sp>
        <p:nvSpPr>
          <p:cNvPr id="4" name="スライド番号プレースホルダー 3"/>
          <p:cNvSpPr>
            <a:spLocks noGrp="1"/>
          </p:cNvSpPr>
          <p:nvPr>
            <p:ph type="sldNum" sz="quarter" idx="12"/>
          </p:nvPr>
        </p:nvSpPr>
        <p:spPr>
          <a:xfrm>
            <a:off x="7699375" y="6320189"/>
            <a:ext cx="1150938" cy="288925"/>
          </a:xfrm>
        </p:spPr>
        <p:txBody>
          <a:bodyPr/>
          <a:lstStyle/>
          <a:p>
            <a:fld id="{9F5033E9-932D-4E41-95C3-341F9A6DAE17}" type="slidenum">
              <a:rPr lang="en-US" altLang="ja-JP" smtClean="0"/>
              <a:pPr/>
              <a:t>9</a:t>
            </a:fld>
            <a:endParaRPr lang="en-US" altLang="ja-JP" dirty="0"/>
          </a:p>
        </p:txBody>
      </p:sp>
      <p:pic>
        <p:nvPicPr>
          <p:cNvPr id="12" name="図 11"/>
          <p:cNvPicPr>
            <a:picLocks noChangeAspect="1"/>
          </p:cNvPicPr>
          <p:nvPr/>
        </p:nvPicPr>
        <p:blipFill>
          <a:blip r:embed="rId3"/>
          <a:stretch>
            <a:fillRect/>
          </a:stretch>
        </p:blipFill>
        <p:spPr>
          <a:xfrm>
            <a:off x="65151" y="2101971"/>
            <a:ext cx="9002586" cy="3372570"/>
          </a:xfrm>
          <a:prstGeom prst="rect">
            <a:avLst/>
          </a:prstGeom>
        </p:spPr>
      </p:pic>
    </p:spTree>
    <p:extLst>
      <p:ext uri="{BB962C8B-B14F-4D97-AF65-F5344CB8AC3E}">
        <p14:creationId xmlns:p14="http://schemas.microsoft.com/office/powerpoint/2010/main" val="1526250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127880</TotalTime>
  <Words>3735</Words>
  <Application>Microsoft Office PowerPoint</Application>
  <PresentationFormat>画面に合わせる (4:3)</PresentationFormat>
  <Paragraphs>536</Paragraphs>
  <Slides>29</Slides>
  <Notes>29</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ＭＳ Ｐゴシック</vt:lpstr>
      <vt:lpstr>Arial</vt:lpstr>
      <vt:lpstr>Calibri</vt:lpstr>
      <vt:lpstr>Cambria Math</vt:lpstr>
      <vt:lpstr>Wingdings</vt:lpstr>
      <vt:lpstr>Sel-CoolMetal-white</vt:lpstr>
      <vt:lpstr>開発作業のモニタリングによる メソッド抽出リファクタリング支援環境の構築</vt:lpstr>
      <vt:lpstr>コードクローン</vt:lpstr>
      <vt:lpstr>メソッド抽出リファクタリング</vt:lpstr>
      <vt:lpstr>コードクローン分析環境 GemX[1]</vt:lpstr>
      <vt:lpstr>コードクローン分析環境 GemX[1]の問題点</vt:lpstr>
      <vt:lpstr>研究概要</vt:lpstr>
      <vt:lpstr>提案環境の利用例</vt:lpstr>
      <vt:lpstr>提案環境の利用例</vt:lpstr>
      <vt:lpstr>提案環境の利用例</vt:lpstr>
      <vt:lpstr>提案環境の利用例</vt:lpstr>
      <vt:lpstr>提案するEclipse プラグインによる支援環境</vt:lpstr>
      <vt:lpstr>提案するEclipse プラグインによる支援環境</vt:lpstr>
      <vt:lpstr>ステップ1 キー入力追跡</vt:lpstr>
      <vt:lpstr>提案するEclipse プラグインによる支援環境</vt:lpstr>
      <vt:lpstr>ステップ2 差分ノード取得</vt:lpstr>
      <vt:lpstr>提案するEclipse プラグインによる支援環境</vt:lpstr>
      <vt:lpstr>ステップ3 メソッド抽出リファクタリングの集約パターン照合</vt:lpstr>
      <vt:lpstr>PowerPoint プレゼンテーション</vt:lpstr>
      <vt:lpstr>ステップ3 メソッド抽出リファクタリングの集約パターン照合</vt:lpstr>
      <vt:lpstr>提案するEclipse プラグインによる支援環境</vt:lpstr>
      <vt:lpstr>ステップ4 コードクローン検出</vt:lpstr>
      <vt:lpstr>提案するEclipse プラグインによる支援環境</vt:lpstr>
      <vt:lpstr>ステップ5 クローンセット照合</vt:lpstr>
      <vt:lpstr>評価実験</vt:lpstr>
      <vt:lpstr>実験設定</vt:lpstr>
      <vt:lpstr>実験結果</vt:lpstr>
      <vt:lpstr>まとめ</vt:lpstr>
      <vt:lpstr>ご清聴ありがとうございました</vt:lpstr>
      <vt:lpstr>実験結果</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2015年度 第1回 中間報告</dc:title>
  <dc:creator>s-numata</dc:creator>
  <cp:lastModifiedBy>s-numata</cp:lastModifiedBy>
  <cp:revision>764</cp:revision>
  <cp:lastPrinted>2018-02-09T00:07:11Z</cp:lastPrinted>
  <dcterms:created xsi:type="dcterms:W3CDTF">2015-11-09T07:10:03Z</dcterms:created>
  <dcterms:modified xsi:type="dcterms:W3CDTF">2018-02-14T06:35:03Z</dcterms:modified>
</cp:coreProperties>
</file>