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2"/>
  </p:notesMasterIdLst>
  <p:handoutMasterIdLst>
    <p:handoutMasterId r:id="rId33"/>
  </p:handoutMasterIdLst>
  <p:sldIdLst>
    <p:sldId id="450" r:id="rId2"/>
    <p:sldId id="552" r:id="rId3"/>
    <p:sldId id="577" r:id="rId4"/>
    <p:sldId id="532" r:id="rId5"/>
    <p:sldId id="533" r:id="rId6"/>
    <p:sldId id="535" r:id="rId7"/>
    <p:sldId id="536" r:id="rId8"/>
    <p:sldId id="537" r:id="rId9"/>
    <p:sldId id="599" r:id="rId10"/>
    <p:sldId id="610" r:id="rId11"/>
    <p:sldId id="567" r:id="rId12"/>
    <p:sldId id="586" r:id="rId13"/>
    <p:sldId id="549" r:id="rId14"/>
    <p:sldId id="604" r:id="rId15"/>
    <p:sldId id="550" r:id="rId16"/>
    <p:sldId id="547" r:id="rId17"/>
    <p:sldId id="545" r:id="rId18"/>
    <p:sldId id="534" r:id="rId19"/>
    <p:sldId id="615" r:id="rId20"/>
    <p:sldId id="602" r:id="rId21"/>
    <p:sldId id="617" r:id="rId22"/>
    <p:sldId id="603" r:id="rId23"/>
    <p:sldId id="616" r:id="rId24"/>
    <p:sldId id="568" r:id="rId25"/>
    <p:sldId id="555" r:id="rId26"/>
    <p:sldId id="486" r:id="rId27"/>
    <p:sldId id="501" r:id="rId28"/>
    <p:sldId id="618" r:id="rId29"/>
    <p:sldId id="573" r:id="rId30"/>
    <p:sldId id="500" r:id="rId31"/>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14B981FC-4EC3-45DD-87CF-6B257318586F}">
          <p14:sldIdLst>
            <p14:sldId id="450"/>
            <p14:sldId id="552"/>
            <p14:sldId id="577"/>
            <p14:sldId id="532"/>
            <p14:sldId id="533"/>
            <p14:sldId id="535"/>
            <p14:sldId id="536"/>
            <p14:sldId id="537"/>
            <p14:sldId id="599"/>
            <p14:sldId id="610"/>
            <p14:sldId id="567"/>
            <p14:sldId id="586"/>
            <p14:sldId id="549"/>
            <p14:sldId id="604"/>
            <p14:sldId id="550"/>
            <p14:sldId id="547"/>
            <p14:sldId id="545"/>
            <p14:sldId id="534"/>
            <p14:sldId id="615"/>
            <p14:sldId id="602"/>
            <p14:sldId id="617"/>
            <p14:sldId id="603"/>
            <p14:sldId id="616"/>
            <p14:sldId id="568"/>
            <p14:sldId id="555"/>
            <p14:sldId id="486"/>
            <p14:sldId id="501"/>
            <p14:sldId id="618"/>
            <p14:sldId id="573"/>
            <p14:sldId id="50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99"/>
    <a:srgbClr val="FF0000"/>
    <a:srgbClr val="FF33CC"/>
    <a:srgbClr val="FFCC66"/>
    <a:srgbClr val="FFFFCC"/>
    <a:srgbClr val="CCECFF"/>
    <a:srgbClr val="DEF1F2"/>
    <a:srgbClr val="FFD653"/>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542" autoAdjust="0"/>
    <p:restoredTop sz="53958" autoAdjust="0"/>
  </p:normalViewPr>
  <p:slideViewPr>
    <p:cSldViewPr snapToGrid="0" snapToObjects="1">
      <p:cViewPr varScale="1">
        <p:scale>
          <a:sx n="39" d="100"/>
          <a:sy n="39" d="100"/>
        </p:scale>
        <p:origin x="24" y="56"/>
      </p:cViewPr>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snapToObjects="1">
      <p:cViewPr varScale="1">
        <p:scale>
          <a:sx n="57" d="100"/>
          <a:sy n="57" d="100"/>
        </p:scale>
        <p:origin x="3346"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altLang="ja-JP" sz="2000" dirty="0" smtClean="0"/>
              <a:t>1000</a:t>
            </a:r>
            <a:r>
              <a:rPr lang="ja-JP" altLang="en-US" sz="2000" dirty="0" smtClean="0"/>
              <a:t>個のコミットの検出にかかった総検出時間</a:t>
            </a:r>
            <a:endParaRPr lang="ja-JP" altLang="en-US" sz="2000" dirty="0"/>
          </a:p>
        </c:rich>
      </c:tx>
      <c:layout>
        <c:manualLayout>
          <c:xMode val="edge"/>
          <c:yMode val="edge"/>
          <c:x val="0.17411244014714142"/>
          <c:y val="1.52264880145359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CCVolti (BoW)</c:v>
                </c:pt>
              </c:strCache>
            </c:strRef>
          </c:tx>
          <c:spPr>
            <a:solidFill>
              <a:schemeClr val="accent1"/>
            </a:solidFill>
            <a:ln>
              <a:noFill/>
            </a:ln>
            <a:effectLst/>
          </c:spPr>
          <c:invertIfNegative val="0"/>
          <c:cat>
            <c:strRef>
              <c:f>Sheet1!$A$2:$A$5</c:f>
              <c:strCache>
                <c:ptCount val="4"/>
                <c:pt idx="0">
                  <c:v>Redis</c:v>
                </c:pt>
                <c:pt idx="1">
                  <c:v>PostgreSQL</c:v>
                </c:pt>
                <c:pt idx="2">
                  <c:v>Apache Ant</c:v>
                </c:pt>
                <c:pt idx="3">
                  <c:v>WildFly</c:v>
                </c:pt>
              </c:strCache>
            </c:strRef>
          </c:cat>
          <c:val>
            <c:numRef>
              <c:f>Sheet1!$B$2:$B$5</c:f>
              <c:numCache>
                <c:formatCode>General</c:formatCode>
                <c:ptCount val="4"/>
                <c:pt idx="0">
                  <c:v>104</c:v>
                </c:pt>
                <c:pt idx="1">
                  <c:v>232</c:v>
                </c:pt>
                <c:pt idx="2">
                  <c:v>129</c:v>
                </c:pt>
                <c:pt idx="3">
                  <c:v>262</c:v>
                </c:pt>
              </c:numCache>
            </c:numRef>
          </c:val>
          <c:extLst>
            <c:ext xmlns:c16="http://schemas.microsoft.com/office/drawing/2014/chart" uri="{C3380CC4-5D6E-409C-BE32-E72D297353CC}">
              <c16:uniqueId val="{00000000-67E1-4654-8D01-F07D5F1236E4}"/>
            </c:ext>
          </c:extLst>
        </c:ser>
        <c:ser>
          <c:idx val="1"/>
          <c:order val="1"/>
          <c:tx>
            <c:strRef>
              <c:f>Sheet1!$C$1</c:f>
              <c:strCache>
                <c:ptCount val="1"/>
                <c:pt idx="0">
                  <c:v>本手法</c:v>
                </c:pt>
              </c:strCache>
            </c:strRef>
          </c:tx>
          <c:spPr>
            <a:solidFill>
              <a:srgbClr val="FF0000"/>
            </a:solidFill>
            <a:ln>
              <a:noFill/>
            </a:ln>
            <a:effectLst/>
          </c:spPr>
          <c:invertIfNegative val="0"/>
          <c:cat>
            <c:strRef>
              <c:f>Sheet1!$A$2:$A$5</c:f>
              <c:strCache>
                <c:ptCount val="4"/>
                <c:pt idx="0">
                  <c:v>Redis</c:v>
                </c:pt>
                <c:pt idx="1">
                  <c:v>PostgreSQL</c:v>
                </c:pt>
                <c:pt idx="2">
                  <c:v>Apache Ant</c:v>
                </c:pt>
                <c:pt idx="3">
                  <c:v>WildFly</c:v>
                </c:pt>
              </c:strCache>
            </c:strRef>
          </c:cat>
          <c:val>
            <c:numRef>
              <c:f>Sheet1!$C$2:$C$5</c:f>
              <c:numCache>
                <c:formatCode>General</c:formatCode>
                <c:ptCount val="4"/>
                <c:pt idx="0">
                  <c:v>16</c:v>
                </c:pt>
                <c:pt idx="1">
                  <c:v>56</c:v>
                </c:pt>
                <c:pt idx="2">
                  <c:v>21</c:v>
                </c:pt>
                <c:pt idx="3">
                  <c:v>85</c:v>
                </c:pt>
              </c:numCache>
            </c:numRef>
          </c:val>
          <c:extLst>
            <c:ext xmlns:c16="http://schemas.microsoft.com/office/drawing/2014/chart" uri="{C3380CC4-5D6E-409C-BE32-E72D297353CC}">
              <c16:uniqueId val="{00000001-67E1-4654-8D01-F07D5F1236E4}"/>
            </c:ext>
          </c:extLst>
        </c:ser>
        <c:dLbls>
          <c:showLegendKey val="0"/>
          <c:showVal val="0"/>
          <c:showCatName val="0"/>
          <c:showSerName val="0"/>
          <c:showPercent val="0"/>
          <c:showBubbleSize val="0"/>
        </c:dLbls>
        <c:gapWidth val="219"/>
        <c:overlap val="-27"/>
        <c:axId val="623781872"/>
        <c:axId val="623756496"/>
      </c:barChart>
      <c:catAx>
        <c:axId val="623781872"/>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ja-JP" altLang="en-US" sz="1800" dirty="0" smtClean="0"/>
                  <a:t>プロジェクト</a:t>
                </a:r>
                <a:r>
                  <a:rPr lang="en-US" altLang="ja-JP" sz="1800" dirty="0" smtClean="0"/>
                  <a:t/>
                </a:r>
                <a:br>
                  <a:rPr lang="en-US" altLang="ja-JP" sz="1800" dirty="0" smtClean="0"/>
                </a:br>
                <a:endParaRPr lang="en-US" altLang="ja-JP" sz="1800" dirty="0" smtClean="0"/>
              </a:p>
            </c:rich>
          </c:tx>
          <c:layout>
            <c:manualLayout>
              <c:xMode val="edge"/>
              <c:yMode val="edge"/>
              <c:x val="0.47308288337222126"/>
              <c:y val="0.8143586176478873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623756496"/>
        <c:crosses val="autoZero"/>
        <c:auto val="1"/>
        <c:lblAlgn val="ctr"/>
        <c:lblOffset val="100"/>
        <c:noMultiLvlLbl val="0"/>
      </c:catAx>
      <c:valAx>
        <c:axId val="623756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ja-JP" altLang="en-US" sz="2000" dirty="0" smtClean="0"/>
                  <a:t>総検出時間</a:t>
                </a:r>
                <a:r>
                  <a:rPr lang="en-US" altLang="ja-JP" sz="2000" dirty="0" smtClean="0"/>
                  <a:t>[</a:t>
                </a:r>
                <a:r>
                  <a:rPr lang="ja-JP" altLang="en-US" sz="2000" dirty="0" smtClean="0"/>
                  <a:t>分</a:t>
                </a:r>
                <a:r>
                  <a:rPr lang="en-US" altLang="ja-JP" sz="2000" dirty="0" smtClean="0"/>
                  <a:t>]</a:t>
                </a:r>
                <a:endParaRPr lang="ja-JP" altLang="en-US" sz="2000" dirty="0"/>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6237818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50263" cy="498477"/>
          </a:xfrm>
          <a:prstGeom prst="rect">
            <a:avLst/>
          </a:prstGeom>
        </p:spPr>
        <p:txBody>
          <a:bodyPr vert="horz" lIns="91408" tIns="45705" rIns="91408"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52" y="2"/>
            <a:ext cx="2950263" cy="498477"/>
          </a:xfrm>
          <a:prstGeom prst="rect">
            <a:avLst/>
          </a:prstGeom>
        </p:spPr>
        <p:txBody>
          <a:bodyPr vert="horz" lIns="91408" tIns="45705" rIns="91408" bIns="45705" rtlCol="0"/>
          <a:lstStyle>
            <a:lvl1pPr algn="r">
              <a:defRPr sz="1200"/>
            </a:lvl1pPr>
          </a:lstStyle>
          <a:p>
            <a:fld id="{758C00D6-C317-4BF3-9332-E34C229564B6}" type="datetimeFigureOut">
              <a:rPr kumimoji="1" lang="ja-JP" altLang="en-US" smtClean="0"/>
              <a:t>2020/3/13</a:t>
            </a:fld>
            <a:endParaRPr kumimoji="1" lang="ja-JP" altLang="en-US"/>
          </a:p>
        </p:txBody>
      </p:sp>
      <p:sp>
        <p:nvSpPr>
          <p:cNvPr id="4" name="フッター プレースホルダー 3"/>
          <p:cNvSpPr>
            <a:spLocks noGrp="1"/>
          </p:cNvSpPr>
          <p:nvPr>
            <p:ph type="ftr" sz="quarter" idx="2"/>
          </p:nvPr>
        </p:nvSpPr>
        <p:spPr>
          <a:xfrm>
            <a:off x="3" y="9440862"/>
            <a:ext cx="2950263" cy="498477"/>
          </a:xfrm>
          <a:prstGeom prst="rect">
            <a:avLst/>
          </a:prstGeom>
        </p:spPr>
        <p:txBody>
          <a:bodyPr vert="horz" lIns="91408" tIns="45705" rIns="91408"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52" y="9440862"/>
            <a:ext cx="2950263" cy="498477"/>
          </a:xfrm>
          <a:prstGeom prst="rect">
            <a:avLst/>
          </a:prstGeom>
        </p:spPr>
        <p:txBody>
          <a:bodyPr vert="horz" lIns="91408" tIns="45705" rIns="91408" bIns="45705"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49787" cy="498691"/>
          </a:xfrm>
          <a:prstGeom prst="rect">
            <a:avLst/>
          </a:prstGeom>
        </p:spPr>
        <p:txBody>
          <a:bodyPr vert="horz" lIns="91400" tIns="45699" rIns="91400" bIns="456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4"/>
            <a:ext cx="2949787" cy="498691"/>
          </a:xfrm>
          <a:prstGeom prst="rect">
            <a:avLst/>
          </a:prstGeom>
        </p:spPr>
        <p:txBody>
          <a:bodyPr vert="horz" lIns="91400" tIns="45699" rIns="91400" bIns="45699" rtlCol="0"/>
          <a:lstStyle>
            <a:lvl1pPr algn="r">
              <a:defRPr sz="1200"/>
            </a:lvl1pPr>
          </a:lstStyle>
          <a:p>
            <a:fld id="{8618FBC5-8F42-4C47-A77D-5BDE0B5A1B30}" type="datetimeFigureOut">
              <a:rPr kumimoji="1" lang="ja-JP" altLang="en-US" smtClean="0"/>
              <a:t>2020/3/13</a:t>
            </a:fld>
            <a:endParaRPr kumimoji="1" lang="ja-JP" altLang="en-US"/>
          </a:p>
        </p:txBody>
      </p:sp>
      <p:sp>
        <p:nvSpPr>
          <p:cNvPr id="4" name="スライド イメージ プレースホルダー 3"/>
          <p:cNvSpPr>
            <a:spLocks noGrp="1" noRot="1" noChangeAspect="1"/>
          </p:cNvSpPr>
          <p:nvPr>
            <p:ph type="sldImg" idx="2"/>
          </p:nvPr>
        </p:nvSpPr>
        <p:spPr>
          <a:xfrm>
            <a:off x="1168400" y="1244600"/>
            <a:ext cx="4470400" cy="3352800"/>
          </a:xfrm>
          <a:prstGeom prst="rect">
            <a:avLst/>
          </a:prstGeom>
          <a:noFill/>
          <a:ln w="12700">
            <a:solidFill>
              <a:prstClr val="black"/>
            </a:solidFill>
          </a:ln>
        </p:spPr>
        <p:txBody>
          <a:bodyPr vert="horz" lIns="91400" tIns="45699" rIns="91400" bIns="45699" rtlCol="0" anchor="ctr"/>
          <a:lstStyle/>
          <a:p>
            <a:endParaRPr lang="ja-JP" altLang="en-US"/>
          </a:p>
        </p:txBody>
      </p:sp>
      <p:sp>
        <p:nvSpPr>
          <p:cNvPr id="5" name="ノート プレースホルダー 4"/>
          <p:cNvSpPr>
            <a:spLocks noGrp="1"/>
          </p:cNvSpPr>
          <p:nvPr>
            <p:ph type="body" sz="quarter" idx="3"/>
          </p:nvPr>
        </p:nvSpPr>
        <p:spPr>
          <a:xfrm>
            <a:off x="680721" y="4783314"/>
            <a:ext cx="5445760" cy="3913612"/>
          </a:xfrm>
          <a:prstGeom prst="rect">
            <a:avLst/>
          </a:prstGeom>
        </p:spPr>
        <p:txBody>
          <a:bodyPr vert="horz" lIns="91400" tIns="45699" rIns="91400" bIns="4569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0650"/>
            <a:ext cx="2949787" cy="498691"/>
          </a:xfrm>
          <a:prstGeom prst="rect">
            <a:avLst/>
          </a:prstGeom>
        </p:spPr>
        <p:txBody>
          <a:bodyPr vert="horz" lIns="91400" tIns="45699" rIns="91400" bIns="456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50"/>
            <a:ext cx="2949787" cy="498691"/>
          </a:xfrm>
          <a:prstGeom prst="rect">
            <a:avLst/>
          </a:prstGeom>
        </p:spPr>
        <p:txBody>
          <a:bodyPr vert="horz" lIns="91400" tIns="45699" rIns="91400" bIns="45699"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ベクトル表現と</a:t>
            </a:r>
            <a:r>
              <a:rPr lang="en-US" altLang="ja-JP" sz="1200" dirty="0" smtClean="0"/>
              <a:t>LSH</a:t>
            </a:r>
            <a:r>
              <a:rPr lang="ja-JP" altLang="en-US" sz="1200" dirty="0" smtClean="0"/>
              <a:t>アルゴリズムを用いたインクリメンタルコードクローン検出法</a:t>
            </a:r>
            <a:r>
              <a:rPr lang="ja-JP" altLang="en-US" dirty="0" smtClean="0"/>
              <a:t>という題目で井上研究室の本田紘貴が発表いたします．</a:t>
            </a:r>
            <a:endParaRPr lang="en-US" altLang="ja-JP" dirty="0" smtClean="0"/>
          </a:p>
          <a:p>
            <a:r>
              <a:rPr lang="ja-JP" altLang="en-US" dirty="0" smtClean="0"/>
              <a:t>（</a:t>
            </a:r>
            <a:r>
              <a:rPr lang="en-US" altLang="ja-JP" dirty="0" smtClean="0"/>
              <a:t>15</a:t>
            </a:r>
            <a:r>
              <a:rPr lang="ja-JP" altLang="en-US" dirty="0" smtClean="0"/>
              <a:t>秒）</a:t>
            </a:r>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a:p>
        </p:txBody>
      </p:sp>
    </p:spTree>
    <p:extLst>
      <p:ext uri="{BB962C8B-B14F-4D97-AF65-F5344CB8AC3E}">
        <p14:creationId xmlns:p14="http://schemas.microsoft.com/office/powerpoint/2010/main" val="289358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次に</a:t>
            </a:r>
            <a:r>
              <a:rPr lang="en-US" altLang="ja-JP" dirty="0" smtClean="0">
                <a:latin typeface="Segoe UI" panose="020B0502040204020203" pitchFamily="34" charset="0"/>
                <a:ea typeface="メイリオ" panose="020B0604030504040204" pitchFamily="50" charset="-128"/>
              </a:rPr>
              <a:t>2</a:t>
            </a:r>
            <a:r>
              <a:rPr lang="ja-JP" altLang="en-US" dirty="0" smtClean="0">
                <a:latin typeface="Segoe UI" panose="020B0502040204020203" pitchFamily="34" charset="0"/>
                <a:ea typeface="メイリオ" panose="020B0604030504040204" pitchFamily="50" charset="-128"/>
              </a:rPr>
              <a:t>バージョン目以降のコードクローン検出について説明します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最初に，</a:t>
            </a:r>
            <a:r>
              <a:rPr lang="en-US" altLang="ja-JP" dirty="0" smtClean="0">
                <a:latin typeface="Segoe UI" panose="020B0502040204020203" pitchFamily="34" charset="0"/>
                <a:ea typeface="メイリオ" panose="020B0604030504040204" pitchFamily="50" charset="-128"/>
              </a:rPr>
              <a:t>STEP A</a:t>
            </a:r>
            <a:r>
              <a:rPr lang="ja-JP" altLang="en-US" dirty="0" smtClean="0">
                <a:latin typeface="Segoe UI" panose="020B0502040204020203" pitchFamily="34" charset="0"/>
                <a:ea typeface="メイリオ" panose="020B0604030504040204" pitchFamily="50" charset="-128"/>
              </a:rPr>
              <a:t>で，</a:t>
            </a:r>
            <a:r>
              <a:rPr lang="en-US" altLang="ja-JP" dirty="0" smtClean="0">
                <a:latin typeface="Segoe UI" panose="020B0502040204020203" pitchFamily="34" charset="0"/>
                <a:ea typeface="メイリオ" panose="020B0604030504040204" pitchFamily="50" charset="-128"/>
              </a:rPr>
              <a:t>2</a:t>
            </a:r>
            <a:r>
              <a:rPr lang="ja-JP" altLang="en-US" dirty="0" smtClean="0">
                <a:latin typeface="Segoe UI" panose="020B0502040204020203" pitchFamily="34" charset="0"/>
                <a:ea typeface="メイリオ" panose="020B0604030504040204" pitchFamily="50" charset="-128"/>
              </a:rPr>
              <a:t>バージョン間の差分をとり，変更ありのソースファイルと変更なしのソースファイルに分類します．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Segoe UI" panose="020B0502040204020203" pitchFamily="34" charset="0"/>
                <a:ea typeface="メイリオ" panose="020B0604030504040204" pitchFamily="50" charset="-128"/>
              </a:rPr>
              <a:t>STEP B</a:t>
            </a:r>
            <a:r>
              <a:rPr lang="ja-JP" altLang="en-US" dirty="0" smtClean="0">
                <a:latin typeface="Segoe UI" panose="020B0502040204020203" pitchFamily="34" charset="0"/>
                <a:ea typeface="メイリオ" panose="020B0604030504040204" pitchFamily="50" charset="-128"/>
              </a:rPr>
              <a:t>では，保存されているコードクローン情報からコードブロック情報とクローンペアリストを参照します．そして，変更ありのソースファイルに対して新たにコードブロックを抽出し，変更なしのソースファイルに対しては，以前のコードブロック情報を再利用します．その後，取得した差分情報から，追加，編集，削除といった変更履歴を調査し，コードブロックを分類し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Segoe UI" panose="020B0502040204020203" pitchFamily="34" charset="0"/>
                <a:ea typeface="メイリオ" panose="020B0604030504040204" pitchFamily="50" charset="-128"/>
              </a:rPr>
              <a:t>STEP C</a:t>
            </a:r>
            <a:r>
              <a:rPr lang="ja-JP" altLang="en-US" dirty="0" smtClean="0">
                <a:latin typeface="Segoe UI" panose="020B0502040204020203" pitchFamily="34" charset="0"/>
                <a:ea typeface="メイリオ" panose="020B0604030504040204" pitchFamily="50" charset="-128"/>
              </a:rPr>
              <a:t>では，追加，編集されたコードブロックのみを特徴ベクトルに変換します．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Segoe UI" panose="020B0502040204020203" pitchFamily="34" charset="0"/>
                <a:ea typeface="メイリオ" panose="020B0604030504040204" pitchFamily="50" charset="-128"/>
              </a:rPr>
              <a:t>STEP D</a:t>
            </a:r>
            <a:r>
              <a:rPr lang="ja-JP" altLang="en-US" dirty="0" smtClean="0">
                <a:latin typeface="Segoe UI" panose="020B0502040204020203" pitchFamily="34" charset="0"/>
                <a:ea typeface="メイリオ" panose="020B0604030504040204" pitchFamily="50" charset="-128"/>
              </a:rPr>
              <a:t>では，特徴ベクトルのクラスタリングを行います．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Segoe UI" panose="020B0502040204020203" pitchFamily="34" charset="0"/>
                <a:ea typeface="メイリオ" panose="020B0604030504040204" pitchFamily="50" charset="-128"/>
              </a:rPr>
              <a:t>STEP E</a:t>
            </a:r>
            <a:r>
              <a:rPr lang="ja-JP" altLang="en-US" dirty="0" smtClean="0">
                <a:latin typeface="Segoe UI" panose="020B0502040204020203" pitchFamily="34" charset="0"/>
                <a:ea typeface="メイリオ" panose="020B0604030504040204" pitchFamily="50" charset="-128"/>
              </a:rPr>
              <a:t>では，クラスタ内の特徴ベクトル間の類似度を計算することでクローンペアを検出し，クローンペアリストを更新します．また，このとき，</a:t>
            </a:r>
            <a:r>
              <a:rPr lang="en-US" altLang="ja-JP" dirty="0" smtClean="0">
                <a:latin typeface="Segoe UI" panose="020B0502040204020203" pitchFamily="34" charset="0"/>
                <a:ea typeface="メイリオ" panose="020B0604030504040204" pitchFamily="50" charset="-128"/>
              </a:rPr>
              <a:t>2</a:t>
            </a:r>
            <a:r>
              <a:rPr lang="ja-JP" altLang="en-US" dirty="0" err="1" smtClean="0">
                <a:latin typeface="Segoe UI" panose="020B0502040204020203" pitchFamily="34" charset="0"/>
                <a:ea typeface="メイリオ" panose="020B0604030504040204" pitchFamily="50" charset="-128"/>
              </a:rPr>
              <a:t>つの</a:t>
            </a:r>
            <a:r>
              <a:rPr lang="ja-JP" altLang="en-US" dirty="0" smtClean="0">
                <a:latin typeface="Segoe UI" panose="020B0502040204020203" pitchFamily="34" charset="0"/>
                <a:ea typeface="メイリオ" panose="020B0604030504040204" pitchFamily="50" charset="-128"/>
              </a:rPr>
              <a:t>バージョン間で削除されたコードブロックを含むクローンペアがクローンペアリストにある場合は，そのクローンペアを削除します．また，互いのコードブロックが変更されなかったクローンペアがクローンペアリストにある場合は，そのままクローンペアリストに残し，コードクローンとして検出し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そして，最後に本手法ではクローンペアリストと変更されたコードブロック情報を更新して終了します．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このような流れで，本手法は実現されています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そして，最後にコードクローン情報に保存されているクローンペアリストを</a:t>
            </a:r>
            <a:r>
              <a:rPr lang="en-US" altLang="ja-JP" dirty="0" smtClean="0">
                <a:latin typeface="Segoe UI" panose="020B0502040204020203" pitchFamily="34" charset="0"/>
                <a:ea typeface="メイリオ" panose="020B0604030504040204" pitchFamily="50" charset="-128"/>
              </a:rPr>
              <a:t>$C_{t}$</a:t>
            </a:r>
            <a:r>
              <a:rPr lang="ja-JP" altLang="en-US" dirty="0" smtClean="0">
                <a:latin typeface="Segoe UI" panose="020B0502040204020203" pitchFamily="34" charset="0"/>
                <a:ea typeface="メイリオ" panose="020B0604030504040204" pitchFamily="50" charset="-128"/>
              </a:rPr>
              <a:t>のコミットの検出結果をもとに更新し，コードブロック情報を</a:t>
            </a:r>
            <a:r>
              <a:rPr lang="en-US" altLang="ja-JP" dirty="0" smtClean="0">
                <a:latin typeface="Segoe UI" panose="020B0502040204020203" pitchFamily="34" charset="0"/>
                <a:ea typeface="メイリオ" panose="020B0604030504040204" pitchFamily="50" charset="-128"/>
              </a:rPr>
              <a:t>2</a:t>
            </a:r>
            <a:r>
              <a:rPr lang="ja-JP" altLang="en-US" dirty="0" err="1" smtClean="0">
                <a:latin typeface="Segoe UI" panose="020B0502040204020203" pitchFamily="34" charset="0"/>
                <a:ea typeface="メイリオ" panose="020B0604030504040204" pitchFamily="50" charset="-128"/>
              </a:rPr>
              <a:t>つの</a:t>
            </a:r>
            <a:r>
              <a:rPr lang="ja-JP" altLang="en-US" dirty="0" smtClean="0">
                <a:latin typeface="Segoe UI" panose="020B0502040204020203" pitchFamily="34" charset="0"/>
                <a:ea typeface="メイリオ" panose="020B0604030504040204" pitchFamily="50" charset="-128"/>
              </a:rPr>
              <a:t>コミット間で変更されたコードブロックの情報をもとに更新する．</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まず，</a:t>
            </a:r>
            <a:r>
              <a:rPr lang="en-US" altLang="ja-JP" dirty="0" smtClean="0">
                <a:latin typeface="Segoe UI" panose="020B0502040204020203" pitchFamily="34" charset="0"/>
                <a:ea typeface="メイリオ" panose="020B0604030504040204" pitchFamily="50" charset="-128"/>
              </a:rPr>
              <a:t>2</a:t>
            </a:r>
            <a:r>
              <a:rPr lang="ja-JP" altLang="en-US" dirty="0" smtClean="0">
                <a:latin typeface="Segoe UI" panose="020B0502040204020203" pitchFamily="34" charset="0"/>
                <a:ea typeface="メイリオ" panose="020B0604030504040204" pitchFamily="50" charset="-128"/>
              </a:rPr>
              <a:t>バージョン間の差分をとり，変更ありのソースファイルと変更なしのソースファイルに分類します．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このとき，変更なしのソースファイルには以前のコードブロックの情報を参照し，再利用します．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変更があったファイルは，構文解析を行いコードブロックを抽出します．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そして，バージョン間の変更履歴に基づき，コードブロックを</a:t>
            </a:r>
            <a:r>
              <a:rPr lang="en-US" altLang="ja-JP" dirty="0" smtClean="0">
                <a:latin typeface="Segoe UI" panose="020B0502040204020203" pitchFamily="34" charset="0"/>
                <a:ea typeface="メイリオ" panose="020B0604030504040204" pitchFamily="50" charset="-128"/>
              </a:rPr>
              <a:t>4</a:t>
            </a:r>
            <a:r>
              <a:rPr lang="ja-JP" altLang="en-US" dirty="0" err="1" smtClean="0">
                <a:latin typeface="Segoe UI" panose="020B0502040204020203" pitchFamily="34" charset="0"/>
                <a:ea typeface="メイリオ" panose="020B0604030504040204" pitchFamily="50" charset="-128"/>
              </a:rPr>
              <a:t>つに</a:t>
            </a:r>
            <a:r>
              <a:rPr lang="ja-JP" altLang="en-US" dirty="0" smtClean="0">
                <a:latin typeface="Segoe UI" panose="020B0502040204020203" pitchFamily="34" charset="0"/>
                <a:ea typeface="メイリオ" panose="020B0604030504040204" pitchFamily="50" charset="-128"/>
              </a:rPr>
              <a:t>分類します．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変更がなかったコードブロックは</a:t>
            </a:r>
            <a:r>
              <a:rPr lang="en-US" altLang="ja-JP" dirty="0" smtClean="0">
                <a:latin typeface="Segoe UI" panose="020B0502040204020203" pitchFamily="34" charset="0"/>
                <a:ea typeface="メイリオ" panose="020B0604030504040204" pitchFamily="50" charset="-128"/>
              </a:rPr>
              <a:t>STABLE</a:t>
            </a:r>
            <a:r>
              <a:rPr lang="ja-JP" altLang="en-US" dirty="0" smtClean="0">
                <a:latin typeface="Segoe UI" panose="020B0502040204020203" pitchFamily="34" charset="0"/>
                <a:ea typeface="メイリオ" panose="020B0604030504040204" pitchFamily="50" charset="-128"/>
              </a:rPr>
              <a:t>に分類され，互いに</a:t>
            </a:r>
            <a:r>
              <a:rPr lang="en-US" altLang="ja-JP" dirty="0" smtClean="0">
                <a:latin typeface="Segoe UI" panose="020B0502040204020203" pitchFamily="34" charset="0"/>
                <a:ea typeface="メイリオ" panose="020B0604030504040204" pitchFamily="50" charset="-128"/>
              </a:rPr>
              <a:t>STABLE</a:t>
            </a:r>
            <a:r>
              <a:rPr lang="ja-JP" altLang="en-US" dirty="0" smtClean="0">
                <a:latin typeface="Segoe UI" panose="020B0502040204020203" pitchFamily="34" charset="0"/>
                <a:ea typeface="メイリオ" panose="020B0604030504040204" pitchFamily="50" charset="-128"/>
              </a:rPr>
              <a:t>に分類されるクローンペアはそのままクローンペアと判定します．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次に，新バージョンで削除されたコードブロックは</a:t>
            </a:r>
            <a:r>
              <a:rPr lang="en-US" altLang="ja-JP" dirty="0" smtClean="0">
                <a:latin typeface="Segoe UI" panose="020B0502040204020203" pitchFamily="34" charset="0"/>
                <a:ea typeface="メイリオ" panose="020B0604030504040204" pitchFamily="50" charset="-128"/>
              </a:rPr>
              <a:t>DELETED</a:t>
            </a:r>
            <a:r>
              <a:rPr lang="ja-JP" altLang="en-US" dirty="0" smtClean="0">
                <a:latin typeface="Segoe UI" panose="020B0502040204020203" pitchFamily="34" charset="0"/>
                <a:ea typeface="メイリオ" panose="020B0604030504040204" pitchFamily="50" charset="-128"/>
              </a:rPr>
              <a:t>に分類され，クローンペアリストから削除されます．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次に，新バージョンで編集，追加，されたコードブロックは，それぞれ</a:t>
            </a:r>
            <a:r>
              <a:rPr lang="en-US" altLang="ja-JP" dirty="0" smtClean="0">
                <a:latin typeface="Segoe UI" panose="020B0502040204020203" pitchFamily="34" charset="0"/>
                <a:ea typeface="メイリオ" panose="020B0604030504040204" pitchFamily="50" charset="-128"/>
              </a:rPr>
              <a:t>MODIFIED</a:t>
            </a:r>
            <a:r>
              <a:rPr lang="ja-JP" altLang="en-US" dirty="0" smtClean="0">
                <a:latin typeface="Segoe UI" panose="020B0502040204020203" pitchFamily="34" charset="0"/>
                <a:ea typeface="メイリオ" panose="020B0604030504040204" pitchFamily="50" charset="-128"/>
              </a:rPr>
              <a:t>と</a:t>
            </a:r>
            <a:r>
              <a:rPr lang="en-US" altLang="ja-JP" dirty="0" smtClean="0">
                <a:latin typeface="Segoe UI" panose="020B0502040204020203" pitchFamily="34" charset="0"/>
                <a:ea typeface="メイリオ" panose="020B0604030504040204" pitchFamily="50" charset="-128"/>
              </a:rPr>
              <a:t>ADDED</a:t>
            </a:r>
            <a:r>
              <a:rPr lang="ja-JP" altLang="en-US" dirty="0" smtClean="0">
                <a:latin typeface="Segoe UI" panose="020B0502040204020203" pitchFamily="34" charset="0"/>
                <a:ea typeface="メイリオ" panose="020B0604030504040204" pitchFamily="50" charset="-128"/>
              </a:rPr>
              <a:t>に分類されます．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Segoe UI" panose="020B0502040204020203" pitchFamily="34" charset="0"/>
                <a:ea typeface="メイリオ" panose="020B0604030504040204" pitchFamily="50" charset="-128"/>
              </a:rPr>
              <a:t>MODIFIED</a:t>
            </a:r>
            <a:r>
              <a:rPr lang="ja-JP" altLang="en-US" dirty="0" smtClean="0">
                <a:latin typeface="Segoe UI" panose="020B0502040204020203" pitchFamily="34" charset="0"/>
                <a:ea typeface="メイリオ" panose="020B0604030504040204" pitchFamily="50" charset="-128"/>
              </a:rPr>
              <a:t>と</a:t>
            </a:r>
            <a:r>
              <a:rPr lang="en-US" altLang="ja-JP" dirty="0" smtClean="0">
                <a:latin typeface="Segoe UI" panose="020B0502040204020203" pitchFamily="34" charset="0"/>
                <a:ea typeface="メイリオ" panose="020B0604030504040204" pitchFamily="50" charset="-128"/>
              </a:rPr>
              <a:t>ADDED</a:t>
            </a:r>
            <a:r>
              <a:rPr lang="ja-JP" altLang="en-US" dirty="0" smtClean="0">
                <a:latin typeface="Segoe UI" panose="020B0502040204020203" pitchFamily="34" charset="0"/>
                <a:ea typeface="メイリオ" panose="020B0604030504040204" pitchFamily="50" charset="-128"/>
              </a:rPr>
              <a:t>に分類されたものは，特徴ベクトルを計算して，クラスタリングを行い，クローンペアを検出します．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Segoe UI" panose="020B0502040204020203" pitchFamily="34" charset="0"/>
                <a:ea typeface="メイリオ" panose="020B0604030504040204" pitchFamily="50" charset="-128"/>
              </a:rPr>
              <a:t>そして，最後にクローンペアリストと変更があったコードブロック情報を更新します．</a:t>
            </a:r>
            <a:endParaRPr lang="en-US" altLang="ja-JP" dirty="0" smtClean="0">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err="1" smtClean="0">
                <a:latin typeface="Segoe UI" panose="020B0502040204020203" pitchFamily="34" charset="0"/>
                <a:ea typeface="メイリオ" panose="020B0604030504040204" pitchFamily="50" charset="-128"/>
              </a:rPr>
              <a:t>．</a:t>
            </a:r>
            <a:endParaRPr kumimoji="1" lang="en-US" altLang="ja-JP" sz="1200" b="0" i="0" u="none" strike="noStrike" kern="1200" baseline="0" dirty="0" smtClean="0">
              <a:solidFill>
                <a:schemeClr val="tx1"/>
              </a:solidFill>
              <a:latin typeface="Segoe UI" panose="020B0502040204020203" pitchFamily="34" charset="0"/>
              <a:ea typeface="メイリオ" panose="020B0604030504040204" pitchFamily="50" charset="-128"/>
              <a:cs typeface="+mn-cs"/>
            </a:endParaRP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1970754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次に本手法で採用するベクトル表現</a:t>
            </a:r>
            <a:r>
              <a:rPr kumimoji="1" lang="en-US" altLang="ja-JP" dirty="0" err="1" smtClean="0"/>
              <a:t>BoW</a:t>
            </a:r>
            <a:r>
              <a:rPr kumimoji="1" lang="en-US" altLang="ja-JP" dirty="0" smtClean="0"/>
              <a:t>(Bag</a:t>
            </a:r>
            <a:r>
              <a:rPr kumimoji="1" lang="en-US" altLang="ja-JP" baseline="0" dirty="0" smtClean="0"/>
              <a:t> of Words</a:t>
            </a:r>
            <a:r>
              <a:rPr kumimoji="1" lang="en-US" altLang="ja-JP" dirty="0" smtClean="0"/>
              <a:t>)</a:t>
            </a:r>
            <a:r>
              <a:rPr kumimoji="1" lang="ja-JP" altLang="en-US" dirty="0" smtClean="0"/>
              <a:t>について説明します．</a:t>
            </a:r>
            <a:endParaRPr kumimoji="1" lang="en-US" altLang="ja-JP" dirty="0" smtClean="0"/>
          </a:p>
          <a:p>
            <a:r>
              <a:rPr kumimoji="1" lang="ja-JP" altLang="en-US" dirty="0" smtClean="0"/>
              <a:t>本手法は，以前の～</a:t>
            </a:r>
            <a:endParaRPr kumimoji="1" lang="en-US" altLang="ja-JP" dirty="0" smtClean="0"/>
          </a:p>
          <a:p>
            <a:r>
              <a:rPr kumimoji="1" lang="ja-JP" altLang="en-US" dirty="0" smtClean="0"/>
              <a:t>このため，コード</a:t>
            </a:r>
            <a:endParaRPr kumimoji="1" lang="en-US" altLang="ja-JP" dirty="0" smtClean="0"/>
          </a:p>
          <a:p>
            <a:r>
              <a:rPr kumimoji="1" lang="en-US" altLang="ja-JP" dirty="0" smtClean="0"/>
              <a:t>TF-IDF</a:t>
            </a:r>
            <a:r>
              <a:rPr kumimoji="1" lang="ja-JP" altLang="en-US" dirty="0" smtClean="0"/>
              <a:t>は問題</a:t>
            </a:r>
            <a:r>
              <a:rPr kumimoji="1" lang="en-US" altLang="ja-JP" dirty="0" smtClean="0"/>
              <a:t>1</a:t>
            </a:r>
            <a:r>
              <a:rPr kumimoji="1" lang="ja-JP" altLang="en-US" dirty="0" smtClean="0"/>
              <a:t>でも説明したとおり，変更がないコードブロックであっても，</a:t>
            </a:r>
            <a:r>
              <a:rPr kumimoji="1" lang="en-US" altLang="ja-JP" dirty="0" smtClean="0"/>
              <a:t>IDF</a:t>
            </a:r>
            <a:r>
              <a:rPr kumimoji="1" lang="ja-JP" altLang="en-US" dirty="0" smtClean="0"/>
              <a:t>がソースコード全体の影響を受けるため，バージョンごとに特徴ベクトルが変化します．このため，バージョンごとに全コードブロックの特徴ベクトルの再計算が必要となり，インクリメンタルにコードクローンを検出することはできません．</a:t>
            </a:r>
            <a:endParaRPr kumimoji="1" lang="en-US" altLang="ja-JP" dirty="0" smtClean="0"/>
          </a:p>
          <a:p>
            <a:endParaRPr kumimoji="1" lang="en-US" altLang="ja-JP" dirty="0" smtClean="0"/>
          </a:p>
          <a:p>
            <a:r>
              <a:rPr kumimoji="1" lang="ja-JP" altLang="en-US" dirty="0" smtClean="0"/>
              <a:t>そこで，本手法は単語の出現頻度に基づいたベクトル表現手法の</a:t>
            </a:r>
            <a:r>
              <a:rPr kumimoji="1" lang="en-US" altLang="ja-JP" dirty="0" err="1" smtClean="0"/>
              <a:t>BoW</a:t>
            </a:r>
            <a:r>
              <a:rPr kumimoji="1" lang="ja-JP" altLang="en-US" dirty="0" smtClean="0"/>
              <a:t>を採用します．</a:t>
            </a:r>
            <a:endParaRPr kumimoji="1" lang="en-US" altLang="ja-JP" dirty="0" smtClean="0"/>
          </a:p>
          <a:p>
            <a:r>
              <a:rPr kumimoji="1" lang="en-US" altLang="ja-JP" dirty="0" err="1" smtClean="0"/>
              <a:t>BoW</a:t>
            </a:r>
            <a:r>
              <a:rPr kumimoji="1" lang="ja-JP" altLang="en-US" dirty="0" smtClean="0"/>
              <a:t>は，</a:t>
            </a:r>
            <a:r>
              <a:rPr kumimoji="1" lang="en-US" altLang="ja-JP" dirty="0" smtClean="0"/>
              <a:t>TF-IDF</a:t>
            </a:r>
            <a:r>
              <a:rPr kumimoji="1" lang="ja-JP" altLang="en-US" dirty="0" smtClean="0"/>
              <a:t>の</a:t>
            </a:r>
            <a:r>
              <a:rPr kumimoji="1" lang="en-US" altLang="ja-JP" dirty="0" smtClean="0"/>
              <a:t>TF</a:t>
            </a:r>
            <a:r>
              <a:rPr kumimoji="1" lang="ja-JP" altLang="en-US" dirty="0" smtClean="0"/>
              <a:t>値をのみを特徴量とするので，ソースコード全体の変更の影響を受けないため，変更がないコードブロックであれば，バージョンごとに特徴ベクトルは変化しません．このため，バージョンごとに全コードブロックの特徴ベクトルを再計算する必要がありません．</a:t>
            </a:r>
            <a:endParaRPr kumimoji="1" lang="en-US" altLang="ja-JP" dirty="0" smtClean="0"/>
          </a:p>
          <a:p>
            <a:r>
              <a:rPr kumimoji="1" lang="ja-JP" altLang="en-US" dirty="0" smtClean="0"/>
              <a:t>また～</a:t>
            </a:r>
            <a:endParaRPr kumimoji="1" lang="en-US" altLang="ja-JP" dirty="0" smtClean="0"/>
          </a:p>
          <a:p>
            <a:r>
              <a:rPr kumimoji="1" lang="ja-JP" altLang="en-US" dirty="0" smtClean="0"/>
              <a:t>このため，本手法では，ベクトル表現に</a:t>
            </a:r>
            <a:r>
              <a:rPr kumimoji="1" lang="en-US" altLang="ja-JP" dirty="0" err="1" smtClean="0"/>
              <a:t>BoW</a:t>
            </a:r>
            <a:r>
              <a:rPr kumimoji="1" lang="ja-JP" altLang="en-US" dirty="0" smtClean="0"/>
              <a:t>を採用します．</a:t>
            </a:r>
            <a:endParaRPr kumimoji="1" lang="en-US" altLang="ja-JP" dirty="0" smtClean="0"/>
          </a:p>
          <a:p>
            <a:r>
              <a:rPr kumimoji="1" lang="ja-JP" altLang="en-US" dirty="0" smtClean="0"/>
              <a:t>次に本手法が使用する特徴ベクトルのクラスタリング手法について説明します．</a:t>
            </a:r>
            <a:endParaRPr kumimoji="1" lang="en-US" altLang="ja-JP" dirty="0" smtClean="0"/>
          </a:p>
          <a:p>
            <a:endParaRPr kumimoji="1" lang="en-US" altLang="ja-JP" dirty="0" smtClean="0"/>
          </a:p>
          <a:p>
            <a:endParaRPr kumimoji="1" lang="en-US" altLang="ja-JP" dirty="0" smtClean="0"/>
          </a:p>
          <a:p>
            <a:r>
              <a:rPr kumimoji="1" lang="ja-JP" altLang="en-US" dirty="0" smtClean="0"/>
              <a:t> </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3900733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本手法では，</a:t>
            </a:r>
            <a:r>
              <a:rPr kumimoji="1" lang="en-US" altLang="ja-JP" dirty="0" smtClean="0"/>
              <a:t>LSH(</a:t>
            </a:r>
            <a:r>
              <a:rPr kumimoji="1" lang="en-US" altLang="ja-JP" dirty="0" err="1" smtClean="0"/>
              <a:t>Localy</a:t>
            </a:r>
            <a:r>
              <a:rPr kumimoji="1" lang="en-US" altLang="ja-JP" baseline="0" dirty="0" smtClean="0"/>
              <a:t>-sensitive </a:t>
            </a:r>
            <a:r>
              <a:rPr kumimoji="1" lang="en-US" altLang="ja-JP" baseline="0" dirty="0" err="1" smtClean="0"/>
              <a:t>Hashig</a:t>
            </a:r>
            <a:r>
              <a:rPr kumimoji="1" lang="en-US" altLang="ja-JP" dirty="0" smtClean="0"/>
              <a:t>)</a:t>
            </a:r>
            <a:r>
              <a:rPr kumimoji="1" lang="ja-JP" altLang="en-US" dirty="0" smtClean="0"/>
              <a:t>を用いて，特徴ベクトルをクラスタリングしています．</a:t>
            </a:r>
            <a:endParaRPr kumimoji="1" lang="en-US" altLang="ja-JP" dirty="0" smtClean="0"/>
          </a:p>
          <a:p>
            <a:r>
              <a:rPr kumimoji="1" lang="en-US" altLang="ja-JP" dirty="0" smtClean="0"/>
              <a:t>LSH</a:t>
            </a:r>
            <a:r>
              <a:rPr kumimoji="1" lang="ja-JP" altLang="en-US" dirty="0" smtClean="0"/>
              <a:t>とは，近似最近傍探索アルゴリズムの</a:t>
            </a:r>
            <a:r>
              <a:rPr kumimoji="1" lang="en-US" altLang="ja-JP" dirty="0" smtClean="0"/>
              <a:t>1</a:t>
            </a:r>
            <a:r>
              <a:rPr kumimoji="1" lang="ja-JP" altLang="en-US" dirty="0" smtClean="0"/>
              <a:t>つで，ハッシュ関数を用いてクラスタリングすることで，クローンペアとなりうる候補を高速に絞り込むことが可能です．</a:t>
            </a:r>
            <a:endParaRPr kumimoji="1" lang="en-US" altLang="ja-JP" dirty="0" smtClean="0"/>
          </a:p>
          <a:p>
            <a:r>
              <a:rPr kumimoji="1" lang="ja-JP" altLang="en-US" dirty="0" smtClean="0"/>
              <a:t>下にクラスタリングの概要図を示しています．</a:t>
            </a:r>
            <a:endParaRPr kumimoji="1" lang="en-US" altLang="ja-JP" dirty="0" smtClean="0"/>
          </a:p>
          <a:p>
            <a:r>
              <a:rPr kumimoji="1" lang="ja-JP" altLang="en-US" dirty="0" smtClean="0"/>
              <a:t>黒が</a:t>
            </a:r>
            <a:r>
              <a:rPr kumimoji="1" lang="en-US" altLang="ja-JP" dirty="0" smtClean="0"/>
              <a:t>2</a:t>
            </a:r>
            <a:r>
              <a:rPr kumimoji="1" lang="ja-JP" altLang="en-US" dirty="0" smtClean="0"/>
              <a:t>バージョン間で変更がなかったコードブロックの特徴ベクトル．</a:t>
            </a:r>
            <a:endParaRPr kumimoji="1" lang="en-US" altLang="ja-JP" dirty="0" smtClean="0"/>
          </a:p>
          <a:p>
            <a:r>
              <a:rPr kumimoji="1" lang="ja-JP" altLang="en-US" dirty="0" smtClean="0"/>
              <a:t>黄色が新バージョンで追加されてもの，水色が新バージョンで編集されてものを示しています．</a:t>
            </a:r>
            <a:endParaRPr kumimoji="1" lang="en-US" altLang="ja-JP" dirty="0" smtClean="0"/>
          </a:p>
          <a:p>
            <a:r>
              <a:rPr kumimoji="1" lang="ja-JP" altLang="en-US" dirty="0" smtClean="0"/>
              <a:t>この特徴ベクトルの集合を</a:t>
            </a:r>
            <a:r>
              <a:rPr kumimoji="1" lang="en-US" altLang="ja-JP" dirty="0" smtClean="0"/>
              <a:t>LSH</a:t>
            </a:r>
            <a:r>
              <a:rPr kumimoji="1" lang="ja-JP" altLang="en-US" dirty="0" smtClean="0"/>
              <a:t>でクラスタリングすることで，全コードブロックの特徴ベクトルから，追加，編集されたコードブロックの特徴ベクトルと，近似した特徴ベクトルの集合のクラスタを高速に取得可能です．</a:t>
            </a:r>
            <a:endParaRPr kumimoji="1" lang="en-US" altLang="ja-JP" dirty="0" smtClean="0"/>
          </a:p>
          <a:p>
            <a:endParaRPr kumimoji="1" lang="en-US" altLang="ja-JP" dirty="0" smtClean="0"/>
          </a:p>
          <a:p>
            <a:r>
              <a:rPr kumimoji="1" lang="ja-JP" altLang="en-US" dirty="0" smtClean="0"/>
              <a:t>＝＝＝＝＝＝＝＝＝＝＝＝＝＝＝＝</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空間的に近接した</a:t>
            </a:r>
            <a:r>
              <a:rPr lang="en-US" altLang="ja-JP" dirty="0" smtClean="0"/>
              <a:t>2</a:t>
            </a:r>
            <a:r>
              <a:rPr lang="ja-JP" altLang="en-US" dirty="0" smtClean="0"/>
              <a:t>点が</a:t>
            </a:r>
            <a:r>
              <a:rPr lang="ja-JP" altLang="en-US" dirty="0" smtClean="0">
                <a:solidFill>
                  <a:srgbClr val="FF0000"/>
                </a:solidFill>
              </a:rPr>
              <a:t>同じハッシュ値になる確率が高くなるようなハッシュ関数</a:t>
            </a:r>
            <a:r>
              <a:rPr lang="ja-JP" altLang="en-US" dirty="0" smtClean="0"/>
              <a:t>を用いて，同じハッシュ値をとる点は同じバケットに入れることでクラスタリング</a:t>
            </a:r>
            <a:endParaRPr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3746888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次に評価実験について説明します．</a:t>
            </a:r>
            <a:endParaRPr kumimoji="1" lang="en-US" altLang="ja-JP" dirty="0" smtClean="0"/>
          </a:p>
          <a:p>
            <a:r>
              <a:rPr kumimoji="1" lang="ja-JP" altLang="en-US" dirty="0" smtClean="0"/>
              <a:t>評価実験では，検出結果と検出時間の観点で，本手法と</a:t>
            </a:r>
            <a:r>
              <a:rPr kumimoji="1" lang="en-US" altLang="ja-JP" dirty="0" err="1" smtClean="0"/>
              <a:t>CCVolti</a:t>
            </a:r>
            <a:r>
              <a:rPr kumimoji="1" lang="en-US" altLang="ja-JP" dirty="0" smtClean="0"/>
              <a:t>(</a:t>
            </a:r>
            <a:r>
              <a:rPr kumimoji="1" lang="en-US" altLang="ja-JP" dirty="0" err="1" smtClean="0"/>
              <a:t>BoW</a:t>
            </a:r>
            <a:r>
              <a:rPr kumimoji="1" lang="en-US" altLang="ja-JP" dirty="0" smtClean="0"/>
              <a:t>)</a:t>
            </a:r>
            <a:r>
              <a:rPr kumimoji="1" lang="ja-JP" altLang="en-US" dirty="0" smtClean="0"/>
              <a:t>を比較します．</a:t>
            </a:r>
            <a:endParaRPr kumimoji="1" lang="en-US" altLang="ja-JP" dirty="0" smtClean="0"/>
          </a:p>
          <a:p>
            <a:r>
              <a:rPr kumimoji="1" lang="en-US" altLang="ja-JP" dirty="0" err="1" smtClean="0"/>
              <a:t>CCVolti</a:t>
            </a:r>
            <a:r>
              <a:rPr kumimoji="1" lang="en-US" altLang="ja-JP" dirty="0" smtClean="0"/>
              <a:t>(</a:t>
            </a:r>
            <a:r>
              <a:rPr kumimoji="1" lang="en-US" altLang="ja-JP" dirty="0" err="1" smtClean="0"/>
              <a:t>BoW</a:t>
            </a:r>
            <a:r>
              <a:rPr kumimoji="1" lang="en-US" altLang="ja-JP" dirty="0" smtClean="0"/>
              <a:t>)</a:t>
            </a:r>
            <a:r>
              <a:rPr kumimoji="1" lang="ja-JP" altLang="en-US" dirty="0" smtClean="0"/>
              <a:t>は，ベクトル表現手法を</a:t>
            </a:r>
            <a:r>
              <a:rPr kumimoji="1" lang="en-US" altLang="ja-JP" dirty="0" err="1" smtClean="0"/>
              <a:t>BoW</a:t>
            </a:r>
            <a:r>
              <a:rPr kumimoji="1" lang="ja-JP" altLang="en-US" dirty="0" smtClean="0"/>
              <a:t>に変更したもので，既存研究で</a:t>
            </a:r>
            <a:r>
              <a:rPr kumimoji="1" lang="en-US" altLang="ja-JP" dirty="0" smtClean="0"/>
              <a:t>TF-IDF</a:t>
            </a:r>
            <a:r>
              <a:rPr kumimoji="1" lang="ja-JP" altLang="en-US" dirty="0" smtClean="0"/>
              <a:t>を用いるより高い再現率を出しており，今回はこのツールと本手法を比較します．</a:t>
            </a:r>
            <a:endParaRPr kumimoji="1" lang="en-US" altLang="ja-JP" dirty="0" smtClean="0"/>
          </a:p>
          <a:p>
            <a:r>
              <a:rPr kumimoji="1" lang="ja-JP" altLang="en-US" dirty="0" smtClean="0"/>
              <a:t>ツール設定に関しては，本手法と</a:t>
            </a:r>
            <a:r>
              <a:rPr kumimoji="1" lang="en-US" altLang="ja-JP" dirty="0" err="1" smtClean="0"/>
              <a:t>CCVolti</a:t>
            </a:r>
            <a:r>
              <a:rPr kumimoji="1" lang="en-US" altLang="ja-JP" baseline="0" dirty="0" smtClean="0"/>
              <a:t> (</a:t>
            </a:r>
            <a:r>
              <a:rPr kumimoji="1" lang="en-US" altLang="ja-JP" baseline="0" dirty="0" err="1" smtClean="0"/>
              <a:t>BoW</a:t>
            </a:r>
            <a:r>
              <a:rPr kumimoji="1" lang="en-US" altLang="ja-JP" baseline="0" dirty="0" smtClean="0"/>
              <a:t>)</a:t>
            </a:r>
            <a:r>
              <a:rPr kumimoji="1" lang="ja-JP" altLang="en-US" baseline="0" dirty="0" err="1" smtClean="0"/>
              <a:t>で共</a:t>
            </a:r>
            <a:r>
              <a:rPr kumimoji="1" lang="ja-JP" altLang="en-US" baseline="0" dirty="0" smtClean="0"/>
              <a:t>通する設定は統一しました．</a:t>
            </a:r>
            <a:endParaRPr kumimoji="1" lang="en-US" altLang="ja-JP" dirty="0" smtClean="0"/>
          </a:p>
          <a:p>
            <a:r>
              <a:rPr kumimoji="1" lang="ja-JP" altLang="en-US" dirty="0" smtClean="0"/>
              <a:t>また，今回は，</a:t>
            </a:r>
            <a:r>
              <a:rPr kumimoji="1" lang="en-US" altLang="ja-JP" dirty="0" smtClean="0"/>
              <a:t>4</a:t>
            </a:r>
            <a:r>
              <a:rPr kumimoji="1" lang="ja-JP" altLang="en-US" dirty="0" err="1" smtClean="0"/>
              <a:t>つの</a:t>
            </a:r>
            <a:r>
              <a:rPr kumimoji="1" lang="ja-JP" altLang="en-US" dirty="0" smtClean="0"/>
              <a:t>プロジェクトを検出対象としました．</a:t>
            </a:r>
            <a:endParaRPr kumimoji="1" lang="en-US" altLang="ja-JP" dirty="0" smtClean="0"/>
          </a:p>
          <a:p>
            <a:r>
              <a:rPr kumimoji="1" lang="ja-JP" altLang="en-US" dirty="0" smtClean="0"/>
              <a:t>指定の期間から，一日間隔で対象言語のソースファイルに差分がある</a:t>
            </a:r>
            <a:r>
              <a:rPr kumimoji="1" lang="en-US" altLang="ja-JP" dirty="0" smtClean="0"/>
              <a:t>1000</a:t>
            </a:r>
            <a:r>
              <a:rPr kumimoji="1" lang="ja-JP" altLang="en-US" dirty="0" smtClean="0"/>
              <a:t>個のコミットを検出対象としました．</a:t>
            </a:r>
            <a:endParaRPr kumimoji="1" lang="en-US" altLang="ja-JP" dirty="0" smtClean="0"/>
          </a:p>
          <a:p>
            <a:r>
              <a:rPr kumimoji="1" lang="ja-JP" altLang="en-US" dirty="0" smtClean="0"/>
              <a:t>また，実験環境は以下の通りです．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3308950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こちらが検出結果で，適合率とクローンペア数の結果になります．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こちらの表が</a:t>
            </a:r>
            <a:r>
              <a:rPr kumimoji="1" lang="en-US" altLang="ja-JP" dirty="0" smtClean="0"/>
              <a:t>1000</a:t>
            </a:r>
            <a:r>
              <a:rPr kumimoji="1" lang="ja-JP" altLang="en-US" dirty="0" smtClean="0"/>
              <a:t>コミット目の検出結果になっていて，左側が適合率，右側がクローンペア数になっています．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この結果の通り，本手法は，高い適合率は維持したまま，多くのクローンペアを検出しました．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これは，本手法では，</a:t>
            </a:r>
            <a:r>
              <a:rPr lang="en-US" altLang="ja-JP" sz="1200" kern="0" dirty="0" smtClean="0"/>
              <a:t>2</a:t>
            </a:r>
            <a:r>
              <a:rPr lang="ja-JP" altLang="en-US" sz="1200" kern="0" dirty="0" smtClean="0"/>
              <a:t>バージョン間で変更がなかったクローンペアは，検出したコミット数が増えていくにつれて，</a:t>
            </a:r>
            <a:r>
              <a:rPr kumimoji="1" lang="ja-JP" altLang="en-US" dirty="0" smtClean="0"/>
              <a:t>蓄積されてくためだと考えられます．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1891189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こちらは，クローンペアの関係を示しています．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左上が</a:t>
            </a:r>
            <a:r>
              <a:rPr kumimoji="1" lang="en-US" altLang="ja-JP" dirty="0" err="1" smtClean="0"/>
              <a:t>Redis</a:t>
            </a:r>
            <a:r>
              <a:rPr kumimoji="1" lang="ja-JP" altLang="en-US" dirty="0" err="1" smtClean="0"/>
              <a:t>，</a:t>
            </a:r>
            <a:r>
              <a:rPr kumimoji="1" lang="ja-JP" altLang="en-US" dirty="0" smtClean="0"/>
              <a:t>右上が</a:t>
            </a:r>
            <a:r>
              <a:rPr kumimoji="1" lang="en-US" altLang="ja-JP" dirty="0" smtClean="0"/>
              <a:t>PostgreSQL</a:t>
            </a:r>
            <a:r>
              <a:rPr kumimoji="1" lang="ja-JP" altLang="en-US" dirty="0" err="1" smtClean="0"/>
              <a:t>，</a:t>
            </a:r>
            <a:r>
              <a:rPr kumimoji="1" lang="ja-JP" altLang="en-US" dirty="0" smtClean="0"/>
              <a:t>左下が</a:t>
            </a:r>
            <a:r>
              <a:rPr kumimoji="1" lang="en-US" altLang="ja-JP" dirty="0" smtClean="0"/>
              <a:t>Apache</a:t>
            </a:r>
            <a:r>
              <a:rPr kumimoji="1" lang="en-US" altLang="ja-JP" baseline="0" dirty="0" smtClean="0"/>
              <a:t> Ant</a:t>
            </a:r>
            <a:r>
              <a:rPr kumimoji="1" lang="ja-JP" altLang="en-US" baseline="0" dirty="0" err="1" smtClean="0"/>
              <a:t>，</a:t>
            </a:r>
            <a:r>
              <a:rPr kumimoji="1" lang="ja-JP" altLang="en-US" baseline="0" dirty="0" smtClean="0"/>
              <a:t>右下が</a:t>
            </a:r>
            <a:r>
              <a:rPr kumimoji="1" lang="en-US" altLang="ja-JP" baseline="0" dirty="0" err="1" smtClean="0"/>
              <a:t>WildFly</a:t>
            </a:r>
            <a:r>
              <a:rPr kumimoji="1" lang="ja-JP" altLang="en-US" dirty="0" smtClean="0"/>
              <a:t>～のクローンペアの関係を示しています</a:t>
            </a:r>
            <a:r>
              <a:rPr kumimoji="1" lang="ja-JP" altLang="en-US" dirty="0" err="1" smtClean="0"/>
              <a: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こちらの結果より，本手法は</a:t>
            </a:r>
            <a:r>
              <a:rPr kumimoji="1" lang="en-US" altLang="ja-JP" dirty="0" err="1" smtClean="0"/>
              <a:t>CCVolti</a:t>
            </a:r>
            <a:r>
              <a:rPr kumimoji="1" lang="ja-JP" altLang="en-US" dirty="0" err="1" smtClean="0"/>
              <a:t>の検</a:t>
            </a:r>
            <a:r>
              <a:rPr kumimoji="1" lang="ja-JP" altLang="en-US" dirty="0" smtClean="0"/>
              <a:t>出結果を平均して，約</a:t>
            </a:r>
            <a:r>
              <a:rPr kumimoji="1" lang="en-US" altLang="ja-JP" dirty="0" smtClean="0"/>
              <a:t>99.0%</a:t>
            </a:r>
            <a:r>
              <a:rPr kumimoji="1" lang="ja-JP" altLang="en-US" dirty="0" smtClean="0"/>
              <a:t>カバーしています．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このため，本手法は</a:t>
            </a:r>
            <a:r>
              <a:rPr kumimoji="1" lang="en-US" altLang="ja-JP" dirty="0" err="1" smtClean="0"/>
              <a:t>CCVolti</a:t>
            </a:r>
            <a:r>
              <a:rPr kumimoji="1" lang="ja-JP" altLang="en-US" dirty="0" smtClean="0"/>
              <a:t>とほぼ同程度の再現率であると考えられます．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3181186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次に検出時間について説明します．</a:t>
            </a:r>
            <a:endParaRPr kumimoji="1" lang="en-US" altLang="ja-JP" dirty="0" smtClean="0"/>
          </a:p>
          <a:p>
            <a:r>
              <a:rPr kumimoji="1" lang="ja-JP" altLang="en-US" dirty="0" smtClean="0"/>
              <a:t>こちらの表は，各ツールが</a:t>
            </a:r>
            <a:r>
              <a:rPr kumimoji="1" lang="en-US" altLang="ja-JP" dirty="0" smtClean="0"/>
              <a:t>1000</a:t>
            </a:r>
            <a:r>
              <a:rPr kumimoji="1" lang="ja-JP" altLang="en-US" dirty="0" smtClean="0"/>
              <a:t>個のコミットを検出するのにかかった総検出時間を載せています．</a:t>
            </a:r>
            <a:endParaRPr kumimoji="1" lang="en-US" altLang="ja-JP" dirty="0" smtClean="0"/>
          </a:p>
          <a:p>
            <a:r>
              <a:rPr kumimoji="1" lang="ja-JP" altLang="en-US" dirty="0" smtClean="0"/>
              <a:t>青が</a:t>
            </a:r>
            <a:r>
              <a:rPr kumimoji="1" lang="en-US" altLang="ja-JP" dirty="0" err="1" smtClean="0"/>
              <a:t>CCVolti</a:t>
            </a:r>
            <a:r>
              <a:rPr kumimoji="1" lang="en-US" altLang="ja-JP" dirty="0" smtClean="0"/>
              <a:t>(</a:t>
            </a:r>
            <a:r>
              <a:rPr kumimoji="1" lang="en-US" altLang="ja-JP" dirty="0" err="1" smtClean="0"/>
              <a:t>BoW</a:t>
            </a:r>
            <a:r>
              <a:rPr kumimoji="1" lang="en-US" altLang="ja-JP" dirty="0" smtClean="0"/>
              <a:t>),</a:t>
            </a:r>
            <a:r>
              <a:rPr kumimoji="1" lang="ja-JP" altLang="en-US" dirty="0" smtClean="0"/>
              <a:t>赤が本手法を示しています．</a:t>
            </a:r>
            <a:endParaRPr kumimoji="1" lang="en-US" altLang="ja-JP" dirty="0" smtClean="0"/>
          </a:p>
          <a:p>
            <a:r>
              <a:rPr kumimoji="1" lang="ja-JP" altLang="en-US" dirty="0" smtClean="0"/>
              <a:t>こちらの結果の通り，本手法は</a:t>
            </a:r>
            <a:r>
              <a:rPr kumimoji="1" lang="en-US" altLang="ja-JP" dirty="0" err="1" smtClean="0"/>
              <a:t>CCVolti</a:t>
            </a:r>
            <a:r>
              <a:rPr kumimoji="1" lang="ja-JP" altLang="en-US" dirty="0" smtClean="0"/>
              <a:t>より総検出時間が短いことがわかります．</a:t>
            </a:r>
            <a:endParaRPr kumimoji="1" lang="en-US" altLang="ja-JP" dirty="0" smtClean="0"/>
          </a:p>
          <a:p>
            <a:r>
              <a:rPr kumimoji="1" lang="en-US" altLang="ja-JP" dirty="0" err="1" smtClean="0"/>
              <a:t>Redis</a:t>
            </a:r>
            <a:r>
              <a:rPr kumimoji="1" lang="ja-JP" altLang="en-US" dirty="0" smtClean="0"/>
              <a:t>では，約</a:t>
            </a:r>
            <a:r>
              <a:rPr kumimoji="1" lang="en-US" altLang="ja-JP" dirty="0" smtClean="0"/>
              <a:t>7.1</a:t>
            </a:r>
            <a:r>
              <a:rPr kumimoji="1" lang="ja-JP" altLang="en-US" dirty="0" smtClean="0"/>
              <a:t>倍検出速度が向上，</a:t>
            </a:r>
            <a:r>
              <a:rPr kumimoji="1" lang="ja-JP" altLang="en-US" dirty="0" err="1" smtClean="0"/>
              <a:t>～する</a:t>
            </a:r>
            <a:r>
              <a:rPr kumimoji="1" lang="ja-JP" altLang="en-US" dirty="0" smtClean="0"/>
              <a:t>ことが確認でました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1434908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最後にまとめと今後の課題です．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まとめはこのようになっていて，</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r>
              <a:rPr kumimoji="1" lang="ja-JP" altLang="en-US" dirty="0" smtClean="0"/>
              <a:t>今後の課題としては，コードクローンの変更履歴を追跡するツールへの適用と評価</a:t>
            </a:r>
            <a:endParaRPr kumimoji="1" lang="en-US" altLang="ja-JP" dirty="0" smtClean="0"/>
          </a:p>
          <a:p>
            <a:r>
              <a:rPr kumimoji="1" lang="ja-JP" altLang="en-US" dirty="0" smtClean="0"/>
              <a:t>また．多言語対応させて，他のプロジェクトで評価実験</a:t>
            </a:r>
            <a:endParaRPr kumimoji="1" lang="en-US" altLang="ja-JP" dirty="0" smtClean="0"/>
          </a:p>
          <a:p>
            <a:r>
              <a:rPr kumimoji="1" lang="ja-JP" altLang="en-US" dirty="0" smtClean="0"/>
              <a:t>が挙げられます．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2606705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こちらは，クローンペアの関係を示しています．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左から</a:t>
            </a:r>
            <a:r>
              <a:rPr kumimoji="1" lang="en-US" altLang="ja-JP" dirty="0" err="1" smtClean="0"/>
              <a:t>Redis</a:t>
            </a:r>
            <a:r>
              <a:rPr kumimoji="1" lang="ja-JP" altLang="en-US" dirty="0" err="1" smtClean="0"/>
              <a:t>，</a:t>
            </a:r>
            <a:r>
              <a:rPr kumimoji="1" lang="ja-JP" altLang="en-US" dirty="0" smtClean="0"/>
              <a:t>右が</a:t>
            </a:r>
            <a:r>
              <a:rPr kumimoji="1" lang="en-US" altLang="ja-JP" dirty="0" smtClean="0"/>
              <a:t>PostgreSQL</a:t>
            </a:r>
            <a:r>
              <a:rPr kumimoji="1" lang="ja-JP" altLang="en-US" dirty="0" err="1" smtClean="0"/>
              <a:t>，</a:t>
            </a:r>
            <a:r>
              <a:rPr kumimoji="1" lang="ja-JP" altLang="en-US" dirty="0" smtClean="0"/>
              <a:t>～のクローンペアの関係を示しています．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こちらの結果より，本手法は</a:t>
            </a:r>
            <a:r>
              <a:rPr kumimoji="1" lang="en-US" altLang="ja-JP" dirty="0" err="1" smtClean="0"/>
              <a:t>CCVolti</a:t>
            </a:r>
            <a:r>
              <a:rPr kumimoji="1" lang="ja-JP" altLang="en-US" dirty="0" err="1" smtClean="0"/>
              <a:t>の検</a:t>
            </a:r>
            <a:r>
              <a:rPr kumimoji="1" lang="ja-JP" altLang="en-US" dirty="0" smtClean="0"/>
              <a:t>出結果を平均して，約</a:t>
            </a:r>
            <a:r>
              <a:rPr kumimoji="1" lang="en-US" altLang="ja-JP" dirty="0" smtClean="0"/>
              <a:t>99.0</a:t>
            </a:r>
            <a:r>
              <a:rPr kumimoji="1" lang="ja-JP" altLang="en-US" dirty="0" smtClean="0"/>
              <a: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より多くのクローンペアを高い適合率で検出できることを確認できました．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20</a:t>
            </a:fld>
            <a:endParaRPr kumimoji="1" lang="ja-JP" altLang="en-US"/>
          </a:p>
        </p:txBody>
      </p:sp>
    </p:spTree>
    <p:extLst>
      <p:ext uri="{BB962C8B-B14F-4D97-AF65-F5344CB8AC3E}">
        <p14:creationId xmlns:p14="http://schemas.microsoft.com/office/powerpoint/2010/main" val="1544059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21</a:t>
            </a:fld>
            <a:endParaRPr kumimoji="1" lang="ja-JP" altLang="en-US"/>
          </a:p>
        </p:txBody>
      </p:sp>
    </p:spTree>
    <p:extLst>
      <p:ext uri="{BB962C8B-B14F-4D97-AF65-F5344CB8AC3E}">
        <p14:creationId xmlns:p14="http://schemas.microsoft.com/office/powerpoint/2010/main" val="223120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629">
              <a:defRPr/>
            </a:pPr>
            <a:r>
              <a:rPr lang="ja-JP" altLang="en-US" dirty="0" smtClean="0"/>
              <a:t>まず最初にコードクローンについて説明いたします．</a:t>
            </a:r>
            <a:endParaRPr lang="en-US" altLang="ja-JP" dirty="0" smtClean="0"/>
          </a:p>
          <a:p>
            <a:pPr defTabSz="913629">
              <a:defRPr/>
            </a:pPr>
            <a:r>
              <a:rPr lang="ja-JP" altLang="en-US" dirty="0" smtClean="0"/>
              <a:t>コードクローンとはソースコードの同一あるいは類似した部分を持つコード片のことを指します．</a:t>
            </a:r>
            <a:endParaRPr lang="en-US" altLang="ja-JP" dirty="0" smtClean="0"/>
          </a:p>
          <a:p>
            <a:pPr marL="0" marR="0" lvl="0" indent="0" algn="l" defTabSz="913629" rtl="0" eaLnBrk="1" fontAlgn="auto" latinLnBrk="0" hangingPunct="1">
              <a:lnSpc>
                <a:spcPct val="100000"/>
              </a:lnSpc>
              <a:spcBef>
                <a:spcPts val="0"/>
              </a:spcBef>
              <a:spcAft>
                <a:spcPts val="0"/>
              </a:spcAft>
              <a:buClrTx/>
              <a:buSzTx/>
              <a:buFontTx/>
              <a:buNone/>
              <a:tabLst/>
              <a:defRPr/>
            </a:pPr>
            <a:r>
              <a:rPr lang="ja-JP" altLang="en-US" sz="1200" dirty="0" smtClean="0"/>
              <a:t>また，互いにコードクローンとなっている</a:t>
            </a:r>
            <a:r>
              <a:rPr lang="en-US" altLang="ja-JP" sz="1200" dirty="0" smtClean="0"/>
              <a:t>2</a:t>
            </a:r>
            <a:r>
              <a:rPr lang="ja-JP" altLang="en-US" sz="1200" dirty="0" err="1" smtClean="0"/>
              <a:t>つの</a:t>
            </a:r>
            <a:r>
              <a:rPr lang="ja-JP" altLang="en-US" sz="1200" dirty="0" smtClean="0"/>
              <a:t>コード片</a:t>
            </a:r>
            <a:r>
              <a:rPr kumimoji="1" lang="ja-JP" altLang="en-US" sz="1200" dirty="0" smtClean="0"/>
              <a:t>をクローンペアと呼びます．</a:t>
            </a:r>
            <a:endParaRPr lang="en-US" altLang="ja-JP" dirty="0" smtClean="0"/>
          </a:p>
          <a:p>
            <a:pPr defTabSz="913629">
              <a:defRPr/>
            </a:pPr>
            <a:r>
              <a:rPr lang="ja-JP" altLang="en-US" dirty="0" smtClean="0"/>
              <a:t>一般的にコードクローンはソフトウェア保守を困難にする大きな要因として考えられています．</a:t>
            </a:r>
            <a:endParaRPr lang="en-US" altLang="ja-JP" dirty="0" smtClean="0"/>
          </a:p>
          <a:p>
            <a:pPr defTabSz="913629">
              <a:defRPr/>
            </a:pPr>
            <a:r>
              <a:rPr lang="ja-JP" altLang="en-US" dirty="0" smtClean="0"/>
              <a:t>このため，コードクローンを管理するために，コードクローンを自動で検出するツールが研究されています．</a:t>
            </a:r>
            <a:endParaRPr lang="en-US" altLang="ja-JP" dirty="0" smtClean="0"/>
          </a:p>
          <a:p>
            <a:pPr defTabSz="913629">
              <a:defRPr/>
            </a:pPr>
            <a:r>
              <a:rPr lang="ja-JP" altLang="en-US" dirty="0" smtClean="0"/>
              <a:t>（</a:t>
            </a:r>
            <a:r>
              <a:rPr lang="en-US" altLang="ja-JP" dirty="0" smtClean="0"/>
              <a:t>20</a:t>
            </a:r>
            <a:r>
              <a:rPr lang="ja-JP" altLang="en-US" dirty="0" smtClean="0"/>
              <a:t>秒）</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a:p>
        </p:txBody>
      </p:sp>
    </p:spTree>
    <p:extLst>
      <p:ext uri="{BB962C8B-B14F-4D97-AF65-F5344CB8AC3E}">
        <p14:creationId xmlns:p14="http://schemas.microsoft.com/office/powerpoint/2010/main" val="15190874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600"/>
              </a:spcBef>
              <a:spcAft>
                <a:spcPts val="600"/>
              </a:spcAft>
              <a:buFont typeface="Arial" panose="020B0604020202020204" pitchFamily="34" charset="0"/>
              <a:buChar char="•"/>
            </a:pPr>
            <a:r>
              <a:rPr lang="ja-JP" altLang="en-US" sz="2000" kern="0" dirty="0" smtClean="0"/>
              <a:t>出現するワードの種類数が多いほど，ベクトルの次元数が大きい</a:t>
            </a:r>
            <a:endParaRPr lang="en-US" altLang="ja-JP" sz="2000" kern="0" dirty="0" smtClean="0"/>
          </a:p>
          <a:p>
            <a:pPr lvl="1">
              <a:spcBef>
                <a:spcPts val="600"/>
              </a:spcBef>
              <a:spcAft>
                <a:spcPts val="600"/>
              </a:spcAft>
              <a:buFont typeface="Arial" panose="020B0604020202020204" pitchFamily="34" charset="0"/>
              <a:buChar char="•"/>
            </a:pPr>
            <a:r>
              <a:rPr lang="ja-JP" altLang="en-US" sz="1800" kern="0" dirty="0" smtClean="0"/>
              <a:t>しかし，</a:t>
            </a:r>
            <a:r>
              <a:rPr lang="en-US" altLang="ja-JP" sz="1800" kern="0" dirty="0" smtClean="0"/>
              <a:t>LSH</a:t>
            </a:r>
            <a:r>
              <a:rPr lang="ja-JP" altLang="en-US" sz="1800" kern="0" dirty="0" smtClean="0"/>
              <a:t>は次元の値をランダムにサンプリングして計算するため次元数が増えても高速にクラスタリングできる</a:t>
            </a:r>
            <a:endParaRPr lang="en-US" altLang="ja-JP" sz="1800" kern="0" dirty="0" smtClean="0"/>
          </a:p>
          <a:p>
            <a:pPr>
              <a:spcBef>
                <a:spcPts val="600"/>
              </a:spcBef>
              <a:spcAft>
                <a:spcPts val="600"/>
              </a:spcAft>
              <a:buFont typeface="Arial" panose="020B0604020202020204" pitchFamily="34" charset="0"/>
              <a:buChar char="•"/>
            </a:pPr>
            <a:r>
              <a:rPr lang="en-US" altLang="ja-JP" sz="2200" kern="0" dirty="0" smtClean="0"/>
              <a:t>diff</a:t>
            </a:r>
            <a:r>
              <a:rPr lang="ja-JP" altLang="en-US" sz="2200" kern="0" dirty="0" smtClean="0"/>
              <a:t>の実行時間は，</a:t>
            </a:r>
            <a:r>
              <a:rPr lang="en-US" altLang="ja-JP" sz="2200" kern="0" dirty="0" smtClean="0"/>
              <a:t>LOC</a:t>
            </a:r>
            <a:r>
              <a:rPr lang="ja-JP" altLang="en-US" sz="2200" kern="0" dirty="0" smtClean="0"/>
              <a:t>とファイル数に依存</a:t>
            </a:r>
            <a:endParaRPr lang="en-US" altLang="ja-JP" sz="2200" kern="0" dirty="0" smtClean="0"/>
          </a:p>
          <a:p>
            <a:pPr lvl="1">
              <a:spcBef>
                <a:spcPts val="600"/>
              </a:spcBef>
              <a:spcAft>
                <a:spcPts val="600"/>
              </a:spcAft>
              <a:buFont typeface="Arial" panose="020B0604020202020204" pitchFamily="34" charset="0"/>
              <a:buChar char="•"/>
            </a:pPr>
            <a:r>
              <a:rPr lang="ja-JP" altLang="en-US" sz="1800" kern="0" dirty="0" smtClean="0"/>
              <a:t>ファイル数が特に多い，</a:t>
            </a:r>
            <a:r>
              <a:rPr lang="en-US" altLang="ja-JP" sz="1800" kern="0" dirty="0" err="1" smtClean="0"/>
              <a:t>WildFly</a:t>
            </a:r>
            <a:r>
              <a:rPr lang="ja-JP" altLang="en-US" sz="1800" kern="0" dirty="0" smtClean="0"/>
              <a:t>が</a:t>
            </a:r>
            <a:endParaRPr lang="en-US" altLang="ja-JP" sz="1800" kern="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22</a:t>
            </a:fld>
            <a:endParaRPr kumimoji="1" lang="ja-JP" altLang="en-US"/>
          </a:p>
        </p:txBody>
      </p:sp>
    </p:spTree>
    <p:extLst>
      <p:ext uri="{BB962C8B-B14F-4D97-AF65-F5344CB8AC3E}">
        <p14:creationId xmlns:p14="http://schemas.microsoft.com/office/powerpoint/2010/main" val="395408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BoW</a:t>
            </a:r>
            <a:r>
              <a:rPr kumimoji="1" lang="ja-JP" altLang="en-US" dirty="0" smtClean="0"/>
              <a:t>は</a:t>
            </a:r>
            <a:r>
              <a:rPr kumimoji="1" lang="en-US" altLang="ja-JP" dirty="0" smtClean="0"/>
              <a:t>TF</a:t>
            </a:r>
            <a:r>
              <a:rPr kumimoji="1" lang="ja-JP" altLang="en-US" dirty="0" smtClean="0"/>
              <a:t>値，コードブロック中</a:t>
            </a:r>
            <a:r>
              <a:rPr kumimoji="1" lang="ja-JP" altLang="en-US" dirty="0" err="1" smtClean="0"/>
              <a:t>のを</a:t>
            </a:r>
            <a:r>
              <a:rPr kumimoji="1" lang="ja-JP" altLang="en-US" dirty="0" smtClean="0"/>
              <a:t>特徴量にベクトル表現を行います．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23</a:t>
            </a:fld>
            <a:endParaRPr kumimoji="1" lang="ja-JP" altLang="en-US"/>
          </a:p>
        </p:txBody>
      </p:sp>
    </p:spTree>
    <p:extLst>
      <p:ext uri="{BB962C8B-B14F-4D97-AF65-F5344CB8AC3E}">
        <p14:creationId xmlns:p14="http://schemas.microsoft.com/office/powerpoint/2010/main" val="3247463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次に検出時間について説明します．</a:t>
            </a:r>
            <a:endParaRPr kumimoji="1" lang="en-US" altLang="ja-JP" dirty="0" smtClean="0"/>
          </a:p>
          <a:p>
            <a:r>
              <a:rPr kumimoji="1" lang="ja-JP" altLang="en-US" dirty="0" smtClean="0"/>
              <a:t>こちらの表は，各ツールが</a:t>
            </a:r>
            <a:r>
              <a:rPr kumimoji="1" lang="en-US" altLang="ja-JP" dirty="0" smtClean="0"/>
              <a:t>1000</a:t>
            </a:r>
            <a:r>
              <a:rPr kumimoji="1" lang="ja-JP" altLang="en-US" dirty="0" smtClean="0"/>
              <a:t>コミット検出するのにかかった総検出時間を載せています．</a:t>
            </a:r>
            <a:endParaRPr kumimoji="1" lang="en-US" altLang="ja-JP" dirty="0" smtClean="0"/>
          </a:p>
          <a:p>
            <a:r>
              <a:rPr kumimoji="1" lang="ja-JP" altLang="en-US" dirty="0" smtClean="0"/>
              <a:t>こちらの結果の通り，本手法は既存の</a:t>
            </a:r>
            <a:r>
              <a:rPr kumimoji="1" lang="en-US" altLang="ja-JP" dirty="0" err="1" smtClean="0"/>
              <a:t>CCVolti</a:t>
            </a:r>
            <a:r>
              <a:rPr kumimoji="1" lang="ja-JP" altLang="en-US" dirty="0" smtClean="0"/>
              <a:t>より総検出時間が短いことがわかります．</a:t>
            </a:r>
            <a:endParaRPr kumimoji="1" lang="en-US" altLang="ja-JP" dirty="0" smtClean="0"/>
          </a:p>
          <a:p>
            <a:r>
              <a:rPr kumimoji="1" lang="ja-JP" altLang="en-US" dirty="0" smtClean="0"/>
              <a:t>平均すると，</a:t>
            </a:r>
            <a:r>
              <a:rPr kumimoji="1" lang="en-US" altLang="ja-JP" dirty="0" err="1" smtClean="0"/>
              <a:t>Redis</a:t>
            </a:r>
            <a:r>
              <a:rPr kumimoji="1" lang="ja-JP" altLang="en-US" dirty="0" smtClean="0"/>
              <a:t>では，約</a:t>
            </a:r>
            <a:r>
              <a:rPr kumimoji="1" lang="en-US" altLang="ja-JP" dirty="0" smtClean="0"/>
              <a:t>7.1</a:t>
            </a:r>
            <a:r>
              <a:rPr kumimoji="1" lang="ja-JP" altLang="en-US" dirty="0" smtClean="0"/>
              <a:t>倍検出速度が向上，</a:t>
            </a:r>
            <a:r>
              <a:rPr kumimoji="1" lang="ja-JP" altLang="en-US" dirty="0" err="1" smtClean="0"/>
              <a:t>～する</a:t>
            </a:r>
            <a:r>
              <a:rPr kumimoji="1" lang="ja-JP" altLang="en-US" dirty="0" smtClean="0"/>
              <a:t>ことが確認でました</a:t>
            </a:r>
            <a:endParaRPr kumimoji="1" lang="en-US" altLang="ja-JP" dirty="0" smtClean="0"/>
          </a:p>
          <a:p>
            <a:r>
              <a:rPr kumimoji="1" lang="ja-JP" altLang="en-US" dirty="0" smtClean="0"/>
              <a:t>よって，本手法は，</a:t>
            </a:r>
            <a:r>
              <a:rPr kumimoji="1" lang="en-US" altLang="ja-JP" dirty="0" err="1" smtClean="0"/>
              <a:t>CCVolti</a:t>
            </a:r>
            <a:r>
              <a:rPr kumimoji="1" lang="ja-JP" altLang="en-US" dirty="0" smtClean="0"/>
              <a:t>より，約～</a:t>
            </a:r>
            <a:r>
              <a:rPr kumimoji="1" lang="ja-JP" altLang="en-US" dirty="0" err="1" smtClean="0"/>
              <a:t>を</a:t>
            </a:r>
            <a:r>
              <a:rPr kumimoji="1" lang="ja-JP" altLang="en-US" dirty="0" smtClean="0"/>
              <a:t>確認できました．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24</a:t>
            </a:fld>
            <a:endParaRPr kumimoji="1" lang="ja-JP" altLang="en-US"/>
          </a:p>
        </p:txBody>
      </p:sp>
    </p:spTree>
    <p:extLst>
      <p:ext uri="{BB962C8B-B14F-4D97-AF65-F5344CB8AC3E}">
        <p14:creationId xmlns:p14="http://schemas.microsoft.com/office/powerpoint/2010/main" val="23201486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次にインクリメンタルなクローン検出でどのように検出結果の非一貫性を軽減できるのか説明します．</a:t>
            </a:r>
            <a:endParaRPr kumimoji="1" lang="en-US" altLang="ja-JP" dirty="0" smtClean="0"/>
          </a:p>
          <a:p>
            <a:r>
              <a:rPr kumimoji="1" lang="ja-JP" altLang="en-US" dirty="0" smtClean="0"/>
              <a:t>こちらの図は，</a:t>
            </a:r>
            <a:r>
              <a:rPr kumimoji="1" lang="en-US" altLang="ja-JP" dirty="0" smtClean="0"/>
              <a:t>2</a:t>
            </a:r>
            <a:r>
              <a:rPr kumimoji="1" lang="ja-JP" altLang="en-US" dirty="0" smtClean="0"/>
              <a:t>バージョン間でクローンに変更があった場合と，変更がなかった場合の例を示しています．</a:t>
            </a:r>
            <a:endParaRPr kumimoji="1" lang="en-US" altLang="ja-JP" dirty="0" smtClean="0"/>
          </a:p>
          <a:p>
            <a:r>
              <a:rPr kumimoji="1" lang="ja-JP" altLang="en-US" dirty="0" smtClean="0"/>
              <a:t>もし，</a:t>
            </a:r>
            <a:r>
              <a:rPr kumimoji="1" lang="en-US" altLang="ja-JP" dirty="0" smtClean="0"/>
              <a:t>2</a:t>
            </a:r>
            <a:r>
              <a:rPr kumimoji="1" lang="ja-JP" altLang="en-US" dirty="0" smtClean="0"/>
              <a:t>バージョン間でクローンに変更があった場合，このとき，インクリメンタルなクローン検出では，クローン検出を行い，クローン情報の更新をします．</a:t>
            </a:r>
            <a:endParaRPr kumimoji="1" lang="en-US" altLang="ja-JP" dirty="0" smtClean="0"/>
          </a:p>
          <a:p>
            <a:r>
              <a:rPr kumimoji="1" lang="ja-JP" altLang="en-US" dirty="0" smtClean="0"/>
              <a:t>しかし，</a:t>
            </a:r>
            <a:r>
              <a:rPr kumimoji="1" lang="en-US" altLang="ja-JP" dirty="0" smtClean="0"/>
              <a:t>2</a:t>
            </a:r>
            <a:r>
              <a:rPr kumimoji="1" lang="ja-JP" altLang="en-US" dirty="0" smtClean="0"/>
              <a:t>バージョン間でクローンに変更がなかった場合は，クローン検出は行いませんし，クローン情報の更新も行いません．</a:t>
            </a:r>
            <a:endParaRPr kumimoji="1" lang="en-US" altLang="ja-JP" dirty="0" smtClean="0"/>
          </a:p>
          <a:p>
            <a:r>
              <a:rPr kumimoji="1" lang="ja-JP" altLang="en-US" dirty="0" smtClean="0"/>
              <a:t>このように，バージョン間で　～　軽減可能であると考えています．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26</a:t>
            </a:fld>
            <a:endParaRPr kumimoji="1" lang="ja-JP" altLang="en-US"/>
          </a:p>
        </p:txBody>
      </p:sp>
    </p:spTree>
    <p:extLst>
      <p:ext uri="{BB962C8B-B14F-4D97-AF65-F5344CB8AC3E}">
        <p14:creationId xmlns:p14="http://schemas.microsoft.com/office/powerpoint/2010/main" val="3378601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defTabSz="914857">
                  <a:defRPr/>
                </a:pPr>
                <a:r>
                  <a:rPr lang="ja-JP" altLang="en-US" sz="3200" dirty="0" smtClean="0"/>
                  <a:t>グリッド</a:t>
                </a:r>
                <a:r>
                  <a:rPr lang="ja-JP" altLang="en-US" sz="3200" dirty="0"/>
                  <a:t>分割によるハッシュ値とは、このように適当な幅のグリッドに分割して、各区画にハッシュ値を割り振ります。同じハッシュ値をとる，すなわち同じ区画に含まれる緑の点を青い点の近傍点とし、最近点を求めます。しかし、</a:t>
                </a:r>
                <a:r>
                  <a:rPr lang="en-US" altLang="ja-JP" sz="3200" dirty="0"/>
                  <a:t>LSH</a:t>
                </a:r>
                <a:r>
                  <a:rPr lang="ja-JP" altLang="en-US" sz="3200" dirty="0"/>
                  <a:t>は欠点があります。この図では実は、この赤丸で囲まれた点が最近点なのですが、この点のように真の最近点が近傍点に含まれない可能性があることです。</a:t>
                </a:r>
                <a:r>
                  <a:rPr lang="en-US" altLang="ja-JP" sz="3200" dirty="0"/>
                  <a:t>LSH</a:t>
                </a:r>
                <a:r>
                  <a:rPr lang="ja-JP" altLang="en-US" sz="3200" dirty="0"/>
                  <a:t>のハッシュ関数によって衝突する確率のことを衝突確率と言います。定義として、</a:t>
                </a:r>
                <a:r>
                  <a:rPr lang="en-US" altLang="ja-JP" sz="3200" dirty="0"/>
                  <a:t>LSH</a:t>
                </a:r>
                <a:r>
                  <a:rPr lang="ja-JP" altLang="en-US" sz="3200" dirty="0"/>
                  <a:t>は、近い点ほど衝突確率が高く、遠い点ほど衝突確率が低いものとされています。つまり、少なからず検出漏れの可能性があるといえます。</a:t>
                </a:r>
                <a:endParaRPr lang="en-US" altLang="ja-JP" sz="3200" dirty="0"/>
              </a:p>
              <a:p>
                <a:pPr defTabSz="914857">
                  <a:defRPr/>
                </a:pPr>
                <a:endParaRPr lang="en-US" altLang="ja-JP" sz="3200" dirty="0"/>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smtClean="0">
                    <a:latin typeface="+mj-ea"/>
                  </a:rPr>
                  <a:t>最初に、局所性鋭敏型ハッシュに関して説明します。</a:t>
                </a:r>
                <a:r>
                  <a:rPr lang="ja-JP" altLang="en-US" sz="3200" baseline="0" smtClean="0"/>
                  <a:t>局所性</a:t>
                </a:r>
                <a:r>
                  <a:rPr lang="ja-JP" altLang="en-US" sz="3200" baseline="0"/>
                  <a:t>鋭敏型ハッシュ、</a:t>
                </a:r>
                <a:r>
                  <a:rPr lang="en-US" altLang="ja-JP" sz="3200" baseline="0"/>
                  <a:t>LSH</a:t>
                </a:r>
                <a:r>
                  <a:rPr lang="ja-JP" altLang="en-US" sz="3200" baseline="0"/>
                  <a:t>とは</a:t>
                </a:r>
                <a:r>
                  <a:rPr lang="ja-JP" altLang="en-US" sz="3200" baseline="0" smtClean="0"/>
                  <a:t>、与えた点との距離が最も近い点</a:t>
                </a:r>
                <a:r>
                  <a:rPr lang="ja-JP" altLang="en-US" sz="3200" baseline="0"/>
                  <a:t>を求めるためのアルゴリズムの一種です</a:t>
                </a:r>
                <a:r>
                  <a:rPr lang="ja-JP" altLang="en-US" sz="3200" baseline="0" smtClean="0"/>
                  <a:t>。各点との距離を計算する前に、確率的</a:t>
                </a:r>
                <a:r>
                  <a:rPr lang="ja-JP" altLang="en-US" sz="3200" baseline="0"/>
                  <a:t>に高速に近傍点を</a:t>
                </a:r>
                <a:r>
                  <a:rPr lang="ja-JP" altLang="en-US" sz="3200" baseline="0" smtClean="0"/>
                  <a:t>見つけ、距離を計算する点を減らします。それによって計算コストを削減します。近傍点は、ハッシュ関数を適用したとき、同じハッシュ値となる点です。</a:t>
                </a:r>
                <a:r>
                  <a:rPr lang="en-US" altLang="ja-JP" sz="3200" baseline="0" smtClean="0"/>
                  <a:t>LSH</a:t>
                </a:r>
                <a:r>
                  <a:rPr lang="ja-JP" altLang="en-US" sz="3200" baseline="0" smtClean="0"/>
                  <a:t>のハッシュ関数によって衝突する確率のことを衝突確率と言います。</a:t>
                </a:r>
                <a:r>
                  <a:rPr lang="en-US" altLang="ja-JP" sz="3200" baseline="0" smtClean="0"/>
                  <a:t>LSH</a:t>
                </a:r>
                <a:r>
                  <a:rPr lang="ja-JP" altLang="en-US" sz="3200" baseline="0" smtClean="0"/>
                  <a:t>は、近い点ほど衝突確率が高く、遠い点ほど衝突確率が低いものと定義されています。つまり、検出漏れの可能性があるといえます。例えば、</a:t>
                </a:r>
                <a:r>
                  <a:rPr lang="en-US" altLang="ja-JP" sz="3200" baseline="0" smtClean="0"/>
                  <a:t>LSH</a:t>
                </a:r>
                <a:r>
                  <a:rPr lang="ja-JP" altLang="en-US" sz="3200" baseline="0" smtClean="0"/>
                  <a:t>の</a:t>
                </a:r>
                <a:r>
                  <a:rPr lang="ja-JP" altLang="en-US" sz="3200" baseline="0" smtClean="0"/>
                  <a:t>一つであるグリッド分割を用いて</a:t>
                </a:r>
                <a:r>
                  <a:rPr lang="en-US" altLang="ja-JP" sz="3200" baseline="0" smtClean="0"/>
                  <a:t>LSH</a:t>
                </a:r>
                <a:r>
                  <a:rPr lang="ja-JP" altLang="en-US" sz="3200" baseline="0" smtClean="0"/>
                  <a:t>の概観を説明します。</a:t>
                </a:r>
                <a:r>
                  <a:rPr lang="ja-JP" altLang="en-US" sz="3200" baseline="0" smtClean="0"/>
                  <a:t>この緑の４つの点の内、青い</a:t>
                </a:r>
                <a:r>
                  <a:rPr lang="ja-JP" altLang="en-US" sz="3200" baseline="0" smtClean="0"/>
                  <a:t>点</a:t>
                </a:r>
                <a:r>
                  <a:rPr lang="en-US" altLang="ja-JP" sz="3200" b="0" i="0" baseline="0" smtClean="0">
                    <a:latin typeface="Cambria Math" panose="02040503050406030204" pitchFamily="18" charset="0"/>
                  </a:rPr>
                  <a:t>𝑞</a:t>
                </a:r>
                <a:r>
                  <a:rPr lang="ja-JP" altLang="en-US" sz="3200" baseline="0" smtClean="0"/>
                  <a:t>に</a:t>
                </a:r>
                <a:r>
                  <a:rPr lang="ja-JP" altLang="en-US" sz="3200" baseline="0" smtClean="0"/>
                  <a:t>最も近い点がどれかを考えます</a:t>
                </a:r>
                <a:r>
                  <a:rPr lang="ja-JP" altLang="en-US" sz="3200" baseline="0" smtClean="0"/>
                  <a:t>。この時に、すべての点との距離を計算せず、グリッド分割によるハッシュ値を求め、近傍点を求めます。このように適当</a:t>
                </a:r>
                <a:r>
                  <a:rPr lang="ja-JP" altLang="en-US" sz="3200" baseline="0" smtClean="0"/>
                  <a:t>な幅のグリッドに分割して</a:t>
                </a:r>
                <a:r>
                  <a:rPr lang="ja-JP" altLang="en-US" sz="3200" baseline="0" smtClean="0"/>
                  <a:t>、各区画にハッシュ値を割り振ります。同じ</a:t>
                </a:r>
                <a:r>
                  <a:rPr lang="ja-JP" altLang="en-US" sz="3200" baseline="0" smtClean="0"/>
                  <a:t>区画に含まれる緑の点を青い</a:t>
                </a:r>
                <a:r>
                  <a:rPr lang="ja-JP" altLang="en-US" sz="3200" baseline="0" smtClean="0"/>
                  <a:t>点の近傍点とし、最近点を求めます。しかし、</a:t>
                </a:r>
                <a:r>
                  <a:rPr lang="en-US" altLang="ja-JP" sz="3200" baseline="0" smtClean="0"/>
                  <a:t>LSH</a:t>
                </a:r>
                <a:r>
                  <a:rPr lang="ja-JP" altLang="en-US" sz="3200" baseline="0" smtClean="0"/>
                  <a:t>は欠点があります。この図では実は、この赤丸で囲まれた点が最近点なのですが、この点のように真の最近点が近傍点に含まれない可能性があることです。グリッド分割での衝突確率は、同じ区画に含まれる確率のことみたいな</a:t>
                </a:r>
                <a:endParaRPr lang="en-US" altLang="ja-JP" sz="3200" baseline="0" smtClean="0"/>
              </a:p>
            </p:txBody>
          </p:sp>
        </mc:Fallback>
      </mc:AlternateContent>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27</a:t>
            </a:fld>
            <a:endParaRPr kumimoji="1" lang="ja-JP" altLang="en-US"/>
          </a:p>
        </p:txBody>
      </p:sp>
    </p:spTree>
    <p:extLst>
      <p:ext uri="{BB962C8B-B14F-4D97-AF65-F5344CB8AC3E}">
        <p14:creationId xmlns:p14="http://schemas.microsoft.com/office/powerpoint/2010/main" val="35698500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28</a:t>
            </a:fld>
            <a:endParaRPr kumimoji="1" lang="ja-JP" altLang="en-US"/>
          </a:p>
        </p:txBody>
      </p:sp>
    </p:spTree>
    <p:extLst>
      <p:ext uri="{BB962C8B-B14F-4D97-AF65-F5344CB8AC3E}">
        <p14:creationId xmlns:p14="http://schemas.microsoft.com/office/powerpoint/2010/main" val="39369837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次にコードクローン変更履歴可視化システム</a:t>
            </a:r>
            <a:r>
              <a:rPr kumimoji="1" lang="en-US" altLang="ja-JP" dirty="0" err="1" smtClean="0"/>
              <a:t>CCEvovis</a:t>
            </a:r>
            <a:r>
              <a:rPr kumimoji="1" lang="ja-JP" altLang="en-US" dirty="0" smtClean="0"/>
              <a:t>の概要について説明します．</a:t>
            </a:r>
            <a:r>
              <a:rPr kumimoji="1" lang="en-US" altLang="ja-JP" dirty="0" err="1" smtClean="0"/>
              <a:t>CCEvovis</a:t>
            </a:r>
            <a:r>
              <a:rPr kumimoji="1" lang="ja-JP" altLang="en-US" dirty="0" smtClean="0"/>
              <a:t>は，複数バージョン間で行われたクローンセットの追加，編集，削除といった変更履歴全体の可視化をするシステムです．こちらの</a:t>
            </a:r>
            <a:r>
              <a:rPr kumimoji="1" lang="en-US" altLang="ja-JP" dirty="0" err="1" smtClean="0"/>
              <a:t>CCEvovis</a:t>
            </a:r>
            <a:r>
              <a:rPr kumimoji="1" lang="ja-JP" altLang="en-US" dirty="0" smtClean="0"/>
              <a:t>の概要を示しています．まず，複数バージョンを入力として与え，コードクローン検出を行います．ここでは，コードクローン検出に，</a:t>
            </a:r>
            <a:r>
              <a:rPr kumimoji="1" lang="en-US" altLang="ja-JP" dirty="0" err="1" smtClean="0"/>
              <a:t>CCVolti</a:t>
            </a:r>
            <a:r>
              <a:rPr kumimoji="1" lang="ja-JP" altLang="en-US" dirty="0" smtClean="0"/>
              <a:t>を利用しています．そして次に，そのコードクローンの検出結果から同ファイル，同位置にあるコードクローンの対応を付けを行います．そして，その対応付けされたコードクローンのバージョン間の変更履歴，追加，編集，削除，に基づき，クローンセット分類し，そのクローンセットの変更履歴全体を可視化して開発者に提供します．開発者は</a:t>
            </a:r>
            <a:r>
              <a:rPr kumimoji="1" lang="en-US" altLang="ja-JP" dirty="0" err="1" smtClean="0"/>
              <a:t>CCEvovis</a:t>
            </a:r>
            <a:r>
              <a:rPr kumimoji="1" lang="ja-JP" altLang="en-US" dirty="0" smtClean="0"/>
              <a:t>で自身のプロジェクトを分析することにより，自身のプロジェクト内にどんなクローンセットがあり，どのような変更されたか直観的にしることができます．</a:t>
            </a:r>
            <a:endParaRPr kumimoji="1" lang="en-US" altLang="ja-JP" dirty="0" smtClean="0"/>
          </a:p>
          <a:p>
            <a:r>
              <a:rPr kumimoji="1" lang="ja-JP" altLang="en-US" dirty="0" smtClean="0"/>
              <a:t>（</a:t>
            </a:r>
            <a:r>
              <a:rPr kumimoji="1" lang="en-US" altLang="ja-JP" dirty="0" smtClean="0"/>
              <a:t>60</a:t>
            </a:r>
            <a:r>
              <a:rPr kumimoji="1" lang="ja-JP" altLang="en-US" dirty="0" smtClean="0"/>
              <a:t>秒）</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29</a:t>
            </a:fld>
            <a:endParaRPr kumimoji="1" lang="ja-JP" altLang="en-US"/>
          </a:p>
        </p:txBody>
      </p:sp>
    </p:spTree>
    <p:extLst>
      <p:ext uri="{BB962C8B-B14F-4D97-AF65-F5344CB8AC3E}">
        <p14:creationId xmlns:p14="http://schemas.microsoft.com/office/powerpoint/2010/main" val="275204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spcBef>
                <a:spcPts val="600"/>
              </a:spcBef>
              <a:spcAft>
                <a:spcPts val="600"/>
              </a:spcAft>
              <a:buNone/>
            </a:pPr>
            <a:r>
              <a:rPr lang="ja-JP" altLang="en-US" sz="1200" dirty="0" smtClean="0"/>
              <a:t>次に，そのコードクローン検出ツールの応用とその要望について説明します．</a:t>
            </a:r>
            <a:endParaRPr lang="en-US" altLang="ja-JP" sz="1200" dirty="0" smtClean="0"/>
          </a:p>
          <a:p>
            <a:pPr marL="0" indent="0">
              <a:spcBef>
                <a:spcPts val="600"/>
              </a:spcBef>
              <a:spcAft>
                <a:spcPts val="600"/>
              </a:spcAft>
              <a:buNone/>
            </a:pPr>
            <a:r>
              <a:rPr lang="ja-JP" altLang="en-US" sz="1200" dirty="0" smtClean="0"/>
              <a:t>応用の１つに，複数バージョンのコードクローンの変更履歴を追跡することがあげられます．</a:t>
            </a:r>
            <a:endParaRPr lang="en-US" altLang="ja-JP" sz="1200" dirty="0" smtClean="0"/>
          </a:p>
          <a:p>
            <a:pPr marL="0" indent="0">
              <a:spcBef>
                <a:spcPts val="600"/>
              </a:spcBef>
              <a:spcAft>
                <a:spcPts val="600"/>
              </a:spcAft>
              <a:buNone/>
            </a:pPr>
            <a:r>
              <a:rPr lang="ja-JP" altLang="en-US" sz="1200" dirty="0" smtClean="0"/>
              <a:t>コードクローンの変更履歴を追跡することで，コードローンに対して一貫した修正をすることが出来ます．また，新たに発生したコードクローンは集約することによって，欠陥の混入を未然に防止することが出来ます．</a:t>
            </a:r>
            <a:endParaRPr lang="en-US" altLang="ja-JP" sz="1200" dirty="0" smtClean="0"/>
          </a:p>
          <a:p>
            <a:pPr marL="0" indent="0">
              <a:spcBef>
                <a:spcPts val="600"/>
              </a:spcBef>
              <a:spcAft>
                <a:spcPts val="600"/>
              </a:spcAft>
              <a:buNone/>
            </a:pPr>
            <a:r>
              <a:rPr lang="ja-JP" altLang="en-US" sz="1200" dirty="0" smtClean="0"/>
              <a:t>さらに，変更があったコードクローンを～</a:t>
            </a:r>
            <a:endParaRPr lang="en-US" altLang="ja-JP" sz="1200" dirty="0" smtClean="0"/>
          </a:p>
          <a:p>
            <a:pPr marL="0" indent="0">
              <a:spcBef>
                <a:spcPts val="600"/>
              </a:spcBef>
              <a:spcAft>
                <a:spcPts val="600"/>
              </a:spcAft>
              <a:buNone/>
            </a:pPr>
            <a:r>
              <a:rPr lang="ja-JP" altLang="en-US" sz="1200" dirty="0" smtClean="0"/>
              <a:t>応用の</a:t>
            </a:r>
            <a:r>
              <a:rPr lang="en-US" altLang="ja-JP" sz="1200" dirty="0" smtClean="0"/>
              <a:t>2</a:t>
            </a:r>
            <a:r>
              <a:rPr lang="ja-JP" altLang="en-US" sz="1200" dirty="0" smtClean="0"/>
              <a:t>つ目に，統合開発環境での利用があげられます．</a:t>
            </a:r>
            <a:endParaRPr lang="en-US" altLang="ja-JP" sz="1200" dirty="0" smtClean="0"/>
          </a:p>
          <a:p>
            <a:pPr marL="0" indent="0">
              <a:spcBef>
                <a:spcPts val="600"/>
              </a:spcBef>
              <a:spcAft>
                <a:spcPts val="600"/>
              </a:spcAft>
              <a:buNone/>
            </a:pPr>
            <a:r>
              <a:rPr lang="ja-JP" altLang="en-US" sz="1200" dirty="0" smtClean="0"/>
              <a:t>開発中にリアルタイムでコードクローンの情報を提供することで，より良い保守支援が可能になります．</a:t>
            </a:r>
            <a:endParaRPr lang="en-US" altLang="ja-JP" sz="1200" dirty="0" smtClean="0"/>
          </a:p>
          <a:p>
            <a:pPr marL="0" indent="0">
              <a:spcBef>
                <a:spcPts val="600"/>
              </a:spcBef>
              <a:spcAft>
                <a:spcPts val="600"/>
              </a:spcAft>
              <a:buNone/>
            </a:pPr>
            <a:r>
              <a:rPr lang="ja-JP" altLang="en-US" sz="1200" dirty="0" smtClean="0"/>
              <a:t>これらの応用をより～</a:t>
            </a:r>
            <a:endParaRPr lang="en-US" altLang="ja-JP" sz="1200" dirty="0" smtClean="0"/>
          </a:p>
          <a:p>
            <a:pPr marL="0" indent="0">
              <a:spcBef>
                <a:spcPts val="600"/>
              </a:spcBef>
              <a:spcAft>
                <a:spcPts val="600"/>
              </a:spcAft>
              <a:buNone/>
            </a:pPr>
            <a:endParaRPr lang="en-US" altLang="ja-JP" sz="1200" dirty="0" smtClean="0"/>
          </a:p>
          <a:p>
            <a:pPr marL="0" indent="0">
              <a:spcBef>
                <a:spcPts val="600"/>
              </a:spcBef>
              <a:spcAft>
                <a:spcPts val="600"/>
              </a:spcAft>
              <a:buNone/>
            </a:pPr>
            <a:endParaRPr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4108170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857">
              <a:defRPr/>
            </a:pPr>
            <a:r>
              <a:rPr kumimoji="1" lang="ja-JP" altLang="en-US" dirty="0" smtClean="0"/>
              <a:t>次にコードクローン検出ツールの</a:t>
            </a:r>
            <a:r>
              <a:rPr kumimoji="1" lang="en-US" altLang="ja-JP" dirty="0" smtClean="0"/>
              <a:t>1</a:t>
            </a:r>
            <a:r>
              <a:rPr kumimoji="1" lang="ja-JP" altLang="en-US" dirty="0" smtClean="0"/>
              <a:t>つである，</a:t>
            </a:r>
            <a:r>
              <a:rPr kumimoji="1" lang="en-US" altLang="ja-JP" dirty="0" err="1" smtClean="0"/>
              <a:t>CCVolti</a:t>
            </a:r>
            <a:r>
              <a:rPr kumimoji="1" lang="ja-JP" altLang="en-US" dirty="0" smtClean="0"/>
              <a:t>について説明します．</a:t>
            </a:r>
            <a:endParaRPr kumimoji="1" lang="en-US" altLang="ja-JP" dirty="0" smtClean="0"/>
          </a:p>
          <a:p>
            <a:pPr defTabSz="914857">
              <a:defRPr/>
            </a:pPr>
            <a:r>
              <a:rPr kumimoji="1" lang="en-US" altLang="ja-JP" dirty="0" err="1" smtClean="0"/>
              <a:t>CCVolti</a:t>
            </a:r>
            <a:r>
              <a:rPr kumimoji="1" lang="ja-JP" altLang="en-US" dirty="0" smtClean="0"/>
              <a:t>は，情報検索技術を用いて～検出するツールです．</a:t>
            </a:r>
            <a:endParaRPr kumimoji="1" lang="en-US" altLang="ja-JP" dirty="0" smtClean="0">
              <a:latin typeface="+mn-lt"/>
            </a:endParaRPr>
          </a:p>
          <a:p>
            <a:r>
              <a:rPr kumimoji="1" lang="en-US" altLang="ja-JP" dirty="0" err="1" smtClean="0"/>
              <a:t>CCVolti</a:t>
            </a:r>
            <a:r>
              <a:rPr kumimoji="1" lang="ja-JP" altLang="en-US" dirty="0" smtClean="0"/>
              <a:t>は，</a:t>
            </a:r>
            <a:r>
              <a:rPr kumimoji="1" lang="en-US" altLang="ja-JP" dirty="0" smtClean="0"/>
              <a:t>TF-IDF</a:t>
            </a:r>
            <a:r>
              <a:rPr kumimoji="1" lang="ja-JP" altLang="en-US" dirty="0" smtClean="0"/>
              <a:t>を利用し，コードブロックをベクトルとして表現することで～</a:t>
            </a:r>
            <a:endParaRPr kumimoji="1" lang="en-US" altLang="ja-JP" dirty="0" smtClean="0"/>
          </a:p>
          <a:p>
            <a:r>
              <a:rPr kumimoji="1" lang="ja-JP" altLang="en-US" dirty="0" smtClean="0"/>
              <a:t>また，検出結果の適合率や再現率が高いといった特徴もあります．</a:t>
            </a:r>
            <a:endParaRPr kumimoji="1" lang="en-US" altLang="ja-JP" dirty="0" smtClean="0"/>
          </a:p>
          <a:p>
            <a:r>
              <a:rPr kumimoji="1" lang="ja-JP" altLang="en-US" dirty="0" smtClean="0"/>
              <a:t>次に</a:t>
            </a:r>
            <a:r>
              <a:rPr kumimoji="1" lang="en-US" altLang="ja-JP" dirty="0" smtClean="0"/>
              <a:t>TF-IDF</a:t>
            </a:r>
            <a:r>
              <a:rPr kumimoji="1" lang="ja-JP" altLang="en-US" dirty="0" smtClean="0"/>
              <a:t>について説明します．</a:t>
            </a:r>
            <a:endParaRPr kumimoji="1" lang="en-US" altLang="ja-JP" dirty="0" smtClean="0"/>
          </a:p>
          <a:p>
            <a:r>
              <a:rPr kumimoji="1" lang="en-US" altLang="ja-JP" dirty="0" smtClean="0"/>
              <a:t>40</a:t>
            </a:r>
            <a:r>
              <a:rPr kumimoji="1" lang="ja-JP" altLang="en-US" dirty="0" smtClean="0"/>
              <a:t>秒</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3313642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CCVolti</a:t>
            </a:r>
            <a:r>
              <a:rPr kumimoji="1" lang="ja-JP" altLang="en-US" dirty="0" smtClean="0"/>
              <a:t>で使われる</a:t>
            </a:r>
            <a:r>
              <a:rPr kumimoji="1" lang="en-US" altLang="ja-JP" dirty="0" smtClean="0"/>
              <a:t>TF-IDF</a:t>
            </a:r>
            <a:r>
              <a:rPr kumimoji="1" lang="ja-JP" altLang="en-US" dirty="0" smtClean="0"/>
              <a:t>とは，～</a:t>
            </a:r>
            <a:endParaRPr kumimoji="1" lang="en-US" altLang="ja-JP" dirty="0" smtClean="0"/>
          </a:p>
          <a:p>
            <a:r>
              <a:rPr kumimoji="1" lang="en-US" altLang="ja-JP" dirty="0" err="1" smtClean="0"/>
              <a:t>CCVolti</a:t>
            </a:r>
            <a:r>
              <a:rPr kumimoji="1" lang="ja-JP" altLang="en-US" dirty="0" smtClean="0"/>
              <a:t>では，</a:t>
            </a:r>
            <a:r>
              <a:rPr kumimoji="1" lang="en-US" altLang="ja-JP" dirty="0" smtClean="0"/>
              <a:t>TF-IDF</a:t>
            </a:r>
            <a:r>
              <a:rPr kumimoji="1" lang="ja-JP" altLang="en-US" dirty="0" smtClean="0"/>
              <a:t>を以下のように使用しています．</a:t>
            </a:r>
            <a:endParaRPr kumimoji="1" lang="en-US" altLang="ja-JP" dirty="0" smtClean="0"/>
          </a:p>
          <a:p>
            <a:r>
              <a:rPr kumimoji="1" lang="ja-JP" altLang="en-US" dirty="0" smtClean="0"/>
              <a:t>つまり，</a:t>
            </a:r>
            <a:r>
              <a:rPr kumimoji="1" lang="en-US" altLang="ja-JP" dirty="0" err="1" smtClean="0"/>
              <a:t>CCVolti</a:t>
            </a:r>
            <a:r>
              <a:rPr kumimoji="1" lang="ja-JP" altLang="en-US" dirty="0" smtClean="0"/>
              <a:t>では，コードブロック中の単語の出現頻度を</a:t>
            </a:r>
            <a:r>
              <a:rPr kumimoji="1" lang="en-US" altLang="ja-JP" dirty="0" smtClean="0"/>
              <a:t>TF</a:t>
            </a:r>
            <a:r>
              <a:rPr kumimoji="1" lang="ja-JP" altLang="en-US" dirty="0" smtClean="0"/>
              <a:t>値，ソースコード全体の単語の希少さを</a:t>
            </a:r>
            <a:r>
              <a:rPr kumimoji="1" lang="en-US" altLang="ja-JP" dirty="0" smtClean="0"/>
              <a:t>IDF</a:t>
            </a:r>
            <a:r>
              <a:rPr kumimoji="1" lang="ja-JP" altLang="en-US" dirty="0" smtClean="0"/>
              <a:t>値としています．この二つをかけて求められた値，つまり各単語の重みを特徴量として，各コードブロックを特徴ベクトルに変換します．</a:t>
            </a:r>
            <a:endParaRPr kumimoji="1" lang="en-US" altLang="ja-JP" dirty="0" smtClean="0"/>
          </a:p>
          <a:p>
            <a:r>
              <a:rPr kumimoji="1" lang="ja-JP" altLang="en-US" dirty="0" smtClean="0"/>
              <a:t>したがって，</a:t>
            </a:r>
            <a:r>
              <a:rPr kumimoji="1" lang="en-US" altLang="ja-JP" dirty="0" smtClean="0"/>
              <a:t>TF</a:t>
            </a:r>
            <a:r>
              <a:rPr kumimoji="1" lang="ja-JP" altLang="en-US" dirty="0" smtClean="0"/>
              <a:t>値は，コードブロック内の変更の影響を受けて，</a:t>
            </a:r>
            <a:r>
              <a:rPr kumimoji="1" lang="en-US" altLang="ja-JP" dirty="0" smtClean="0"/>
              <a:t>IDF</a:t>
            </a:r>
            <a:r>
              <a:rPr kumimoji="1" lang="ja-JP" altLang="en-US" dirty="0" smtClean="0"/>
              <a:t>値は，ソースコード全体の変更の影響を受けます．</a:t>
            </a:r>
            <a:endParaRPr kumimoji="1" lang="en-US" altLang="ja-JP" dirty="0" smtClean="0"/>
          </a:p>
          <a:p>
            <a:r>
              <a:rPr kumimoji="1" lang="ja-JP" altLang="en-US" dirty="0" smtClean="0"/>
              <a:t>（</a:t>
            </a:r>
            <a:r>
              <a:rPr kumimoji="1" lang="en-US" altLang="ja-JP" dirty="0" smtClean="0"/>
              <a:t>45</a:t>
            </a:r>
            <a:r>
              <a:rPr kumimoji="1" lang="ja-JP" altLang="en-US" dirty="0" smtClean="0"/>
              <a:t>秒）</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4118163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857" rtl="0" eaLnBrk="1" fontAlgn="auto" latinLnBrk="0" hangingPunct="1">
              <a:lnSpc>
                <a:spcPct val="100000"/>
              </a:lnSpc>
              <a:spcBef>
                <a:spcPts val="0"/>
              </a:spcBef>
              <a:spcAft>
                <a:spcPts val="0"/>
              </a:spcAft>
              <a:buClrTx/>
              <a:buSzTx/>
              <a:buFontTx/>
              <a:buNone/>
              <a:tabLst/>
              <a:defRPr/>
            </a:pPr>
            <a:r>
              <a:rPr kumimoji="1" lang="ja-JP" altLang="en-US" dirty="0" smtClean="0"/>
              <a:t>次に</a:t>
            </a:r>
            <a:r>
              <a:rPr lang="en-US" altLang="ja-JP" dirty="0" err="1"/>
              <a:t>CCVolti</a:t>
            </a:r>
            <a:r>
              <a:rPr lang="ja-JP" altLang="en-US" dirty="0" smtClean="0"/>
              <a:t>を</a:t>
            </a:r>
            <a:r>
              <a:rPr lang="ja-JP" altLang="en-US" sz="1200" dirty="0" smtClean="0"/>
              <a:t>複数バージョンの検出に利用する際の問題</a:t>
            </a:r>
            <a:r>
              <a:rPr kumimoji="1" lang="ja-JP" altLang="en-US" dirty="0" smtClean="0"/>
              <a:t>について説明します．</a:t>
            </a:r>
            <a:endParaRPr kumimoji="1" lang="en-US" altLang="ja-JP" dirty="0" smtClean="0"/>
          </a:p>
          <a:p>
            <a:pPr defTabSz="914857">
              <a:defRPr/>
            </a:pPr>
            <a:r>
              <a:rPr kumimoji="1" lang="en-US" altLang="ja-JP" dirty="0" smtClean="0"/>
              <a:t>1</a:t>
            </a:r>
            <a:r>
              <a:rPr kumimoji="1" lang="ja-JP" altLang="en-US" dirty="0" smtClean="0"/>
              <a:t>つ目は，</a:t>
            </a:r>
            <a:r>
              <a:rPr kumimoji="1" lang="en-US" altLang="ja-JP" dirty="0" smtClean="0"/>
              <a:t>TF-IDF</a:t>
            </a:r>
            <a:r>
              <a:rPr kumimoji="1" lang="ja-JP" altLang="en-US" dirty="0" smtClean="0"/>
              <a:t>はバージョンごとに特徴ベクトルが変化することです．</a:t>
            </a:r>
            <a:endParaRPr kumimoji="1" lang="en-US" altLang="ja-JP" dirty="0" smtClean="0"/>
          </a:p>
          <a:p>
            <a:pPr defTabSz="914857">
              <a:defRPr/>
            </a:pPr>
            <a:r>
              <a:rPr kumimoji="1" lang="en-US" altLang="ja-JP" dirty="0" smtClean="0"/>
              <a:t>IDF</a:t>
            </a:r>
            <a:r>
              <a:rPr kumimoji="1" lang="ja-JP" altLang="en-US" dirty="0" smtClean="0"/>
              <a:t>はバージョンごとに変化～</a:t>
            </a:r>
            <a:endParaRPr kumimoji="1" lang="en-US" altLang="ja-JP" dirty="0" smtClean="0"/>
          </a:p>
          <a:p>
            <a:pPr defTabSz="914857">
              <a:defRPr/>
            </a:pPr>
            <a:endParaRPr kumimoji="1" lang="en-US" altLang="ja-JP" dirty="0" smtClean="0"/>
          </a:p>
          <a:p>
            <a:pPr defTabSz="914857">
              <a:defRPr/>
            </a:pPr>
            <a:r>
              <a:rPr kumimoji="1" lang="en-US" altLang="ja-JP" dirty="0" smtClean="0"/>
              <a:t>2</a:t>
            </a:r>
            <a:r>
              <a:rPr kumimoji="1" lang="ja-JP" altLang="en-US" dirty="0" smtClean="0"/>
              <a:t>つ目は～，複数バージョンの検出にはスケーラビリティが不十分であるという問題です．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a:p>
        </p:txBody>
      </p:sp>
    </p:spTree>
    <p:extLst>
      <p:ext uri="{BB962C8B-B14F-4D97-AF65-F5344CB8AC3E}">
        <p14:creationId xmlns:p14="http://schemas.microsoft.com/office/powerpoint/2010/main" val="4151932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次に本研究の概要について説明します．</a:t>
            </a:r>
            <a:endParaRPr kumimoji="1" lang="en-US" altLang="ja-JP" dirty="0" smtClean="0"/>
          </a:p>
          <a:p>
            <a:pPr defTabSz="914857">
              <a:defRPr/>
            </a:pPr>
            <a:r>
              <a:rPr kumimoji="1" lang="ja-JP" altLang="en-US" dirty="0" smtClean="0"/>
              <a:t>さきほど，これらの</a:t>
            </a:r>
            <a:r>
              <a:rPr kumimoji="1" lang="en-US" altLang="ja-JP" dirty="0" smtClean="0"/>
              <a:t>2</a:t>
            </a:r>
            <a:r>
              <a:rPr kumimoji="1" lang="ja-JP" altLang="en-US" dirty="0" err="1" smtClean="0"/>
              <a:t>つの</a:t>
            </a:r>
            <a:r>
              <a:rPr kumimoji="1" lang="ja-JP" altLang="en-US" dirty="0" smtClean="0"/>
              <a:t>問題を説明しました．</a:t>
            </a:r>
            <a:endParaRPr kumimoji="1" lang="en-US" altLang="ja-JP" dirty="0" smtClean="0"/>
          </a:p>
          <a:p>
            <a:endParaRPr kumimoji="1" lang="en-US" altLang="ja-JP" dirty="0" smtClean="0"/>
          </a:p>
          <a:p>
            <a:r>
              <a:rPr kumimoji="1" lang="ja-JP" altLang="en-US" dirty="0" smtClean="0"/>
              <a:t>そこで本研究では，これらの問題を軽減すために，</a:t>
            </a:r>
            <a:r>
              <a:rPr kumimoji="1" lang="en-US" altLang="ja-JP" dirty="0" err="1" smtClean="0"/>
              <a:t>CCVolti</a:t>
            </a:r>
            <a:r>
              <a:rPr kumimoji="1" lang="ja-JP" altLang="en-US" dirty="0" smtClean="0"/>
              <a:t>をインクリメンタルコードクローン検出ができるように拡張することで～</a:t>
            </a:r>
            <a:endParaRPr kumimoji="1" lang="en-US" altLang="ja-JP" dirty="0" smtClean="0"/>
          </a:p>
          <a:p>
            <a:endParaRPr kumimoji="1" lang="en-US" altLang="ja-JP" dirty="0" smtClean="0"/>
          </a:p>
          <a:p>
            <a:r>
              <a:rPr kumimoji="1" lang="ja-JP" altLang="en-US" dirty="0" smtClean="0"/>
              <a:t>次にインクリメンタルコードクローン検出とはなにかその概要を説明します．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3997095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次に，インクリメンタルなコードクローン検出の概要について説明します．</a:t>
            </a:r>
            <a:endParaRPr kumimoji="1" lang="en-US" altLang="ja-JP" dirty="0" smtClean="0"/>
          </a:p>
          <a:p>
            <a:r>
              <a:rPr kumimoji="1" lang="ja-JP" altLang="en-US" dirty="0" smtClean="0"/>
              <a:t>インクリメンタルなコードクローン検出とは，複数バージョンの検出において，</a:t>
            </a:r>
            <a:endParaRPr kumimoji="1" lang="en-US" altLang="ja-JP" dirty="0" smtClean="0"/>
          </a:p>
          <a:p>
            <a:endParaRPr kumimoji="1" lang="en-US" altLang="ja-JP" dirty="0" smtClean="0"/>
          </a:p>
          <a:p>
            <a:r>
              <a:rPr kumimoji="1" lang="ja-JP" altLang="en-US" dirty="0" smtClean="0">
                <a:solidFill>
                  <a:srgbClr val="FF0000"/>
                </a:solidFill>
              </a:rPr>
              <a:t>このように</a:t>
            </a:r>
            <a:r>
              <a:rPr kumimoji="1" lang="en-US" altLang="ja-JP" dirty="0" err="1" smtClean="0">
                <a:solidFill>
                  <a:srgbClr val="FF0000"/>
                </a:solidFill>
              </a:rPr>
              <a:t>CCVolti</a:t>
            </a:r>
            <a:r>
              <a:rPr kumimoji="1" lang="ja-JP" altLang="en-US" dirty="0" err="1" smtClean="0">
                <a:solidFill>
                  <a:srgbClr val="FF0000"/>
                </a:solidFill>
              </a:rPr>
              <a:t>をインクリ</a:t>
            </a:r>
            <a:r>
              <a:rPr kumimoji="1" lang="ja-JP" altLang="en-US" dirty="0" smtClean="0">
                <a:solidFill>
                  <a:srgbClr val="FF0000"/>
                </a:solidFill>
              </a:rPr>
              <a:t>メンタルなコードクローン検出ができるように拡張することで，</a:t>
            </a:r>
            <a:endParaRPr kumimoji="1" lang="en-US" altLang="ja-JP" dirty="0" smtClean="0"/>
          </a:p>
          <a:p>
            <a:endParaRPr kumimoji="1" lang="en-US" altLang="ja-JP" dirty="0" smtClean="0"/>
          </a:p>
          <a:p>
            <a:r>
              <a:rPr kumimoji="1" lang="ja-JP" altLang="en-US" dirty="0" smtClean="0"/>
              <a:t>また，</a:t>
            </a:r>
            <a:endParaRPr kumimoji="1" lang="en-US" altLang="ja-JP" dirty="0" smtClean="0"/>
          </a:p>
          <a:p>
            <a:endParaRPr kumimoji="1" lang="en-US" altLang="ja-JP" dirty="0" smtClean="0"/>
          </a:p>
          <a:p>
            <a:r>
              <a:rPr kumimoji="1" lang="ja-JP" altLang="en-US" dirty="0" smtClean="0"/>
              <a:t>次に本手法の流れについて説明します．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249626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はじめに，</a:t>
            </a:r>
            <a:r>
              <a:rPr lang="en-US" altLang="ja-JP" dirty="0" smtClean="0"/>
              <a:t>1</a:t>
            </a:r>
            <a:r>
              <a:rPr lang="ja-JP" altLang="en-US" dirty="0" smtClean="0"/>
              <a:t>バージョン目のコードクローン検出では，既存の</a:t>
            </a:r>
            <a:r>
              <a:rPr lang="en-US" altLang="ja-JP" dirty="0" err="1" smtClean="0"/>
              <a:t>CCVolti</a:t>
            </a:r>
            <a:r>
              <a:rPr lang="ja-JP" altLang="en-US" dirty="0" smtClean="0"/>
              <a:t>とほぼ同様にコードクローン検出を行います．</a:t>
            </a:r>
            <a:endParaRPr lang="en-US" altLang="ja-JP" dirty="0" smtClean="0"/>
          </a:p>
          <a:p>
            <a:r>
              <a:rPr lang="ja-JP" altLang="en-US" dirty="0" smtClean="0"/>
              <a:t>まず，</a:t>
            </a:r>
            <a:r>
              <a:rPr lang="en-US" altLang="ja-JP" dirty="0" smtClean="0"/>
              <a:t>STEP1</a:t>
            </a:r>
            <a:r>
              <a:rPr lang="ja-JP" altLang="en-US" dirty="0" smtClean="0"/>
              <a:t>でソースコードに構文解析を行い，コードブロックを取り出します．そして，</a:t>
            </a:r>
            <a:r>
              <a:rPr lang="en-US" altLang="ja-JP" dirty="0" smtClean="0"/>
              <a:t>STEP2</a:t>
            </a:r>
            <a:r>
              <a:rPr lang="ja-JP" altLang="en-US" dirty="0" smtClean="0"/>
              <a:t>で，各コードブロックに対して，ベクトル表現手法を用いて特徴ベクトルを計算します．そして，</a:t>
            </a:r>
            <a:r>
              <a:rPr lang="en-US" altLang="ja-JP" dirty="0" smtClean="0"/>
              <a:t>STEP3</a:t>
            </a:r>
            <a:r>
              <a:rPr lang="ja-JP" altLang="en-US" dirty="0" smtClean="0"/>
              <a:t>でクラスタリング手法を用いて，特徴ベクトルをクラスタリングします．</a:t>
            </a:r>
            <a:endParaRPr lang="en-US" altLang="ja-JP" dirty="0" smtClean="0"/>
          </a:p>
          <a:p>
            <a:r>
              <a:rPr lang="ja-JP" altLang="en-US" dirty="0" smtClean="0"/>
              <a:t>最後に，</a:t>
            </a:r>
            <a:r>
              <a:rPr lang="en-US" altLang="ja-JP" dirty="0" smtClean="0"/>
              <a:t>STEP4</a:t>
            </a:r>
            <a:r>
              <a:rPr lang="ja-JP" altLang="en-US" dirty="0" smtClean="0"/>
              <a:t>でクラスタ内の特徴ベクトル間の類似度を計算することでクローンペアを検出します．そして，検出終了後に，クローンペアリストとコードブロックの特徴ベクトルや位置情報などのコードブロックの情報をコードクローン情報として保存します．</a:t>
            </a:r>
            <a:endParaRPr lang="en-US" altLang="ja-JP" dirty="0" smtClean="0"/>
          </a:p>
          <a:p>
            <a:r>
              <a:rPr lang="ja-JP" altLang="en-US" dirty="0" smtClean="0"/>
              <a:t>この，一バージョン目の検出で，既存の</a:t>
            </a:r>
            <a:r>
              <a:rPr lang="en-US" altLang="ja-JP" dirty="0" err="1" smtClean="0"/>
              <a:t>CCVolti</a:t>
            </a:r>
            <a:r>
              <a:rPr lang="ja-JP" altLang="en-US" dirty="0" smtClean="0"/>
              <a:t>と違う点は，</a:t>
            </a:r>
            <a:r>
              <a:rPr lang="en-US" altLang="ja-JP" dirty="0" smtClean="0"/>
              <a:t>2</a:t>
            </a:r>
            <a:r>
              <a:rPr lang="ja-JP" altLang="en-US" dirty="0" smtClean="0"/>
              <a:t>つあります．</a:t>
            </a:r>
            <a:endParaRPr lang="en-US" altLang="ja-JP" dirty="0" smtClean="0"/>
          </a:p>
          <a:p>
            <a:r>
              <a:rPr lang="en-US" altLang="ja-JP" dirty="0" smtClean="0"/>
              <a:t>1</a:t>
            </a:r>
            <a:r>
              <a:rPr lang="ja-JP" altLang="en-US" dirty="0" smtClean="0"/>
              <a:t>つ目は，</a:t>
            </a:r>
            <a:r>
              <a:rPr lang="en-US" altLang="ja-JP" dirty="0" smtClean="0"/>
              <a:t>STEP2</a:t>
            </a:r>
            <a:r>
              <a:rPr lang="ja-JP" altLang="en-US" dirty="0" smtClean="0"/>
              <a:t>でコードブロックを特徴ベクトルに変換するときに他のベクトル表現を採用することです．これは後のスライドで説明します．</a:t>
            </a:r>
            <a:endParaRPr lang="en-US" altLang="ja-JP" dirty="0" smtClean="0"/>
          </a:p>
          <a:p>
            <a:r>
              <a:rPr lang="en-US" altLang="ja-JP" dirty="0" smtClean="0"/>
              <a:t>2</a:t>
            </a:r>
            <a:r>
              <a:rPr lang="ja-JP" altLang="en-US" dirty="0" smtClean="0"/>
              <a:t>つ目は，クローンペアリストとコードブロック情報をコードクローン情報として保存することです．</a:t>
            </a:r>
            <a:endParaRPr lang="en-US" altLang="ja-JP" dirty="0" smtClean="0"/>
          </a:p>
          <a:p>
            <a:r>
              <a:rPr lang="en-US" altLang="ja-JP" dirty="0" smtClean="0"/>
              <a:t>2</a:t>
            </a:r>
            <a:r>
              <a:rPr lang="ja-JP" altLang="en-US" dirty="0" smtClean="0"/>
              <a:t>バージョン目以降の検出では，このコードクローン情報を再利用してコードクローンを検出していきます</a:t>
            </a:r>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26577098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solidFill>
                  <a:schemeClr val="tx2"/>
                </a:solidFill>
              </a:defRPr>
            </a:lvl1pPr>
          </a:lstStyle>
          <a:p>
            <a:r>
              <a:rPr lang="ja-JP" altLang="en-US" dirty="0" smtClean="0"/>
              <a:t>マスター タイトルの書式設定</a:t>
            </a:r>
            <a:endParaRPr lang="ja-JP" altLang="en-US" dirty="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spcBef>
                <a:spcPts val="1200"/>
              </a:spcBef>
              <a:spcAft>
                <a:spcPts val="1200"/>
              </a:spcAft>
              <a:buFontTx/>
              <a:buNone/>
              <a:defRPr/>
            </a:lvl1pPr>
          </a:lstStyle>
          <a:p>
            <a:r>
              <a:rPr lang="ja-JP" altLang="en-US" dirty="0" smtClean="0"/>
              <a:t>マスター サブタイトルの書式設定</a:t>
            </a:r>
            <a:endParaRPr lang="ja-JP" altLang="en-US" dirty="0"/>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2"/>
                </a:solidFill>
              </a:defRPr>
            </a:lvl1p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p:txBody>
          <a:bodyPr/>
          <a:lstStyle>
            <a:lvl1pPr>
              <a:spcBef>
                <a:spcPts val="1200"/>
              </a:spcBef>
              <a:spcAft>
                <a:spcPts val="1200"/>
              </a:spcAft>
              <a:buClr>
                <a:schemeClr val="tx2"/>
              </a:buClr>
              <a:defRPr baseline="0">
                <a:solidFill>
                  <a:schemeClr val="tx1">
                    <a:lumMod val="90000"/>
                    <a:lumOff val="10000"/>
                  </a:schemeClr>
                </a:solidFill>
                <a:latin typeface="+mn-lt"/>
                <a:ea typeface="+mn-ea"/>
              </a:defRPr>
            </a:lvl1pPr>
            <a:lvl2pPr>
              <a:spcBef>
                <a:spcPts val="1200"/>
              </a:spcBef>
              <a:spcAft>
                <a:spcPts val="1200"/>
              </a:spcAft>
              <a:buClr>
                <a:schemeClr val="tx2"/>
              </a:buClr>
              <a:defRPr baseline="0">
                <a:solidFill>
                  <a:schemeClr val="tx1">
                    <a:lumMod val="90000"/>
                    <a:lumOff val="10000"/>
                  </a:schemeClr>
                </a:solidFill>
                <a:latin typeface="+mn-lt"/>
                <a:ea typeface="+mn-ea"/>
              </a:defRPr>
            </a:lvl2pPr>
            <a:lvl3pPr>
              <a:spcBef>
                <a:spcPts val="1200"/>
              </a:spcBef>
              <a:spcAft>
                <a:spcPts val="1200"/>
              </a:spcAft>
              <a:buClr>
                <a:schemeClr val="tx2"/>
              </a:buClr>
              <a:defRPr baseline="0">
                <a:solidFill>
                  <a:schemeClr val="tx1">
                    <a:lumMod val="90000"/>
                    <a:lumOff val="10000"/>
                  </a:schemeClr>
                </a:solidFill>
                <a:latin typeface="+mn-lt"/>
                <a:ea typeface="+mn-ea"/>
              </a:defRPr>
            </a:lvl3pPr>
            <a:lvl4pPr>
              <a:spcBef>
                <a:spcPts val="1200"/>
              </a:spcBef>
              <a:spcAft>
                <a:spcPts val="1200"/>
              </a:spcAft>
              <a:buClr>
                <a:schemeClr val="tx2"/>
              </a:buClr>
              <a:defRPr baseline="0">
                <a:solidFill>
                  <a:schemeClr val="tx1">
                    <a:lumMod val="90000"/>
                    <a:lumOff val="10000"/>
                  </a:schemeClr>
                </a:solidFill>
                <a:latin typeface="+mn-lt"/>
                <a:ea typeface="+mn-ea"/>
              </a:defRPr>
            </a:lvl4pPr>
            <a:lvl5pPr>
              <a:spcBef>
                <a:spcPts val="1200"/>
              </a:spcBef>
              <a:spcAft>
                <a:spcPts val="1200"/>
              </a:spcAft>
              <a:buClr>
                <a:schemeClr val="tx2"/>
              </a:buClr>
              <a:defRPr baseline="0">
                <a:solidFill>
                  <a:schemeClr val="tx1">
                    <a:lumMod val="90000"/>
                    <a:lumOff val="10000"/>
                  </a:schemeClr>
                </a:solidFill>
                <a:latin typeface="+mn-lt"/>
                <a:ea typeface="+mn-ea"/>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a:lvl1pPr>
          </a:lstStyle>
          <a:p>
            <a:fld id="{7D5496B1-25AB-42E4-9FB2-6D8F98E71759}" type="slidenum">
              <a:rPr lang="en-US" altLang="ja-JP" smtClean="0"/>
              <a:pPr/>
              <a:t>‹#›</a:t>
            </a:fld>
            <a:endParaRPr lang="en-US" altLang="ja-JP" dirty="0"/>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fontAlgn="base" hangingPunct="1">
        <a:spcBef>
          <a:spcPct val="0"/>
        </a:spcBef>
        <a:spcAft>
          <a:spcPct val="0"/>
        </a:spcAft>
        <a:defRPr kumimoji="1" sz="40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lr>
          <a:srgbClr val="002060"/>
        </a:buClr>
        <a:buChar char="•"/>
        <a:defRPr kumimoji="1" sz="2800">
          <a:solidFill>
            <a:schemeClr val="tx1">
              <a:lumMod val="90000"/>
              <a:lumOff val="10000"/>
            </a:schemeClr>
          </a:solidFill>
          <a:latin typeface="+mn-lt"/>
          <a:ea typeface="+mn-ea"/>
          <a:cs typeface="+mn-cs"/>
        </a:defRPr>
      </a:lvl1pPr>
      <a:lvl2pPr marL="742950" indent="-285750" algn="l" rtl="0" eaLnBrk="1" fontAlgn="base" hangingPunct="1">
        <a:spcBef>
          <a:spcPct val="20000"/>
        </a:spcBef>
        <a:spcAft>
          <a:spcPct val="0"/>
        </a:spcAft>
        <a:buClr>
          <a:srgbClr val="002060"/>
        </a:buClr>
        <a:buChar char="–"/>
        <a:defRPr kumimoji="1" sz="2400">
          <a:solidFill>
            <a:schemeClr val="tx1">
              <a:lumMod val="90000"/>
              <a:lumOff val="10000"/>
            </a:schemeClr>
          </a:solidFill>
          <a:latin typeface="+mn-lt"/>
          <a:ea typeface="+mn-ea"/>
        </a:defRPr>
      </a:lvl2pPr>
      <a:lvl3pPr marL="1143000" indent="-228600" algn="l" rtl="0" eaLnBrk="1" fontAlgn="base" hangingPunct="1">
        <a:spcBef>
          <a:spcPct val="20000"/>
        </a:spcBef>
        <a:spcAft>
          <a:spcPct val="0"/>
        </a:spcAft>
        <a:buChar char="•"/>
        <a:defRPr kumimoji="1" sz="2000">
          <a:solidFill>
            <a:schemeClr val="tx1">
              <a:lumMod val="90000"/>
              <a:lumOff val="10000"/>
            </a:schemeClr>
          </a:solidFill>
          <a:latin typeface="+mn-lt"/>
          <a:ea typeface="+mn-ea"/>
        </a:defRPr>
      </a:lvl3pPr>
      <a:lvl4pPr marL="1600200" indent="-228600" algn="l" rtl="0" eaLnBrk="1" fontAlgn="base" hangingPunct="1">
        <a:spcBef>
          <a:spcPct val="20000"/>
        </a:spcBef>
        <a:spcAft>
          <a:spcPct val="0"/>
        </a:spcAft>
        <a:buChar char="–"/>
        <a:defRPr kumimoji="1" sz="1800">
          <a:solidFill>
            <a:schemeClr val="tx1">
              <a:lumMod val="90000"/>
              <a:lumOff val="10000"/>
            </a:schemeClr>
          </a:solidFill>
          <a:latin typeface="+mn-lt"/>
          <a:ea typeface="+mn-ea"/>
        </a:defRPr>
      </a:lvl4pPr>
      <a:lvl5pPr marL="2057400" indent="-228600" algn="l" rtl="0" eaLnBrk="1" fontAlgn="base" hangingPunct="1">
        <a:spcBef>
          <a:spcPct val="20000"/>
        </a:spcBef>
        <a:spcAft>
          <a:spcPct val="0"/>
        </a:spcAft>
        <a:buChar char="»"/>
        <a:defRPr kumimoji="1" sz="180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9.emf"/><Relationship Id="rId4" Type="http://schemas.openxmlformats.org/officeDocument/2006/relationships/image" Target="../media/image2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9594" y="1466928"/>
            <a:ext cx="8764814" cy="1470025"/>
          </a:xfrm>
        </p:spPr>
        <p:txBody>
          <a:bodyPr>
            <a:normAutofit/>
          </a:bodyPr>
          <a:lstStyle/>
          <a:p>
            <a:pPr>
              <a:spcBef>
                <a:spcPts val="1200"/>
              </a:spcBef>
              <a:spcAft>
                <a:spcPts val="1200"/>
              </a:spcAft>
            </a:pPr>
            <a:r>
              <a:rPr lang="ja-JP" altLang="en-US" sz="3400" dirty="0" smtClean="0"/>
              <a:t>ベクトル</a:t>
            </a:r>
            <a:r>
              <a:rPr lang="ja-JP" altLang="en-US" sz="3400" dirty="0"/>
              <a:t>表現と</a:t>
            </a:r>
            <a:r>
              <a:rPr lang="en-US" altLang="ja-JP" sz="3400" dirty="0"/>
              <a:t>LSH</a:t>
            </a:r>
            <a:r>
              <a:rPr lang="ja-JP" altLang="en-US" sz="3400" dirty="0"/>
              <a:t>アルゴリズムを用いた</a:t>
            </a:r>
            <a:br>
              <a:rPr lang="ja-JP" altLang="en-US" sz="3400" dirty="0"/>
            </a:br>
            <a:r>
              <a:rPr lang="ja-JP" altLang="en-US" sz="3400" dirty="0" smtClean="0"/>
              <a:t>インクリメンタルコードクローン</a:t>
            </a:r>
            <a:r>
              <a:rPr lang="ja-JP" altLang="en-US" sz="3400" dirty="0"/>
              <a:t>検出法</a:t>
            </a:r>
          </a:p>
        </p:txBody>
      </p:sp>
      <p:sp>
        <p:nvSpPr>
          <p:cNvPr id="3" name="サブタイトル 2"/>
          <p:cNvSpPr>
            <a:spLocks noGrp="1"/>
          </p:cNvSpPr>
          <p:nvPr>
            <p:ph type="subTitle" idx="1"/>
          </p:nvPr>
        </p:nvSpPr>
        <p:spPr>
          <a:xfrm>
            <a:off x="685801" y="4002088"/>
            <a:ext cx="7772400" cy="1752600"/>
          </a:xfrm>
        </p:spPr>
        <p:txBody>
          <a:bodyPr anchor="b"/>
          <a:lstStyle/>
          <a:p>
            <a:pPr>
              <a:spcBef>
                <a:spcPts val="600"/>
              </a:spcBef>
              <a:spcAft>
                <a:spcPts val="600"/>
              </a:spcAft>
            </a:pPr>
            <a:endParaRPr lang="en-US" altLang="ja-JP" dirty="0" smtClean="0"/>
          </a:p>
          <a:p>
            <a:pPr>
              <a:spcBef>
                <a:spcPts val="600"/>
              </a:spcBef>
              <a:spcAft>
                <a:spcPts val="600"/>
              </a:spcAft>
            </a:pPr>
            <a:r>
              <a:rPr lang="ja-JP" altLang="en-US" dirty="0" smtClean="0"/>
              <a:t>井上研究室</a:t>
            </a:r>
            <a:r>
              <a:rPr lang="ja-JP" altLang="en-US" dirty="0"/>
              <a:t>　</a:t>
            </a:r>
            <a:endParaRPr lang="en-US" altLang="ja-JP" dirty="0" smtClean="0"/>
          </a:p>
          <a:p>
            <a:pPr>
              <a:spcBef>
                <a:spcPts val="600"/>
              </a:spcBef>
              <a:spcAft>
                <a:spcPts val="600"/>
              </a:spcAft>
            </a:pPr>
            <a:r>
              <a:rPr lang="ja-JP" altLang="en-US" dirty="0" smtClean="0"/>
              <a:t>本田 紘貴</a:t>
            </a:r>
            <a:endParaRPr lang="en-US" altLang="zh-TW" baseline="30000" dirty="0" smtClean="0"/>
          </a:p>
        </p:txBody>
      </p:sp>
    </p:spTree>
    <p:extLst>
      <p:ext uri="{BB962C8B-B14F-4D97-AF65-F5344CB8AC3E}">
        <p14:creationId xmlns:p14="http://schemas.microsoft.com/office/powerpoint/2010/main" val="3491809120"/>
      </p:ext>
    </p:extLst>
  </p:cSld>
  <p:clrMapOvr>
    <a:masterClrMapping/>
  </p:clrMapOvr>
  <mc:AlternateContent xmlns:mc="http://schemas.openxmlformats.org/markup-compatibility/2006" xmlns:p14="http://schemas.microsoft.com/office/powerpoint/2010/main">
    <mc:Choice Requires="p14">
      <p:transition spd="slow" p14:dur="2000" advTm="11237"/>
    </mc:Choice>
    <mc:Fallback xmlns="">
      <p:transition spd="slow" advTm="1123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乗算 208"/>
          <p:cNvSpPr/>
          <p:nvPr/>
        </p:nvSpPr>
        <p:spPr>
          <a:xfrm>
            <a:off x="5855639" y="3122938"/>
            <a:ext cx="1734877" cy="695270"/>
          </a:xfrm>
          <a:prstGeom prst="mathMultiply">
            <a:avLst>
              <a:gd name="adj1" fmla="val 8839"/>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本</a:t>
            </a:r>
            <a:r>
              <a:rPr lang="ja-JP" altLang="en-US" dirty="0" smtClean="0"/>
              <a:t>手法の流れ </a:t>
            </a:r>
            <a:r>
              <a:rPr lang="en-US" altLang="ja-JP" dirty="0" smtClean="0"/>
              <a:t>(2/2)</a:t>
            </a:r>
            <a:br>
              <a:rPr lang="en-US" altLang="ja-JP" dirty="0" smtClean="0"/>
            </a:br>
            <a:r>
              <a:rPr lang="en-US" altLang="ja-JP" dirty="0" smtClean="0"/>
              <a:t>2</a:t>
            </a:r>
            <a:r>
              <a:rPr lang="ja-JP" altLang="en-US" dirty="0" smtClean="0"/>
              <a:t>バージョン目以降の検出</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grpSp>
        <p:nvGrpSpPr>
          <p:cNvPr id="59" name="グループ化 58"/>
          <p:cNvGrpSpPr/>
          <p:nvPr/>
        </p:nvGrpSpPr>
        <p:grpSpPr>
          <a:xfrm>
            <a:off x="7580792" y="5614718"/>
            <a:ext cx="1180040" cy="696801"/>
            <a:chOff x="7717913" y="5600589"/>
            <a:chExt cx="1180040" cy="696801"/>
          </a:xfrm>
        </p:grpSpPr>
        <p:grpSp>
          <p:nvGrpSpPr>
            <p:cNvPr id="58" name="グループ化 57"/>
            <p:cNvGrpSpPr/>
            <p:nvPr/>
          </p:nvGrpSpPr>
          <p:grpSpPr>
            <a:xfrm>
              <a:off x="7717913" y="5627408"/>
              <a:ext cx="1029271" cy="669982"/>
              <a:chOff x="9069613" y="4828091"/>
              <a:chExt cx="1029271" cy="669982"/>
            </a:xfrm>
          </p:grpSpPr>
          <p:grpSp>
            <p:nvGrpSpPr>
              <p:cNvPr id="56" name="グループ化 55"/>
              <p:cNvGrpSpPr/>
              <p:nvPr/>
            </p:nvGrpSpPr>
            <p:grpSpPr>
              <a:xfrm>
                <a:off x="9069613" y="4828091"/>
                <a:ext cx="1029271" cy="338554"/>
                <a:chOff x="9069613" y="4828091"/>
                <a:chExt cx="1029271" cy="338554"/>
              </a:xfrm>
            </p:grpSpPr>
            <p:cxnSp>
              <p:nvCxnSpPr>
                <p:cNvPr id="257" name="直線矢印コネクタ 256"/>
                <p:cNvCxnSpPr>
                  <a:stCxn id="258" idx="3"/>
                </p:cNvCxnSpPr>
                <p:nvPr/>
              </p:nvCxnSpPr>
              <p:spPr>
                <a:xfrm>
                  <a:off x="9600577" y="4997368"/>
                  <a:ext cx="498307" cy="0"/>
                </a:xfrm>
                <a:prstGeom prst="straightConnector1">
                  <a:avLst/>
                </a:prstGeom>
                <a:ln w="254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58" name="正方形/長方形 257"/>
                <p:cNvSpPr/>
                <p:nvPr/>
              </p:nvSpPr>
              <p:spPr>
                <a:xfrm>
                  <a:off x="9069613" y="4828091"/>
                  <a:ext cx="595035" cy="338554"/>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mn-ea"/>
                      <a:ea typeface="+mn-ea"/>
                    </a:rPr>
                    <a:t>更新</a:t>
                  </a:r>
                  <a:endParaRPr kumimoji="1" lang="en-US" altLang="ja-JP" sz="1600" dirty="0">
                    <a:latin typeface="+mn-ea"/>
                    <a:ea typeface="+mn-ea"/>
                  </a:endParaRPr>
                </a:p>
              </p:txBody>
            </p:sp>
          </p:grpSp>
          <p:grpSp>
            <p:nvGrpSpPr>
              <p:cNvPr id="57" name="グループ化 56"/>
              <p:cNvGrpSpPr/>
              <p:nvPr/>
            </p:nvGrpSpPr>
            <p:grpSpPr>
              <a:xfrm>
                <a:off x="9133685" y="5159519"/>
                <a:ext cx="965199" cy="338554"/>
                <a:chOff x="9133685" y="5159519"/>
                <a:chExt cx="965199" cy="338554"/>
              </a:xfrm>
            </p:grpSpPr>
            <p:cxnSp>
              <p:nvCxnSpPr>
                <p:cNvPr id="259" name="直線矢印コネクタ 258"/>
                <p:cNvCxnSpPr>
                  <a:stCxn id="260" idx="3"/>
                </p:cNvCxnSpPr>
                <p:nvPr/>
              </p:nvCxnSpPr>
              <p:spPr>
                <a:xfrm flipV="1">
                  <a:off x="9600577" y="5312664"/>
                  <a:ext cx="498307" cy="16132"/>
                </a:xfrm>
                <a:prstGeom prst="straightConnector1">
                  <a:avLst/>
                </a:prstGeom>
                <a:ln w="254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260" name="正方形/長方形 259"/>
                <p:cNvSpPr/>
                <p:nvPr/>
              </p:nvSpPr>
              <p:spPr>
                <a:xfrm>
                  <a:off x="9133685" y="5159519"/>
                  <a:ext cx="466892" cy="338554"/>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a:latin typeface="+mn-ea"/>
                      <a:ea typeface="+mn-ea"/>
                    </a:rPr>
                    <a:t>参照</a:t>
                  </a:r>
                  <a:endParaRPr kumimoji="1" lang="en-US" altLang="ja-JP" sz="1600" dirty="0">
                    <a:latin typeface="+mn-ea"/>
                    <a:ea typeface="+mn-ea"/>
                  </a:endParaRPr>
                </a:p>
              </p:txBody>
            </p:sp>
          </p:grpSp>
        </p:grpSp>
        <p:sp>
          <p:nvSpPr>
            <p:cNvPr id="256" name="正方形/長方形 255"/>
            <p:cNvSpPr/>
            <p:nvPr/>
          </p:nvSpPr>
          <p:spPr>
            <a:xfrm>
              <a:off x="7781984" y="5600589"/>
              <a:ext cx="1115969" cy="61289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1" name="グループ化 230"/>
          <p:cNvGrpSpPr/>
          <p:nvPr/>
        </p:nvGrpSpPr>
        <p:grpSpPr>
          <a:xfrm>
            <a:off x="5007232" y="2006371"/>
            <a:ext cx="1005404" cy="1450202"/>
            <a:chOff x="5890044" y="2790026"/>
            <a:chExt cx="1005404" cy="1450202"/>
          </a:xfrm>
        </p:grpSpPr>
        <p:sp>
          <p:nvSpPr>
            <p:cNvPr id="232" name="角丸四角形 231"/>
            <p:cNvSpPr/>
            <p:nvPr/>
          </p:nvSpPr>
          <p:spPr>
            <a:xfrm>
              <a:off x="5922937" y="2790026"/>
              <a:ext cx="865551" cy="427159"/>
            </a:xfrm>
            <a:prstGeom prst="round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ja-JP" altLang="en-US" sz="1200" dirty="0" smtClean="0">
                  <a:solidFill>
                    <a:srgbClr val="FF0000"/>
                  </a:solidFill>
                  <a:latin typeface="ＭＳ Ｐゴシック" panose="020B0600070205080204" pitchFamily="50" charset="-128"/>
                  <a:ea typeface="ＭＳ Ｐゴシック" panose="020B0600070205080204" pitchFamily="50" charset="-128"/>
                </a:rPr>
                <a:t>ブロック</a:t>
              </a:r>
              <a:r>
                <a:rPr lang="en-US" altLang="ja-JP" sz="1200" dirty="0">
                  <a:solidFill>
                    <a:srgbClr val="FF0000"/>
                  </a:solidFill>
                  <a:latin typeface="ＭＳ Ｐゴシック" panose="020B0600070205080204" pitchFamily="50" charset="-128"/>
                  <a:ea typeface="ＭＳ Ｐゴシック" panose="020B0600070205080204" pitchFamily="50" charset="-128"/>
                </a:rPr>
                <a:t>A</a:t>
              </a:r>
              <a:endParaRPr lang="en-US" altLang="ja-JP" sz="1200" dirty="0" smtClean="0">
                <a:solidFill>
                  <a:srgbClr val="FF0000"/>
                </a:solidFill>
                <a:latin typeface="ＭＳ Ｐゴシック" panose="020B0600070205080204" pitchFamily="50" charset="-128"/>
                <a:ea typeface="ＭＳ Ｐゴシック" panose="020B0600070205080204" pitchFamily="50" charset="-128"/>
              </a:endParaRPr>
            </a:p>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ブロック</a:t>
              </a:r>
              <a:r>
                <a:rPr lang="en-US" altLang="ja-JP" sz="1200" dirty="0">
                  <a:solidFill>
                    <a:schemeClr val="tx1"/>
                  </a:solidFill>
                  <a:latin typeface="ＭＳ Ｐゴシック" panose="020B0600070205080204" pitchFamily="50" charset="-128"/>
                  <a:ea typeface="ＭＳ Ｐゴシック" panose="020B0600070205080204" pitchFamily="50" charset="-128"/>
                </a:rPr>
                <a:t>B</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233" name="正方形/長方形 232"/>
            <p:cNvSpPr/>
            <p:nvPr/>
          </p:nvSpPr>
          <p:spPr>
            <a:xfrm>
              <a:off x="5890044" y="3901674"/>
              <a:ext cx="1005404" cy="338554"/>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a:latin typeface="+mn-ea"/>
                  <a:ea typeface="+mn-ea"/>
                </a:rPr>
                <a:t>クラスタ</a:t>
              </a:r>
              <a:endParaRPr kumimoji="1" lang="en-US" altLang="ja-JP" sz="1600" dirty="0">
                <a:latin typeface="+mn-ea"/>
                <a:ea typeface="+mn-ea"/>
              </a:endParaRPr>
            </a:p>
          </p:txBody>
        </p:sp>
        <p:sp>
          <p:nvSpPr>
            <p:cNvPr id="234" name="角丸四角形 233"/>
            <p:cNvSpPr/>
            <p:nvPr/>
          </p:nvSpPr>
          <p:spPr>
            <a:xfrm>
              <a:off x="5940958" y="3300267"/>
              <a:ext cx="868891" cy="587207"/>
            </a:xfrm>
            <a:prstGeom prst="round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ブロック</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B</a:t>
              </a:r>
            </a:p>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ブロック</a:t>
              </a:r>
              <a:r>
                <a:rPr lang="en-US" altLang="ja-JP" sz="1200" dirty="0">
                  <a:solidFill>
                    <a:schemeClr val="tx1"/>
                  </a:solidFill>
                  <a:latin typeface="ＭＳ Ｐゴシック" panose="020B0600070205080204" pitchFamily="50" charset="-128"/>
                  <a:ea typeface="ＭＳ Ｐゴシック" panose="020B0600070205080204" pitchFamily="50" charset="-128"/>
                </a:rPr>
                <a:t>C</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dirty="0" smtClean="0">
                  <a:solidFill>
                    <a:srgbClr val="FF0000"/>
                  </a:solidFill>
                  <a:latin typeface="ＭＳ Ｐゴシック" panose="020B0600070205080204" pitchFamily="50" charset="-128"/>
                  <a:ea typeface="ＭＳ Ｐゴシック" panose="020B0600070205080204" pitchFamily="50" charset="-128"/>
                </a:rPr>
                <a:t>ブロック</a:t>
              </a:r>
              <a:r>
                <a:rPr kumimoji="1" lang="en-US" altLang="ja-JP" sz="1200" dirty="0" smtClean="0">
                  <a:solidFill>
                    <a:srgbClr val="FF0000"/>
                  </a:solidFill>
                  <a:latin typeface="ＭＳ Ｐゴシック" panose="020B0600070205080204" pitchFamily="50" charset="-128"/>
                  <a:ea typeface="ＭＳ Ｐゴシック" panose="020B0600070205080204" pitchFamily="50" charset="-128"/>
                </a:rPr>
                <a:t>G</a:t>
              </a:r>
              <a:endParaRPr kumimoji="1" lang="ja-JP" altLang="en-US" sz="1200" dirty="0">
                <a:solidFill>
                  <a:srgbClr val="FF0000"/>
                </a:solidFill>
                <a:latin typeface="ＭＳ Ｐゴシック" panose="020B0600070205080204" pitchFamily="50" charset="-128"/>
                <a:ea typeface="ＭＳ Ｐゴシック" panose="020B0600070205080204" pitchFamily="50" charset="-128"/>
              </a:endParaRPr>
            </a:p>
          </p:txBody>
        </p:sp>
      </p:grpSp>
      <p:grpSp>
        <p:nvGrpSpPr>
          <p:cNvPr id="97" name="グループ化 96"/>
          <p:cNvGrpSpPr/>
          <p:nvPr/>
        </p:nvGrpSpPr>
        <p:grpSpPr>
          <a:xfrm>
            <a:off x="3604026" y="1902662"/>
            <a:ext cx="1415772" cy="1466950"/>
            <a:chOff x="3835808" y="3207320"/>
            <a:chExt cx="1415772" cy="1466950"/>
          </a:xfrm>
        </p:grpSpPr>
        <p:sp>
          <p:nvSpPr>
            <p:cNvPr id="308" name="正方形/長方形 307"/>
            <p:cNvSpPr/>
            <p:nvPr/>
          </p:nvSpPr>
          <p:spPr>
            <a:xfrm>
              <a:off x="4080964" y="3207320"/>
              <a:ext cx="939681" cy="307777"/>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400" dirty="0">
                  <a:latin typeface="+mn-lt"/>
                </a:rPr>
                <a:t>ブロック</a:t>
              </a:r>
              <a:r>
                <a:rPr lang="en-US" altLang="ja-JP" sz="1400" dirty="0" smtClean="0">
                  <a:latin typeface="+mn-lt"/>
                </a:rPr>
                <a:t> A</a:t>
              </a:r>
              <a:endParaRPr kumimoji="1" lang="en-US" altLang="ja-JP" sz="1400" dirty="0">
                <a:latin typeface="+mn-lt"/>
              </a:endParaRPr>
            </a:p>
          </p:txBody>
        </p:sp>
        <mc:AlternateContent xmlns:mc="http://schemas.openxmlformats.org/markup-compatibility/2006" xmlns:a14="http://schemas.microsoft.com/office/drawing/2010/main">
          <mc:Choice Requires="a14">
            <p:sp>
              <p:nvSpPr>
                <p:cNvPr id="310" name="テキスト ボックス 309"/>
                <p:cNvSpPr txBox="1"/>
                <p:nvPr/>
              </p:nvSpPr>
              <p:spPr>
                <a:xfrm>
                  <a:off x="3947131" y="3387228"/>
                  <a:ext cx="1273682" cy="3438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𝑎</m:t>
                            </m:r>
                          </m:e>
                          <m:sub>
                            <m:r>
                              <a:rPr kumimoji="1" lang="en-US" altLang="ja-JP" sz="1400" b="0" i="1" smtClean="0">
                                <a:latin typeface="Cambria Math" panose="02040503050406030204" pitchFamily="18" charset="0"/>
                              </a:rPr>
                              <m:t>1</m:t>
                            </m:r>
                          </m:sub>
                        </m:sSub>
                        <m:r>
                          <a:rPr kumimoji="1" lang="en-US" altLang="ja-JP" sz="1400" b="0" i="0"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b="0" i="1" smtClean="0">
                                <a:latin typeface="Cambria Math" panose="02040503050406030204" pitchFamily="18" charset="0"/>
                              </a:rPr>
                              <m:t>2</m:t>
                            </m:r>
                          </m:sub>
                        </m:sSub>
                        <m:r>
                          <a:rPr lang="en-US" altLang="ja-JP" sz="1400" b="0" i="1" smtClean="0">
                            <a:latin typeface="Cambria Math" panose="02040503050406030204" pitchFamily="18" charset="0"/>
                          </a:rPr>
                          <m:t>,</m:t>
                        </m:r>
                        <m:sSub>
                          <m:sSubPr>
                            <m:ctrlPr>
                              <a:rPr lang="en-US" altLang="ja-JP" sz="1400" i="1" smtClean="0">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b="0" i="1" smtClean="0">
                                <a:latin typeface="Cambria Math" panose="02040503050406030204" pitchFamily="18" charset="0"/>
                              </a:rPr>
                              <m:t>3</m:t>
                            </m:r>
                          </m:sub>
                        </m:sSub>
                        <m:r>
                          <a:rPr lang="en-US" altLang="ja-JP" sz="1400" b="0" i="1" smtClean="0">
                            <a:latin typeface="Cambria Math" panose="02040503050406030204" pitchFamily="18" charset="0"/>
                          </a:rPr>
                          <m:t> , </m:t>
                        </m:r>
                        <m:r>
                          <a:rPr lang="ja-JP" altLang="en-US" sz="1400" i="1" smtClean="0">
                            <a:latin typeface="Cambria Math" panose="02040503050406030204" pitchFamily="18" charset="0"/>
                          </a:rPr>
                          <m:t>　</m:t>
                        </m:r>
                        <m:r>
                          <a:rPr lang="en-US" altLang="ja-JP" sz="1400" b="0" i="1" smtClean="0">
                            <a:latin typeface="Cambria Math" panose="02040503050406030204" pitchFamily="18" charset="0"/>
                          </a:rPr>
                          <m:t>}</m:t>
                        </m:r>
                      </m:oMath>
                    </m:oMathPara>
                  </a14:m>
                  <a:endParaRPr kumimoji="1" lang="ja-JP" altLang="en-US" sz="1600" dirty="0"/>
                </a:p>
              </p:txBody>
            </p:sp>
          </mc:Choice>
          <mc:Fallback xmlns="">
            <p:sp>
              <p:nvSpPr>
                <p:cNvPr id="310" name="テキスト ボックス 309"/>
                <p:cNvSpPr txBox="1">
                  <a:spLocks noRot="1" noChangeAspect="1" noMove="1" noResize="1" noEditPoints="1" noAdjustHandles="1" noChangeArrowheads="1" noChangeShapeType="1" noTextEdit="1"/>
                </p:cNvSpPr>
                <p:nvPr/>
              </p:nvSpPr>
              <p:spPr>
                <a:xfrm>
                  <a:off x="3947131" y="3387228"/>
                  <a:ext cx="1273682" cy="343877"/>
                </a:xfrm>
                <a:prstGeom prst="rect">
                  <a:avLst/>
                </a:prstGeom>
                <a:blipFill>
                  <a:blip r:embed="rId3"/>
                  <a:stretch>
                    <a:fillRect b="-8929"/>
                  </a:stretch>
                </a:blipFill>
              </p:spPr>
              <p:txBody>
                <a:bodyPr/>
                <a:lstStyle/>
                <a:p>
                  <a:r>
                    <a:rPr lang="ja-JP" altLang="en-US">
                      <a:noFill/>
                    </a:rPr>
                    <a:t> </a:t>
                  </a:r>
                </a:p>
              </p:txBody>
            </p:sp>
          </mc:Fallback>
        </mc:AlternateContent>
        <p:sp>
          <p:nvSpPr>
            <p:cNvPr id="311" name="テキスト ボックス 310"/>
            <p:cNvSpPr txBox="1"/>
            <p:nvPr/>
          </p:nvSpPr>
          <p:spPr>
            <a:xfrm>
              <a:off x="4777914" y="3486811"/>
              <a:ext cx="325730" cy="261610"/>
            </a:xfrm>
            <a:prstGeom prst="rect">
              <a:avLst/>
            </a:prstGeom>
            <a:noFill/>
          </p:spPr>
          <p:txBody>
            <a:bodyPr wrap="none" rtlCol="0">
              <a:spAutoFit/>
            </a:bodyPr>
            <a:lstStyle/>
            <a:p>
              <a:r>
                <a:rPr kumimoji="1" lang="ja-JP" altLang="en-US" sz="1100" dirty="0" smtClean="0"/>
                <a:t>・・</a:t>
              </a:r>
              <a:endParaRPr kumimoji="1" lang="ja-JP" altLang="en-US" sz="1100" dirty="0"/>
            </a:p>
          </p:txBody>
        </p:sp>
        <p:sp>
          <p:nvSpPr>
            <p:cNvPr id="229" name="正方形/長方形 228"/>
            <p:cNvSpPr/>
            <p:nvPr/>
          </p:nvSpPr>
          <p:spPr>
            <a:xfrm>
              <a:off x="3835808" y="4335716"/>
              <a:ext cx="1415772" cy="338554"/>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mn-ea"/>
                  <a:ea typeface="+mn-ea"/>
                </a:rPr>
                <a:t>特徴</a:t>
              </a:r>
              <a:r>
                <a:rPr lang="ja-JP" altLang="en-US" sz="1600" dirty="0">
                  <a:latin typeface="+mn-ea"/>
                  <a:ea typeface="+mn-ea"/>
                </a:rPr>
                <a:t>ベクトル</a:t>
              </a:r>
              <a:endParaRPr kumimoji="1" lang="en-US" altLang="ja-JP" sz="1600" dirty="0">
                <a:latin typeface="+mn-ea"/>
                <a:ea typeface="+mn-ea"/>
              </a:endParaRPr>
            </a:p>
          </p:txBody>
        </p:sp>
        <p:sp>
          <p:nvSpPr>
            <p:cNvPr id="313" name="正方形/長方形 312"/>
            <p:cNvSpPr/>
            <p:nvPr/>
          </p:nvSpPr>
          <p:spPr>
            <a:xfrm>
              <a:off x="4081837" y="3786826"/>
              <a:ext cx="947695" cy="307777"/>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400" dirty="0">
                  <a:latin typeface="+mn-lt"/>
                </a:rPr>
                <a:t>ブロック</a:t>
              </a:r>
              <a:r>
                <a:rPr lang="en-US" altLang="ja-JP" sz="1400" dirty="0" smtClean="0">
                  <a:latin typeface="+mn-lt"/>
                </a:rPr>
                <a:t> </a:t>
              </a:r>
              <a:r>
                <a:rPr lang="en-US" altLang="ja-JP" sz="1400" dirty="0">
                  <a:latin typeface="+mn-lt"/>
                </a:rPr>
                <a:t>G</a:t>
              </a:r>
              <a:endParaRPr kumimoji="1" lang="en-US" altLang="ja-JP" sz="1400" dirty="0">
                <a:latin typeface="+mn-lt"/>
              </a:endParaRPr>
            </a:p>
          </p:txBody>
        </p:sp>
        <mc:AlternateContent xmlns:mc="http://schemas.openxmlformats.org/markup-compatibility/2006" xmlns:a14="http://schemas.microsoft.com/office/drawing/2010/main">
          <mc:Choice Requires="a14">
            <p:sp>
              <p:nvSpPr>
                <p:cNvPr id="315" name="テキスト ボックス 314"/>
                <p:cNvSpPr txBox="1"/>
                <p:nvPr/>
              </p:nvSpPr>
              <p:spPr>
                <a:xfrm>
                  <a:off x="3944206" y="4012183"/>
                  <a:ext cx="1248803" cy="3438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𝑔</m:t>
                            </m:r>
                          </m:e>
                          <m:sub>
                            <m:r>
                              <a:rPr kumimoji="1" lang="en-US" altLang="ja-JP" sz="1400" b="0" i="1" smtClean="0">
                                <a:latin typeface="Cambria Math" panose="02040503050406030204" pitchFamily="18" charset="0"/>
                              </a:rPr>
                              <m:t>1</m:t>
                            </m:r>
                          </m:sub>
                        </m:sSub>
                        <m:r>
                          <a:rPr kumimoji="1" lang="en-US" altLang="ja-JP" sz="1400" b="0" i="0"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𝑔</m:t>
                            </m:r>
                          </m:e>
                          <m:sub>
                            <m:r>
                              <a:rPr lang="en-US" altLang="ja-JP" sz="1400" b="0" i="1" smtClean="0">
                                <a:latin typeface="Cambria Math" panose="02040503050406030204" pitchFamily="18" charset="0"/>
                              </a:rPr>
                              <m:t>2</m:t>
                            </m:r>
                          </m:sub>
                        </m:sSub>
                        <m:r>
                          <a:rPr lang="en-US" altLang="ja-JP" sz="1400" b="0" i="1" smtClean="0">
                            <a:latin typeface="Cambria Math" panose="02040503050406030204" pitchFamily="18" charset="0"/>
                          </a:rPr>
                          <m:t>,</m:t>
                        </m:r>
                        <m:sSub>
                          <m:sSubPr>
                            <m:ctrlPr>
                              <a:rPr lang="en-US" altLang="ja-JP" sz="1400" i="1" smtClean="0">
                                <a:latin typeface="Cambria Math" panose="02040503050406030204" pitchFamily="18" charset="0"/>
                              </a:rPr>
                            </m:ctrlPr>
                          </m:sSubPr>
                          <m:e>
                            <m:r>
                              <a:rPr lang="en-US" altLang="ja-JP" sz="1400" b="0" i="1" smtClean="0">
                                <a:latin typeface="Cambria Math" panose="02040503050406030204" pitchFamily="18" charset="0"/>
                              </a:rPr>
                              <m:t>𝑔</m:t>
                            </m:r>
                          </m:e>
                          <m:sub>
                            <m:r>
                              <a:rPr lang="en-US" altLang="ja-JP" sz="1400" b="0" i="1" smtClean="0">
                                <a:latin typeface="Cambria Math" panose="02040503050406030204" pitchFamily="18" charset="0"/>
                              </a:rPr>
                              <m:t>3</m:t>
                            </m:r>
                          </m:sub>
                        </m:sSub>
                        <m:r>
                          <a:rPr lang="en-US" altLang="ja-JP" sz="1400" b="0" i="1" smtClean="0">
                            <a:latin typeface="Cambria Math" panose="02040503050406030204" pitchFamily="18" charset="0"/>
                          </a:rPr>
                          <m:t>, </m:t>
                        </m:r>
                        <m:r>
                          <a:rPr lang="ja-JP" altLang="en-US" sz="1400" i="1" smtClean="0">
                            <a:latin typeface="Cambria Math" panose="02040503050406030204" pitchFamily="18" charset="0"/>
                          </a:rPr>
                          <m:t>　</m:t>
                        </m:r>
                        <m:r>
                          <a:rPr lang="en-US" altLang="ja-JP" sz="1400" b="0" i="1" smtClean="0">
                            <a:latin typeface="Cambria Math" panose="02040503050406030204" pitchFamily="18" charset="0"/>
                          </a:rPr>
                          <m:t>}</m:t>
                        </m:r>
                      </m:oMath>
                    </m:oMathPara>
                  </a14:m>
                  <a:endParaRPr kumimoji="1" lang="ja-JP" altLang="en-US" sz="1600" dirty="0"/>
                </a:p>
              </p:txBody>
            </p:sp>
          </mc:Choice>
          <mc:Fallback xmlns="">
            <p:sp>
              <p:nvSpPr>
                <p:cNvPr id="315" name="テキスト ボックス 314"/>
                <p:cNvSpPr txBox="1">
                  <a:spLocks noRot="1" noChangeAspect="1" noMove="1" noResize="1" noEditPoints="1" noAdjustHandles="1" noChangeArrowheads="1" noChangeShapeType="1" noTextEdit="1"/>
                </p:cNvSpPr>
                <p:nvPr/>
              </p:nvSpPr>
              <p:spPr>
                <a:xfrm>
                  <a:off x="3944206" y="4012183"/>
                  <a:ext cx="1248803" cy="343877"/>
                </a:xfrm>
                <a:prstGeom prst="rect">
                  <a:avLst/>
                </a:prstGeom>
                <a:blipFill>
                  <a:blip r:embed="rId4"/>
                  <a:stretch>
                    <a:fillRect b="-8929"/>
                  </a:stretch>
                </a:blipFill>
              </p:spPr>
              <p:txBody>
                <a:bodyPr/>
                <a:lstStyle/>
                <a:p>
                  <a:r>
                    <a:rPr lang="ja-JP" altLang="en-US">
                      <a:noFill/>
                    </a:rPr>
                    <a:t> </a:t>
                  </a:r>
                </a:p>
              </p:txBody>
            </p:sp>
          </mc:Fallback>
        </mc:AlternateContent>
        <p:sp>
          <p:nvSpPr>
            <p:cNvPr id="148" name="テキスト ボックス 147"/>
            <p:cNvSpPr txBox="1"/>
            <p:nvPr/>
          </p:nvSpPr>
          <p:spPr>
            <a:xfrm>
              <a:off x="4777914" y="4134591"/>
              <a:ext cx="325730" cy="261610"/>
            </a:xfrm>
            <a:prstGeom prst="rect">
              <a:avLst/>
            </a:prstGeom>
            <a:noFill/>
          </p:spPr>
          <p:txBody>
            <a:bodyPr wrap="none" rtlCol="0">
              <a:spAutoFit/>
            </a:bodyPr>
            <a:lstStyle/>
            <a:p>
              <a:r>
                <a:rPr kumimoji="1" lang="ja-JP" altLang="en-US" sz="1100" dirty="0" smtClean="0"/>
                <a:t>・・</a:t>
              </a:r>
              <a:endParaRPr kumimoji="1" lang="ja-JP" altLang="en-US" sz="1100" dirty="0"/>
            </a:p>
          </p:txBody>
        </p:sp>
      </p:grpSp>
      <p:cxnSp>
        <p:nvCxnSpPr>
          <p:cNvPr id="321" name="カギ線コネクタ 320"/>
          <p:cNvCxnSpPr>
            <a:endCxn id="244" idx="2"/>
          </p:cNvCxnSpPr>
          <p:nvPr/>
        </p:nvCxnSpPr>
        <p:spPr>
          <a:xfrm rot="10800000">
            <a:off x="1728823" y="4932061"/>
            <a:ext cx="4009608" cy="828560"/>
          </a:xfrm>
          <a:prstGeom prst="bentConnector2">
            <a:avLst/>
          </a:prstGeom>
          <a:ln w="254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230" name="正方形/長方形 229"/>
          <p:cNvSpPr/>
          <p:nvPr/>
        </p:nvSpPr>
        <p:spPr>
          <a:xfrm>
            <a:off x="6112053" y="4610476"/>
            <a:ext cx="1231106" cy="492443"/>
          </a:xfrm>
          <a:prstGeom prst="rect">
            <a:avLst/>
          </a:prstGeom>
        </p:spPr>
        <p:txBody>
          <a:bodyPr wrap="none" lIns="0" tIns="0" rIns="0" bIns="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mn-ea"/>
                <a:ea typeface="+mn-ea"/>
              </a:rPr>
              <a:t>クローンペア</a:t>
            </a:r>
            <a:r>
              <a:rPr lang="en-US" altLang="ja-JP" sz="1600" dirty="0" smtClean="0">
                <a:latin typeface="+mn-ea"/>
                <a:ea typeface="+mn-ea"/>
              </a:rPr>
              <a:t/>
            </a:r>
            <a:br>
              <a:rPr lang="en-US" altLang="ja-JP" sz="1600" dirty="0" smtClean="0">
                <a:latin typeface="+mn-ea"/>
                <a:ea typeface="+mn-ea"/>
              </a:rPr>
            </a:br>
            <a:r>
              <a:rPr lang="ja-JP" altLang="en-US" sz="1600" dirty="0" smtClean="0">
                <a:latin typeface="+mn-ea"/>
                <a:ea typeface="+mn-ea"/>
              </a:rPr>
              <a:t>リスト</a:t>
            </a:r>
            <a:endParaRPr kumimoji="1" lang="en-US" altLang="ja-JP" sz="1600" dirty="0">
              <a:latin typeface="+mn-ea"/>
              <a:ea typeface="+mn-ea"/>
            </a:endParaRPr>
          </a:p>
        </p:txBody>
      </p:sp>
      <p:graphicFrame>
        <p:nvGraphicFramePr>
          <p:cNvPr id="179" name="コンテンツ プレースホルダー 4"/>
          <p:cNvGraphicFramePr>
            <a:graphicFrameLocks/>
          </p:cNvGraphicFramePr>
          <p:nvPr>
            <p:extLst>
              <p:ext uri="{D42A27DB-BD31-4B8C-83A1-F6EECF244321}">
                <p14:modId xmlns:p14="http://schemas.microsoft.com/office/powerpoint/2010/main" val="2059267654"/>
              </p:ext>
            </p:extLst>
          </p:nvPr>
        </p:nvGraphicFramePr>
        <p:xfrm>
          <a:off x="6243920" y="1957742"/>
          <a:ext cx="986680" cy="2565315"/>
        </p:xfrm>
        <a:graphic>
          <a:graphicData uri="http://schemas.openxmlformats.org/drawingml/2006/table">
            <a:tbl>
              <a:tblPr firstRow="1" bandRow="1">
                <a:tableStyleId>{72833802-FEF1-4C79-8D5D-14CF1EAF98D9}</a:tableStyleId>
              </a:tblPr>
              <a:tblGrid>
                <a:gridCol w="573459">
                  <a:extLst>
                    <a:ext uri="{9D8B030D-6E8A-4147-A177-3AD203B41FA5}">
                      <a16:colId xmlns:a16="http://schemas.microsoft.com/office/drawing/2014/main" val="20001"/>
                    </a:ext>
                  </a:extLst>
                </a:gridCol>
                <a:gridCol w="413221">
                  <a:extLst>
                    <a:ext uri="{9D8B030D-6E8A-4147-A177-3AD203B41FA5}">
                      <a16:colId xmlns:a16="http://schemas.microsoft.com/office/drawing/2014/main" val="1594101108"/>
                    </a:ext>
                  </a:extLst>
                </a:gridCol>
              </a:tblGrid>
              <a:tr h="191385">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ブロック対</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類似度</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A</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rowSpan="2">
                  <a:txBody>
                    <a:bodyPr/>
                    <a:lstStyle/>
                    <a:p>
                      <a:pPr algn="ctr"/>
                      <a:r>
                        <a:rPr kumimoji="1" lang="en-US" altLang="ja-JP" sz="1200" dirty="0" smtClean="0">
                          <a:latin typeface="ＭＳ Ｐゴシック" panose="020B0600070205080204" pitchFamily="50" charset="-128"/>
                          <a:ea typeface="ＭＳ Ｐゴシック" panose="020B0600070205080204" pitchFamily="50" charset="-128"/>
                        </a:rPr>
                        <a:t>0.94</a:t>
                      </a: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B</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vMerge="1">
                  <a:txBody>
                    <a:bodyPr/>
                    <a:lstStyle/>
                    <a:p>
                      <a:endParaRPr kumimoji="1" lang="ja-JP" altLang="en-US"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B</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rowSpan="2">
                  <a:txBody>
                    <a:bodyPr/>
                    <a:lstStyle/>
                    <a:p>
                      <a:pPr algn="ctr"/>
                      <a:r>
                        <a:rPr kumimoji="1" lang="en-US" altLang="ja-JP" sz="1200" dirty="0" smtClean="0">
                          <a:latin typeface="ＭＳ Ｐゴシック" panose="020B0600070205080204" pitchFamily="50" charset="-128"/>
                          <a:ea typeface="ＭＳ Ｐゴシック" panose="020B0600070205080204" pitchFamily="50" charset="-128"/>
                        </a:rPr>
                        <a:t>0.92</a:t>
                      </a: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C</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vMerge="1">
                  <a:txBody>
                    <a:bodyPr/>
                    <a:lstStyle/>
                    <a:p>
                      <a:endParaRPr kumimoji="1" lang="ja-JP" altLang="en-US"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4"/>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D</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rowSpan="2">
                  <a:txBody>
                    <a:bodyPr/>
                    <a:lstStyle/>
                    <a:p>
                      <a:pPr algn="ctr"/>
                      <a:r>
                        <a:rPr kumimoji="1" lang="en-US" altLang="ja-JP" sz="1200" dirty="0" smtClean="0">
                          <a:latin typeface="ＭＳ Ｐゴシック" panose="020B0600070205080204" pitchFamily="50" charset="-128"/>
                          <a:ea typeface="ＭＳ Ｐゴシック" panose="020B0600070205080204" pitchFamily="50" charset="-128"/>
                        </a:rPr>
                        <a:t>0.90</a:t>
                      </a: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5"/>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E</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vMerge="1">
                  <a:txBody>
                    <a:bodyPr/>
                    <a:lstStyle/>
                    <a:p>
                      <a:endParaRPr kumimoji="1" lang="ja-JP" altLang="en-US"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6"/>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E</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rowSpan="2">
                  <a:txBody>
                    <a:bodyPr/>
                    <a:lstStyle/>
                    <a:p>
                      <a:pPr algn="ctr"/>
                      <a:r>
                        <a:rPr kumimoji="1" lang="en-US" altLang="ja-JP" sz="1200" dirty="0" smtClean="0">
                          <a:latin typeface="ＭＳ Ｐゴシック" panose="020B0600070205080204" pitchFamily="50" charset="-128"/>
                          <a:ea typeface="ＭＳ Ｐゴシック" panose="020B0600070205080204" pitchFamily="50" charset="-128"/>
                        </a:rPr>
                        <a:t>0.98</a:t>
                      </a: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514313035"/>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F</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vMerge="1">
                  <a:txBody>
                    <a:bodyPr/>
                    <a:lstStyle/>
                    <a:p>
                      <a:pPr algn="ct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71566217"/>
                  </a:ext>
                </a:extLst>
              </a:tr>
              <a:tr h="263770">
                <a:tc>
                  <a:txBody>
                    <a:bodyPr/>
                    <a:lstStyle/>
                    <a:p>
                      <a:pPr algn="ctr"/>
                      <a:r>
                        <a:rPr kumimoji="1" lang="en-US" altLang="ja-JP" sz="1050" dirty="0" smtClean="0">
                          <a:latin typeface="ＭＳ Ｐゴシック" panose="020B0600070205080204" pitchFamily="50" charset="-128"/>
                          <a:ea typeface="ＭＳ Ｐゴシック" panose="020B0600070205080204" pitchFamily="50" charset="-128"/>
                        </a:rPr>
                        <a:t>…</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050" dirty="0" smtClean="0">
                          <a:latin typeface="ＭＳ Ｐゴシック" panose="020B0600070205080204" pitchFamily="50" charset="-128"/>
                          <a:ea typeface="ＭＳ Ｐゴシック" panose="020B0600070205080204" pitchFamily="50" charset="-128"/>
                        </a:rPr>
                        <a:t>…</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pSp>
        <p:nvGrpSpPr>
          <p:cNvPr id="7" name="グループ化 6"/>
          <p:cNvGrpSpPr/>
          <p:nvPr/>
        </p:nvGrpSpPr>
        <p:grpSpPr>
          <a:xfrm>
            <a:off x="2581041" y="1951639"/>
            <a:ext cx="3641805" cy="1104706"/>
            <a:chOff x="2517260" y="3234682"/>
            <a:chExt cx="3641805" cy="1104706"/>
          </a:xfrm>
        </p:grpSpPr>
        <p:cxnSp>
          <p:nvCxnSpPr>
            <p:cNvPr id="271" name="直線矢印コネクタ 270"/>
            <p:cNvCxnSpPr/>
            <p:nvPr/>
          </p:nvCxnSpPr>
          <p:spPr>
            <a:xfrm>
              <a:off x="3486466" y="3823916"/>
              <a:ext cx="315588" cy="160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268" name="グループ化 267"/>
            <p:cNvGrpSpPr/>
            <p:nvPr/>
          </p:nvGrpSpPr>
          <p:grpSpPr>
            <a:xfrm>
              <a:off x="2517260" y="3834670"/>
              <a:ext cx="912499" cy="504718"/>
              <a:chOff x="2242471" y="3967368"/>
              <a:chExt cx="912499" cy="504718"/>
            </a:xfrm>
          </p:grpSpPr>
          <p:sp>
            <p:nvSpPr>
              <p:cNvPr id="280" name="角丸四角形 279"/>
              <p:cNvSpPr/>
              <p:nvPr/>
            </p:nvSpPr>
            <p:spPr>
              <a:xfrm>
                <a:off x="2242471" y="4117967"/>
                <a:ext cx="912499" cy="3541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1" name="正方形/長方形 280"/>
              <p:cNvSpPr/>
              <p:nvPr/>
            </p:nvSpPr>
            <p:spPr>
              <a:xfrm>
                <a:off x="2403323" y="3967368"/>
                <a:ext cx="604900" cy="257369"/>
              </a:xfrm>
              <a:prstGeom prst="rect">
                <a:avLst/>
              </a:prstGeom>
              <a:solidFill>
                <a:schemeClr val="bg1"/>
              </a:solidFill>
            </p:spPr>
            <p:txBody>
              <a:bodyPr wrap="none" lIns="36000" tIns="36000" rIns="36000" bIns="3600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en-US" altLang="ja-JP" sz="1200" b="1" dirty="0" smtClean="0">
                    <a:latin typeface="+mn-lt"/>
                  </a:rPr>
                  <a:t>ADDED</a:t>
                </a:r>
                <a:endParaRPr kumimoji="1" lang="en-US" altLang="ja-JP" sz="1200" b="1" dirty="0">
                  <a:latin typeface="+mn-lt"/>
                </a:endParaRPr>
              </a:p>
            </p:txBody>
          </p:sp>
          <p:sp>
            <p:nvSpPr>
              <p:cNvPr id="282" name="正方形/長方形 281"/>
              <p:cNvSpPr/>
              <p:nvPr/>
            </p:nvSpPr>
            <p:spPr>
              <a:xfrm>
                <a:off x="2304774" y="4178474"/>
                <a:ext cx="838692" cy="27699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smtClean="0">
                    <a:latin typeface="+mn-lt"/>
                  </a:rPr>
                  <a:t>ブロック</a:t>
                </a:r>
                <a:r>
                  <a:rPr lang="en-US" altLang="ja-JP" sz="1200" dirty="0" smtClean="0">
                    <a:latin typeface="+mn-lt"/>
                  </a:rPr>
                  <a:t> G</a:t>
                </a:r>
                <a:endParaRPr kumimoji="1" lang="en-US" altLang="ja-JP" sz="1200" dirty="0">
                  <a:latin typeface="+mn-lt"/>
                </a:endParaRPr>
              </a:p>
            </p:txBody>
          </p:sp>
        </p:grpSp>
        <p:grpSp>
          <p:nvGrpSpPr>
            <p:cNvPr id="269" name="グループ化 268"/>
            <p:cNvGrpSpPr/>
            <p:nvPr/>
          </p:nvGrpSpPr>
          <p:grpSpPr>
            <a:xfrm>
              <a:off x="2527029" y="3234682"/>
              <a:ext cx="912499" cy="502735"/>
              <a:chOff x="2270586" y="3963357"/>
              <a:chExt cx="912499" cy="502735"/>
            </a:xfrm>
          </p:grpSpPr>
          <p:sp>
            <p:nvSpPr>
              <p:cNvPr id="277" name="角丸四角形 276"/>
              <p:cNvSpPr/>
              <p:nvPr/>
            </p:nvSpPr>
            <p:spPr>
              <a:xfrm>
                <a:off x="2270586" y="4111973"/>
                <a:ext cx="912499" cy="3541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8" name="正方形/長方形 277"/>
              <p:cNvSpPr/>
              <p:nvPr/>
            </p:nvSpPr>
            <p:spPr>
              <a:xfrm>
                <a:off x="2332062" y="3963357"/>
                <a:ext cx="822908" cy="257369"/>
              </a:xfrm>
              <a:prstGeom prst="rect">
                <a:avLst/>
              </a:prstGeom>
              <a:solidFill>
                <a:schemeClr val="bg1"/>
              </a:solidFill>
            </p:spPr>
            <p:txBody>
              <a:bodyPr wrap="none" lIns="36000" tIns="36000" rIns="36000" bIns="3600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en-US" altLang="ja-JP" sz="1200" b="1" dirty="0" smtClean="0">
                    <a:latin typeface="+mn-lt"/>
                  </a:rPr>
                  <a:t>MODIFIED</a:t>
                </a:r>
                <a:endParaRPr kumimoji="1" lang="en-US" altLang="ja-JP" sz="1200" b="1" dirty="0">
                  <a:latin typeface="+mn-lt"/>
                </a:endParaRPr>
              </a:p>
            </p:txBody>
          </p:sp>
          <p:sp>
            <p:nvSpPr>
              <p:cNvPr id="279" name="正方形/長方形 278"/>
              <p:cNvSpPr/>
              <p:nvPr/>
            </p:nvSpPr>
            <p:spPr>
              <a:xfrm>
                <a:off x="2336095" y="4172480"/>
                <a:ext cx="832280" cy="27699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smtClean="0">
                    <a:latin typeface="+mn-lt"/>
                  </a:rPr>
                  <a:t>ブロック</a:t>
                </a:r>
                <a:r>
                  <a:rPr lang="en-US" altLang="ja-JP" sz="1200" dirty="0" smtClean="0">
                    <a:latin typeface="+mn-lt"/>
                  </a:rPr>
                  <a:t> A</a:t>
                </a:r>
                <a:endParaRPr kumimoji="1" lang="en-US" altLang="ja-JP" sz="1200" dirty="0">
                  <a:latin typeface="+mn-lt"/>
                </a:endParaRPr>
              </a:p>
            </p:txBody>
          </p:sp>
        </p:grpSp>
        <p:cxnSp>
          <p:nvCxnSpPr>
            <p:cNvPr id="197" name="直線矢印コネクタ 196"/>
            <p:cNvCxnSpPr/>
            <p:nvPr/>
          </p:nvCxnSpPr>
          <p:spPr>
            <a:xfrm>
              <a:off x="4685822" y="3823916"/>
              <a:ext cx="315588" cy="160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8" name="直線矢印コネクタ 197"/>
            <p:cNvCxnSpPr/>
            <p:nvPr/>
          </p:nvCxnSpPr>
          <p:spPr>
            <a:xfrm>
              <a:off x="5843477" y="3823916"/>
              <a:ext cx="315588" cy="160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66" name="正方形/長方形 265"/>
          <p:cNvSpPr/>
          <p:nvPr/>
        </p:nvSpPr>
        <p:spPr>
          <a:xfrm>
            <a:off x="2244878" y="4664601"/>
            <a:ext cx="1620957" cy="584775"/>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mn-ea"/>
                <a:ea typeface="+mn-ea"/>
              </a:rPr>
              <a:t>分類された</a:t>
            </a:r>
            <a:r>
              <a:rPr lang="en-US" altLang="ja-JP" sz="1600" dirty="0" smtClean="0">
                <a:latin typeface="+mn-ea"/>
                <a:ea typeface="+mn-ea"/>
              </a:rPr>
              <a:t/>
            </a:r>
            <a:br>
              <a:rPr lang="en-US" altLang="ja-JP" sz="1600" dirty="0" smtClean="0">
                <a:latin typeface="+mn-ea"/>
                <a:ea typeface="+mn-ea"/>
              </a:rPr>
            </a:br>
            <a:r>
              <a:rPr lang="ja-JP" altLang="en-US" sz="1600" dirty="0" smtClean="0">
                <a:latin typeface="+mn-ea"/>
                <a:ea typeface="+mn-ea"/>
              </a:rPr>
              <a:t>コードブロック</a:t>
            </a:r>
            <a:endParaRPr kumimoji="1" lang="en-US" altLang="ja-JP" sz="1600" dirty="0">
              <a:latin typeface="+mn-ea"/>
              <a:ea typeface="+mn-ea"/>
            </a:endParaRPr>
          </a:p>
        </p:txBody>
      </p:sp>
      <p:grpSp>
        <p:nvGrpSpPr>
          <p:cNvPr id="267" name="グループ化 266"/>
          <p:cNvGrpSpPr/>
          <p:nvPr/>
        </p:nvGrpSpPr>
        <p:grpSpPr>
          <a:xfrm>
            <a:off x="2578479" y="3181462"/>
            <a:ext cx="912499" cy="485983"/>
            <a:chOff x="2238652" y="3872150"/>
            <a:chExt cx="912499" cy="485983"/>
          </a:xfrm>
        </p:grpSpPr>
        <p:sp>
          <p:nvSpPr>
            <p:cNvPr id="283" name="角丸四角形 282"/>
            <p:cNvSpPr/>
            <p:nvPr/>
          </p:nvSpPr>
          <p:spPr>
            <a:xfrm>
              <a:off x="2238652" y="4004014"/>
              <a:ext cx="912499" cy="3541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正方形/長方形 283"/>
            <p:cNvSpPr/>
            <p:nvPr/>
          </p:nvSpPr>
          <p:spPr>
            <a:xfrm>
              <a:off x="2352893" y="3872150"/>
              <a:ext cx="715251" cy="257369"/>
            </a:xfrm>
            <a:prstGeom prst="rect">
              <a:avLst/>
            </a:prstGeom>
            <a:solidFill>
              <a:schemeClr val="bg1"/>
            </a:solidFill>
          </p:spPr>
          <p:txBody>
            <a:bodyPr wrap="none" lIns="36000" tIns="36000" rIns="36000" bIns="3600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en-US" altLang="ja-JP" sz="1200" b="1" dirty="0" smtClean="0">
                  <a:latin typeface="+mn-lt"/>
                </a:rPr>
                <a:t>DELETED</a:t>
              </a:r>
              <a:endParaRPr kumimoji="1" lang="en-US" altLang="ja-JP" sz="1200" b="1" dirty="0">
                <a:latin typeface="+mn-lt"/>
              </a:endParaRPr>
            </a:p>
          </p:txBody>
        </p:sp>
        <p:sp>
          <p:nvSpPr>
            <p:cNvPr id="285" name="正方形/長方形 284"/>
            <p:cNvSpPr/>
            <p:nvPr/>
          </p:nvSpPr>
          <p:spPr>
            <a:xfrm>
              <a:off x="2320991" y="4064521"/>
              <a:ext cx="798617" cy="27699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smtClean="0">
                  <a:latin typeface="+mn-lt"/>
                </a:rPr>
                <a:t>ブロック</a:t>
              </a:r>
              <a:r>
                <a:rPr lang="en-US" altLang="ja-JP" sz="1200" dirty="0">
                  <a:latin typeface="+mn-lt"/>
                </a:rPr>
                <a:t>D</a:t>
              </a:r>
              <a:endParaRPr kumimoji="1" lang="en-US" altLang="ja-JP" sz="1200" dirty="0">
                <a:latin typeface="+mn-lt"/>
              </a:endParaRPr>
            </a:p>
          </p:txBody>
        </p:sp>
      </p:grpSp>
      <p:grpSp>
        <p:nvGrpSpPr>
          <p:cNvPr id="15" name="グループ化 14"/>
          <p:cNvGrpSpPr/>
          <p:nvPr/>
        </p:nvGrpSpPr>
        <p:grpSpPr>
          <a:xfrm>
            <a:off x="2578622" y="3805103"/>
            <a:ext cx="912499" cy="832951"/>
            <a:chOff x="2536625" y="3233640"/>
            <a:chExt cx="912499" cy="515015"/>
          </a:xfrm>
        </p:grpSpPr>
        <p:grpSp>
          <p:nvGrpSpPr>
            <p:cNvPr id="272" name="グループ化 271"/>
            <p:cNvGrpSpPr/>
            <p:nvPr/>
          </p:nvGrpSpPr>
          <p:grpSpPr>
            <a:xfrm>
              <a:off x="2536625" y="3233640"/>
              <a:ext cx="912499" cy="515015"/>
              <a:chOff x="2242471" y="3991240"/>
              <a:chExt cx="912499" cy="515015"/>
            </a:xfrm>
          </p:grpSpPr>
          <p:sp>
            <p:nvSpPr>
              <p:cNvPr id="274" name="角丸四角形 273"/>
              <p:cNvSpPr/>
              <p:nvPr/>
            </p:nvSpPr>
            <p:spPr>
              <a:xfrm>
                <a:off x="2242471" y="4058243"/>
                <a:ext cx="912499" cy="42523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正方形/長方形 274"/>
              <p:cNvSpPr/>
              <p:nvPr/>
            </p:nvSpPr>
            <p:spPr>
              <a:xfrm>
                <a:off x="2389657" y="3991240"/>
                <a:ext cx="606952" cy="184666"/>
              </a:xfrm>
              <a:prstGeom prst="rect">
                <a:avLst/>
              </a:prstGeom>
              <a:solidFill>
                <a:schemeClr val="bg1"/>
              </a:solidFill>
            </p:spPr>
            <p:txBody>
              <a:bodyPr wrap="none" lIns="36000" tIns="0" rIns="36000" bIns="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en-US" altLang="ja-JP" sz="1200" b="1" dirty="0" smtClean="0">
                    <a:latin typeface="+mn-lt"/>
                  </a:rPr>
                  <a:t>STABLE</a:t>
                </a:r>
                <a:endParaRPr kumimoji="1" lang="en-US" altLang="ja-JP" sz="1200" b="1" dirty="0">
                  <a:latin typeface="+mn-lt"/>
                </a:endParaRPr>
              </a:p>
            </p:txBody>
          </p:sp>
          <p:sp>
            <p:nvSpPr>
              <p:cNvPr id="276" name="正方形/長方形 275"/>
              <p:cNvSpPr/>
              <p:nvPr/>
            </p:nvSpPr>
            <p:spPr>
              <a:xfrm>
                <a:off x="2303554" y="4051256"/>
                <a:ext cx="816595" cy="285448"/>
              </a:xfrm>
              <a:prstGeom prst="rect">
                <a:avLst/>
              </a:prstGeom>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a:latin typeface="+mn-lt"/>
                  </a:rPr>
                  <a:t>ブロック</a:t>
                </a:r>
                <a:r>
                  <a:rPr lang="en-US" altLang="ja-JP" sz="1200" dirty="0" smtClean="0">
                    <a:latin typeface="+mn-lt"/>
                  </a:rPr>
                  <a:t> </a:t>
                </a:r>
                <a:r>
                  <a:rPr lang="en-US" altLang="ja-JP" sz="1200" dirty="0">
                    <a:latin typeface="+mn-lt"/>
                  </a:rPr>
                  <a:t>B</a:t>
                </a:r>
                <a:endParaRPr lang="en-US" altLang="ja-JP" sz="1200" dirty="0" smtClean="0">
                  <a:latin typeface="+mn-lt"/>
                </a:endParaRPr>
              </a:p>
              <a:p>
                <a:pPr algn="ctr"/>
                <a:endParaRPr lang="en-US" altLang="ja-JP" sz="1200" dirty="0" smtClean="0">
                  <a:latin typeface="+mn-lt"/>
                </a:endParaRPr>
              </a:p>
            </p:txBody>
          </p:sp>
          <p:sp>
            <p:nvSpPr>
              <p:cNvPr id="156" name="正方形/長方形 155"/>
              <p:cNvSpPr/>
              <p:nvPr/>
            </p:nvSpPr>
            <p:spPr>
              <a:xfrm>
                <a:off x="2318477" y="4334986"/>
                <a:ext cx="808235" cy="17126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a:latin typeface="+mn-lt"/>
                  </a:rPr>
                  <a:t>ブロック</a:t>
                </a:r>
                <a:r>
                  <a:rPr lang="en-US" altLang="ja-JP" sz="1200" dirty="0" smtClean="0">
                    <a:latin typeface="+mn-lt"/>
                  </a:rPr>
                  <a:t> F</a:t>
                </a:r>
              </a:p>
            </p:txBody>
          </p:sp>
          <p:sp>
            <p:nvSpPr>
              <p:cNvPr id="157" name="正方形/長方形 156"/>
              <p:cNvSpPr/>
              <p:nvPr/>
            </p:nvSpPr>
            <p:spPr>
              <a:xfrm>
                <a:off x="2316874" y="4227078"/>
                <a:ext cx="811441" cy="17126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a:latin typeface="+mn-lt"/>
                  </a:rPr>
                  <a:t>ブロック</a:t>
                </a:r>
                <a:r>
                  <a:rPr lang="en-US" altLang="ja-JP" sz="1200" dirty="0" smtClean="0">
                    <a:latin typeface="+mn-lt"/>
                  </a:rPr>
                  <a:t> </a:t>
                </a:r>
                <a:r>
                  <a:rPr lang="en-US" altLang="ja-JP" sz="1200" dirty="0">
                    <a:latin typeface="+mn-lt"/>
                  </a:rPr>
                  <a:t>E</a:t>
                </a:r>
                <a:endParaRPr lang="en-US" altLang="ja-JP" sz="1200" dirty="0" smtClean="0">
                  <a:latin typeface="+mn-lt"/>
                </a:endParaRPr>
              </a:p>
            </p:txBody>
          </p:sp>
        </p:grpSp>
        <p:sp>
          <p:nvSpPr>
            <p:cNvPr id="187" name="テキスト ボックス 186"/>
            <p:cNvSpPr txBox="1"/>
            <p:nvPr/>
          </p:nvSpPr>
          <p:spPr>
            <a:xfrm>
              <a:off x="2801141" y="3388212"/>
              <a:ext cx="400110" cy="271869"/>
            </a:xfrm>
            <a:prstGeom prst="rect">
              <a:avLst/>
            </a:prstGeom>
            <a:noFill/>
          </p:spPr>
          <p:txBody>
            <a:bodyPr vert="eaVert" wrap="none" rtlCol="0">
              <a:spAutoFit/>
            </a:bodyPr>
            <a:lstStyle/>
            <a:p>
              <a:r>
                <a:rPr kumimoji="1" lang="ja-JP" altLang="en-US" sz="1400" dirty="0" smtClean="0"/>
                <a:t>・・</a:t>
              </a:r>
              <a:endParaRPr kumimoji="1" lang="ja-JP" altLang="en-US" sz="1400" dirty="0"/>
            </a:p>
          </p:txBody>
        </p:sp>
      </p:grpSp>
      <p:grpSp>
        <p:nvGrpSpPr>
          <p:cNvPr id="25" name="グループ化 24"/>
          <p:cNvGrpSpPr/>
          <p:nvPr/>
        </p:nvGrpSpPr>
        <p:grpSpPr>
          <a:xfrm>
            <a:off x="271572" y="2167421"/>
            <a:ext cx="1089894" cy="3016564"/>
            <a:chOff x="7726" y="2167421"/>
            <a:chExt cx="1089894" cy="3016564"/>
          </a:xfrm>
        </p:grpSpPr>
        <p:sp>
          <p:nvSpPr>
            <p:cNvPr id="288" name="テキスト ボックス 287"/>
            <p:cNvSpPr txBox="1"/>
            <p:nvPr/>
          </p:nvSpPr>
          <p:spPr>
            <a:xfrm>
              <a:off x="7726" y="2949285"/>
              <a:ext cx="574196" cy="338554"/>
            </a:xfrm>
            <a:prstGeom prst="rect">
              <a:avLst/>
            </a:prstGeom>
            <a:noFill/>
          </p:spPr>
          <p:txBody>
            <a:bodyPr wrap="none" rtlCol="0">
              <a:spAutoFit/>
            </a:bodyPr>
            <a:lstStyle/>
            <a:p>
              <a:pPr algn="ctr"/>
              <a:r>
                <a:rPr lang="en-US" altLang="ja-JP" sz="1600" dirty="0" smtClean="0">
                  <a:latin typeface="+mn-lt"/>
                  <a:cs typeface="Calibri" panose="020F0502020204030204" pitchFamily="34" charset="0"/>
                </a:rPr>
                <a:t>Vt-1</a:t>
              </a:r>
              <a:endParaRPr lang="en-US" altLang="ja-JP" sz="2400" baseline="-16000" dirty="0" smtClean="0">
                <a:latin typeface="+mn-lt"/>
                <a:cs typeface="Calibri" panose="020F0502020204030204" pitchFamily="34" charset="0"/>
              </a:endParaRPr>
            </a:p>
          </p:txBody>
        </p:sp>
        <p:sp>
          <p:nvSpPr>
            <p:cNvPr id="289" name="テキスト ボックス 288"/>
            <p:cNvSpPr txBox="1"/>
            <p:nvPr/>
          </p:nvSpPr>
          <p:spPr>
            <a:xfrm>
              <a:off x="132480" y="4273499"/>
              <a:ext cx="381836" cy="338554"/>
            </a:xfrm>
            <a:prstGeom prst="rect">
              <a:avLst/>
            </a:prstGeom>
            <a:noFill/>
          </p:spPr>
          <p:txBody>
            <a:bodyPr wrap="none" rtlCol="0">
              <a:spAutoFit/>
            </a:bodyPr>
            <a:lstStyle/>
            <a:p>
              <a:pPr algn="ctr"/>
              <a:r>
                <a:rPr lang="en-US" altLang="ja-JP" sz="1600" dirty="0" err="1" smtClean="0">
                  <a:latin typeface="+mn-lt"/>
                  <a:cs typeface="Calibri" panose="020F0502020204030204" pitchFamily="34" charset="0"/>
                </a:rPr>
                <a:t>V</a:t>
              </a:r>
              <a:r>
                <a:rPr lang="en-US" altLang="ja-JP" sz="2400" baseline="-16000" dirty="0" err="1">
                  <a:latin typeface="+mn-lt"/>
                  <a:cs typeface="Calibri" panose="020F0502020204030204" pitchFamily="34" charset="0"/>
                </a:rPr>
                <a:t>t</a:t>
              </a:r>
              <a:endParaRPr lang="en-US" altLang="ja-JP" sz="2400" baseline="-16000" dirty="0" smtClean="0">
                <a:latin typeface="+mn-lt"/>
                <a:cs typeface="Calibri" panose="020F0502020204030204" pitchFamily="34" charset="0"/>
              </a:endParaRPr>
            </a:p>
          </p:txBody>
        </p:sp>
        <p:grpSp>
          <p:nvGrpSpPr>
            <p:cNvPr id="290" name="グループ化 289"/>
            <p:cNvGrpSpPr/>
            <p:nvPr/>
          </p:nvGrpSpPr>
          <p:grpSpPr>
            <a:xfrm>
              <a:off x="145168" y="2167421"/>
              <a:ext cx="687478" cy="808684"/>
              <a:chOff x="247500" y="2645119"/>
              <a:chExt cx="736626" cy="825217"/>
            </a:xfrm>
          </p:grpSpPr>
          <p:sp>
            <p:nvSpPr>
              <p:cNvPr id="301" name="メモ 300"/>
              <p:cNvSpPr/>
              <p:nvPr/>
            </p:nvSpPr>
            <p:spPr>
              <a:xfrm rot="10800000">
                <a:off x="247500" y="2645119"/>
                <a:ext cx="621521" cy="709718"/>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302" name="メモ 301"/>
              <p:cNvSpPr/>
              <p:nvPr/>
            </p:nvSpPr>
            <p:spPr>
              <a:xfrm rot="10800000">
                <a:off x="304923" y="2702869"/>
                <a:ext cx="621521" cy="709718"/>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303" name="メモ 302"/>
              <p:cNvSpPr/>
              <p:nvPr/>
            </p:nvSpPr>
            <p:spPr>
              <a:xfrm rot="10800000">
                <a:off x="362604" y="2760618"/>
                <a:ext cx="621522" cy="709718"/>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304" name="Freeform 13"/>
              <p:cNvSpPr>
                <a:spLocks/>
              </p:cNvSpPr>
              <p:nvPr/>
            </p:nvSpPr>
            <p:spPr bwMode="auto">
              <a:xfrm>
                <a:off x="482438" y="2916420"/>
                <a:ext cx="406440" cy="1989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36" name="Freeform 13"/>
              <p:cNvSpPr>
                <a:spLocks/>
              </p:cNvSpPr>
              <p:nvPr/>
            </p:nvSpPr>
            <p:spPr bwMode="auto">
              <a:xfrm>
                <a:off x="482438" y="3205723"/>
                <a:ext cx="406440" cy="1989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grpSp>
        <p:cxnSp>
          <p:nvCxnSpPr>
            <p:cNvPr id="292" name="直線矢印コネクタ 291"/>
            <p:cNvCxnSpPr>
              <a:stCxn id="303" idx="1"/>
            </p:cNvCxnSpPr>
            <p:nvPr/>
          </p:nvCxnSpPr>
          <p:spPr>
            <a:xfrm>
              <a:off x="832646" y="2628355"/>
              <a:ext cx="250463" cy="42813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3" name="直線矢印コネクタ 292"/>
            <p:cNvCxnSpPr>
              <a:stCxn id="140" idx="1"/>
            </p:cNvCxnSpPr>
            <p:nvPr/>
          </p:nvCxnSpPr>
          <p:spPr>
            <a:xfrm flipV="1">
              <a:off x="832646" y="3569661"/>
              <a:ext cx="264974" cy="42040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94" name="テキスト ボックス 293"/>
            <p:cNvSpPr txBox="1"/>
            <p:nvPr/>
          </p:nvSpPr>
          <p:spPr>
            <a:xfrm>
              <a:off x="448619" y="2980713"/>
              <a:ext cx="453970" cy="307777"/>
            </a:xfrm>
            <a:prstGeom prst="rect">
              <a:avLst/>
            </a:prstGeom>
            <a:noFill/>
          </p:spPr>
          <p:txBody>
            <a:bodyPr wrap="none" rtlCol="0">
              <a:spAutoFit/>
            </a:bodyPr>
            <a:lstStyle/>
            <a:p>
              <a:r>
                <a:rPr kumimoji="1" lang="ja-JP" altLang="en-US" sz="1400" dirty="0" smtClean="0"/>
                <a:t>・・・</a:t>
              </a:r>
              <a:endParaRPr kumimoji="1" lang="ja-JP" altLang="en-US" sz="1400" dirty="0"/>
            </a:p>
          </p:txBody>
        </p:sp>
        <p:sp>
          <p:nvSpPr>
            <p:cNvPr id="295" name="テキスト ボックス 294"/>
            <p:cNvSpPr txBox="1"/>
            <p:nvPr/>
          </p:nvSpPr>
          <p:spPr>
            <a:xfrm>
              <a:off x="449570" y="4325222"/>
              <a:ext cx="453970" cy="307777"/>
            </a:xfrm>
            <a:prstGeom prst="rect">
              <a:avLst/>
            </a:prstGeom>
            <a:noFill/>
          </p:spPr>
          <p:txBody>
            <a:bodyPr wrap="none" rtlCol="0">
              <a:spAutoFit/>
            </a:bodyPr>
            <a:lstStyle/>
            <a:p>
              <a:r>
                <a:rPr kumimoji="1" lang="ja-JP" altLang="en-US" sz="1400" dirty="0" smtClean="0"/>
                <a:t>・・・</a:t>
              </a:r>
              <a:endParaRPr kumimoji="1" lang="ja-JP" altLang="en-US" sz="1400" dirty="0"/>
            </a:p>
          </p:txBody>
        </p:sp>
        <p:sp>
          <p:nvSpPr>
            <p:cNvPr id="317" name="テキスト ボックス 9"/>
            <p:cNvSpPr txBox="1"/>
            <p:nvPr/>
          </p:nvSpPr>
          <p:spPr>
            <a:xfrm>
              <a:off x="59464" y="4599210"/>
              <a:ext cx="800219" cy="584775"/>
            </a:xfrm>
            <a:prstGeom prst="rect">
              <a:avLst/>
            </a:prstGeom>
            <a:noFill/>
          </p:spPr>
          <p:txBody>
            <a:bodyPr wrap="non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Segoe UI" panose="020B0502040204020203" pitchFamily="34" charset="0"/>
                  <a:ea typeface="メイリオ" panose="020B0604030504040204" pitchFamily="50" charset="-128"/>
                </a:rPr>
                <a:t>ソース</a:t>
              </a:r>
              <a:r>
                <a:rPr lang="en-US" altLang="ja-JP" sz="1600" dirty="0" smtClean="0">
                  <a:latin typeface="Segoe UI" panose="020B0502040204020203" pitchFamily="34" charset="0"/>
                  <a:ea typeface="メイリオ" panose="020B0604030504040204" pitchFamily="50" charset="-128"/>
                </a:rPr>
                <a:t/>
              </a:r>
              <a:br>
                <a:rPr lang="en-US" altLang="ja-JP" sz="1600" dirty="0" smtClean="0">
                  <a:latin typeface="Segoe UI" panose="020B0502040204020203" pitchFamily="34" charset="0"/>
                  <a:ea typeface="メイリオ" panose="020B0604030504040204" pitchFamily="50" charset="-128"/>
                </a:rPr>
              </a:br>
              <a:r>
                <a:rPr lang="ja-JP" altLang="en-US" sz="1600" dirty="0" smtClean="0">
                  <a:latin typeface="Segoe UI" panose="020B0502040204020203" pitchFamily="34" charset="0"/>
                  <a:ea typeface="メイリオ" panose="020B0604030504040204" pitchFamily="50" charset="-128"/>
                </a:rPr>
                <a:t>コー</a:t>
              </a:r>
              <a:r>
                <a:rPr lang="ja-JP" altLang="en-US" sz="1600" dirty="0">
                  <a:latin typeface="Segoe UI" panose="020B0502040204020203" pitchFamily="34" charset="0"/>
                  <a:ea typeface="メイリオ" panose="020B0604030504040204" pitchFamily="50" charset="-128"/>
                </a:rPr>
                <a:t>ド</a:t>
              </a:r>
              <a:endParaRPr kumimoji="1" lang="ja-JP" altLang="en-US" sz="1600" dirty="0">
                <a:latin typeface="Segoe UI" panose="020B0502040204020203" pitchFamily="34" charset="0"/>
                <a:ea typeface="メイリオ" panose="020B0604030504040204" pitchFamily="50" charset="-128"/>
              </a:endParaRPr>
            </a:p>
          </p:txBody>
        </p:sp>
        <p:grpSp>
          <p:nvGrpSpPr>
            <p:cNvPr id="137" name="グループ化 136"/>
            <p:cNvGrpSpPr/>
            <p:nvPr/>
          </p:nvGrpSpPr>
          <p:grpSpPr>
            <a:xfrm>
              <a:off x="145168" y="3529132"/>
              <a:ext cx="687478" cy="808684"/>
              <a:chOff x="247500" y="2645119"/>
              <a:chExt cx="736626" cy="825217"/>
            </a:xfrm>
          </p:grpSpPr>
          <p:sp>
            <p:nvSpPr>
              <p:cNvPr id="138" name="メモ 137"/>
              <p:cNvSpPr/>
              <p:nvPr/>
            </p:nvSpPr>
            <p:spPr>
              <a:xfrm rot="10800000">
                <a:off x="247500" y="2645119"/>
                <a:ext cx="621521" cy="709718"/>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139" name="メモ 138"/>
              <p:cNvSpPr/>
              <p:nvPr/>
            </p:nvSpPr>
            <p:spPr>
              <a:xfrm rot="10800000">
                <a:off x="304923" y="2702869"/>
                <a:ext cx="621521" cy="709718"/>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140" name="メモ 139"/>
              <p:cNvSpPr/>
              <p:nvPr/>
            </p:nvSpPr>
            <p:spPr>
              <a:xfrm rot="10800000">
                <a:off x="362604" y="2760618"/>
                <a:ext cx="621522" cy="709718"/>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141" name="Freeform 13"/>
              <p:cNvSpPr>
                <a:spLocks/>
              </p:cNvSpPr>
              <p:nvPr/>
            </p:nvSpPr>
            <p:spPr bwMode="auto">
              <a:xfrm>
                <a:off x="482438" y="2916420"/>
                <a:ext cx="406440" cy="1989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42" name="Freeform 13"/>
              <p:cNvSpPr>
                <a:spLocks/>
              </p:cNvSpPr>
              <p:nvPr/>
            </p:nvSpPr>
            <p:spPr bwMode="auto">
              <a:xfrm>
                <a:off x="482438" y="3205723"/>
                <a:ext cx="406440" cy="1989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grpSp>
      </p:grpSp>
      <p:grpSp>
        <p:nvGrpSpPr>
          <p:cNvPr id="107" name="グループ化 106"/>
          <p:cNvGrpSpPr/>
          <p:nvPr/>
        </p:nvGrpSpPr>
        <p:grpSpPr>
          <a:xfrm>
            <a:off x="1123529" y="2277315"/>
            <a:ext cx="1467281" cy="2654746"/>
            <a:chOff x="964238" y="2031007"/>
            <a:chExt cx="1467281" cy="2654746"/>
          </a:xfrm>
        </p:grpSpPr>
        <p:cxnSp>
          <p:nvCxnSpPr>
            <p:cNvPr id="242" name="直線矢印コネクタ 241"/>
            <p:cNvCxnSpPr>
              <a:stCxn id="144" idx="1"/>
            </p:cNvCxnSpPr>
            <p:nvPr/>
          </p:nvCxnSpPr>
          <p:spPr>
            <a:xfrm>
              <a:off x="1842806" y="2402733"/>
              <a:ext cx="570561" cy="137946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44" name="正方形/長方形 243"/>
            <p:cNvSpPr/>
            <p:nvPr/>
          </p:nvSpPr>
          <p:spPr>
            <a:xfrm>
              <a:off x="964238" y="4193310"/>
              <a:ext cx="1210588" cy="492443"/>
            </a:xfrm>
            <a:prstGeom prst="rect">
              <a:avLst/>
            </a:prstGeom>
          </p:spPr>
          <p:txBody>
            <a:bodyPr wrap="none" tIns="0" bIns="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mn-ea"/>
                  <a:ea typeface="+mn-ea"/>
                </a:rPr>
                <a:t>分類された</a:t>
              </a:r>
              <a:r>
                <a:rPr lang="en-US" altLang="ja-JP" sz="1600" dirty="0" smtClean="0">
                  <a:latin typeface="+mn-ea"/>
                  <a:ea typeface="+mn-ea"/>
                </a:rPr>
                <a:t/>
              </a:r>
              <a:br>
                <a:rPr lang="en-US" altLang="ja-JP" sz="1600" dirty="0" smtClean="0">
                  <a:latin typeface="+mn-ea"/>
                  <a:ea typeface="+mn-ea"/>
                </a:rPr>
              </a:br>
              <a:r>
                <a:rPr lang="ja-JP" altLang="en-US" sz="1600" dirty="0" smtClean="0">
                  <a:latin typeface="+mn-ea"/>
                  <a:ea typeface="+mn-ea"/>
                </a:rPr>
                <a:t>ファイル</a:t>
              </a:r>
              <a:endParaRPr kumimoji="1" lang="en-US" altLang="ja-JP" sz="1600" dirty="0">
                <a:latin typeface="+mn-ea"/>
                <a:ea typeface="+mn-ea"/>
              </a:endParaRPr>
            </a:p>
          </p:txBody>
        </p:sp>
        <p:sp>
          <p:nvSpPr>
            <p:cNvPr id="246" name="正方形/長方形 245"/>
            <p:cNvSpPr/>
            <p:nvPr/>
          </p:nvSpPr>
          <p:spPr>
            <a:xfrm>
              <a:off x="1489977" y="4144710"/>
              <a:ext cx="184730" cy="338554"/>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endParaRPr kumimoji="1" lang="en-US" altLang="ja-JP" sz="1600" dirty="0">
                <a:latin typeface="+mn-ea"/>
                <a:ea typeface="+mn-ea"/>
              </a:endParaRPr>
            </a:p>
          </p:txBody>
        </p:sp>
        <p:cxnSp>
          <p:nvCxnSpPr>
            <p:cNvPr id="323" name="直線矢印コネクタ 322"/>
            <p:cNvCxnSpPr>
              <a:stCxn id="144" idx="1"/>
              <a:endCxn id="283" idx="1"/>
            </p:cNvCxnSpPr>
            <p:nvPr/>
          </p:nvCxnSpPr>
          <p:spPr>
            <a:xfrm>
              <a:off x="1842806" y="2402733"/>
              <a:ext cx="576382" cy="84134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6" name="直線矢印コネクタ 175"/>
            <p:cNvCxnSpPr>
              <a:stCxn id="144" idx="1"/>
              <a:endCxn id="277" idx="1"/>
            </p:cNvCxnSpPr>
            <p:nvPr/>
          </p:nvCxnSpPr>
          <p:spPr>
            <a:xfrm flipV="1">
              <a:off x="1842806" y="2031007"/>
              <a:ext cx="588713" cy="371726"/>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2" name="直線矢印コネクタ 181"/>
            <p:cNvCxnSpPr>
              <a:stCxn id="144" idx="1"/>
              <a:endCxn id="280" idx="1"/>
            </p:cNvCxnSpPr>
            <p:nvPr/>
          </p:nvCxnSpPr>
          <p:spPr>
            <a:xfrm>
              <a:off x="1842806" y="2402733"/>
              <a:ext cx="578944" cy="23024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8" name="直線矢印コネクタ 207"/>
            <p:cNvCxnSpPr>
              <a:stCxn id="152" idx="1"/>
              <a:endCxn id="274" idx="1"/>
            </p:cNvCxnSpPr>
            <p:nvPr/>
          </p:nvCxnSpPr>
          <p:spPr>
            <a:xfrm>
              <a:off x="1842806" y="3515884"/>
              <a:ext cx="576525" cy="49515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26" name="グループ化 25"/>
          <p:cNvGrpSpPr/>
          <p:nvPr/>
        </p:nvGrpSpPr>
        <p:grpSpPr>
          <a:xfrm>
            <a:off x="1298284" y="2301292"/>
            <a:ext cx="846707" cy="1045105"/>
            <a:chOff x="1240277" y="2301292"/>
            <a:chExt cx="846707" cy="1045105"/>
          </a:xfrm>
        </p:grpSpPr>
        <p:sp>
          <p:nvSpPr>
            <p:cNvPr id="144" name="メモ 143"/>
            <p:cNvSpPr/>
            <p:nvPr/>
          </p:nvSpPr>
          <p:spPr>
            <a:xfrm rot="10800000">
              <a:off x="1364036" y="2301292"/>
              <a:ext cx="580054" cy="695499"/>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145" name="Freeform 13"/>
            <p:cNvSpPr>
              <a:spLocks/>
            </p:cNvSpPr>
            <p:nvPr/>
          </p:nvSpPr>
          <p:spPr bwMode="auto">
            <a:xfrm>
              <a:off x="1475875" y="2453973"/>
              <a:ext cx="379322" cy="1949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7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46" name="Freeform 13"/>
            <p:cNvSpPr>
              <a:spLocks/>
            </p:cNvSpPr>
            <p:nvPr/>
          </p:nvSpPr>
          <p:spPr bwMode="auto">
            <a:xfrm>
              <a:off x="1475875" y="2737479"/>
              <a:ext cx="379322" cy="1949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47" name="正方形/長方形 146"/>
            <p:cNvSpPr/>
            <p:nvPr/>
          </p:nvSpPr>
          <p:spPr>
            <a:xfrm>
              <a:off x="1240277" y="3038620"/>
              <a:ext cx="846707" cy="307777"/>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400" dirty="0" smtClean="0">
                  <a:latin typeface="+mn-lt"/>
                </a:rPr>
                <a:t>変更あ</a:t>
              </a:r>
              <a:r>
                <a:rPr lang="ja-JP" altLang="en-US" sz="1400" dirty="0">
                  <a:latin typeface="+mn-lt"/>
                </a:rPr>
                <a:t>り</a:t>
              </a:r>
              <a:endParaRPr kumimoji="1" lang="en-US" altLang="ja-JP" sz="1400" dirty="0">
                <a:latin typeface="+mn-lt"/>
              </a:endParaRPr>
            </a:p>
          </p:txBody>
        </p:sp>
      </p:grpSp>
      <p:grpSp>
        <p:nvGrpSpPr>
          <p:cNvPr id="166" name="グループ化 165"/>
          <p:cNvGrpSpPr/>
          <p:nvPr/>
        </p:nvGrpSpPr>
        <p:grpSpPr>
          <a:xfrm>
            <a:off x="1299887" y="3414443"/>
            <a:ext cx="843501" cy="985581"/>
            <a:chOff x="1299887" y="3507783"/>
            <a:chExt cx="843501" cy="985581"/>
          </a:xfrm>
        </p:grpSpPr>
        <p:sp>
          <p:nvSpPr>
            <p:cNvPr id="152" name="メモ 151"/>
            <p:cNvSpPr/>
            <p:nvPr/>
          </p:nvSpPr>
          <p:spPr>
            <a:xfrm rot="10800000">
              <a:off x="1422043" y="3507783"/>
              <a:ext cx="580054" cy="695499"/>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153" name="Freeform 13"/>
            <p:cNvSpPr>
              <a:spLocks/>
            </p:cNvSpPr>
            <p:nvPr/>
          </p:nvSpPr>
          <p:spPr bwMode="auto">
            <a:xfrm>
              <a:off x="1533882" y="3660464"/>
              <a:ext cx="379322" cy="1949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54" name="Freeform 13"/>
            <p:cNvSpPr>
              <a:spLocks/>
            </p:cNvSpPr>
            <p:nvPr/>
          </p:nvSpPr>
          <p:spPr bwMode="auto">
            <a:xfrm>
              <a:off x="1533882" y="3943970"/>
              <a:ext cx="379322" cy="1949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55" name="正方形/長方形 154"/>
            <p:cNvSpPr/>
            <p:nvPr/>
          </p:nvSpPr>
          <p:spPr>
            <a:xfrm>
              <a:off x="1299887" y="4185587"/>
              <a:ext cx="843501" cy="307777"/>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400" dirty="0" smtClean="0">
                  <a:latin typeface="+mn-lt"/>
                </a:rPr>
                <a:t>変更な</a:t>
              </a:r>
              <a:r>
                <a:rPr lang="ja-JP" altLang="en-US" sz="1400" dirty="0">
                  <a:latin typeface="+mn-lt"/>
                </a:rPr>
                <a:t>し</a:t>
              </a:r>
              <a:endParaRPr kumimoji="1" lang="en-US" altLang="ja-JP" sz="1400" dirty="0">
                <a:latin typeface="+mn-lt"/>
              </a:endParaRPr>
            </a:p>
          </p:txBody>
        </p:sp>
      </p:grpSp>
      <p:grpSp>
        <p:nvGrpSpPr>
          <p:cNvPr id="76" name="グループ化 75"/>
          <p:cNvGrpSpPr/>
          <p:nvPr/>
        </p:nvGrpSpPr>
        <p:grpSpPr>
          <a:xfrm>
            <a:off x="5491669" y="5102919"/>
            <a:ext cx="2031325" cy="1581619"/>
            <a:chOff x="5234290" y="5175620"/>
            <a:chExt cx="2031325" cy="1581619"/>
          </a:xfrm>
        </p:grpSpPr>
        <p:grpSp>
          <p:nvGrpSpPr>
            <p:cNvPr id="184" name="グループ化 183"/>
            <p:cNvGrpSpPr/>
            <p:nvPr/>
          </p:nvGrpSpPr>
          <p:grpSpPr>
            <a:xfrm>
              <a:off x="5481052" y="5637896"/>
              <a:ext cx="1569660" cy="716956"/>
              <a:chOff x="5481052" y="5264747"/>
              <a:chExt cx="1569660" cy="641958"/>
            </a:xfrm>
          </p:grpSpPr>
          <p:sp>
            <p:nvSpPr>
              <p:cNvPr id="185" name="円柱 184"/>
              <p:cNvSpPr/>
              <p:nvPr/>
            </p:nvSpPr>
            <p:spPr>
              <a:xfrm>
                <a:off x="5481052" y="5264747"/>
                <a:ext cx="1531718" cy="641958"/>
              </a:xfrm>
              <a:prstGeom prst="can">
                <a:avLst>
                  <a:gd name="adj" fmla="val 391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テキスト ボックス 185"/>
              <p:cNvSpPr txBox="1"/>
              <p:nvPr/>
            </p:nvSpPr>
            <p:spPr>
              <a:xfrm>
                <a:off x="5481052" y="5606332"/>
                <a:ext cx="1569660" cy="248023"/>
              </a:xfrm>
              <a:prstGeom prst="rect">
                <a:avLst/>
              </a:prstGeom>
              <a:noFill/>
            </p:spPr>
            <p:txBody>
              <a:bodyPr wrap="none" rtlCol="0">
                <a:spAutoFit/>
              </a:bodyPr>
              <a:lstStyle/>
              <a:p>
                <a:r>
                  <a:rPr lang="ja-JP" altLang="en-US" sz="1200" dirty="0" smtClean="0">
                    <a:solidFill>
                      <a:schemeClr val="bg1"/>
                    </a:solidFill>
                    <a:latin typeface="+mn-ea"/>
                    <a:ea typeface="+mn-ea"/>
                  </a:rPr>
                  <a:t>コードブロック情報</a:t>
                </a:r>
                <a:endParaRPr kumimoji="1" lang="ja-JP" altLang="en-US" sz="1400" dirty="0">
                  <a:solidFill>
                    <a:schemeClr val="bg1"/>
                  </a:solidFill>
                  <a:latin typeface="+mn-ea"/>
                  <a:ea typeface="+mn-ea"/>
                </a:endParaRPr>
              </a:p>
            </p:txBody>
          </p:sp>
        </p:grpSp>
        <p:sp>
          <p:nvSpPr>
            <p:cNvPr id="239" name="テキスト ボックス 238"/>
            <p:cNvSpPr txBox="1"/>
            <p:nvPr/>
          </p:nvSpPr>
          <p:spPr>
            <a:xfrm>
              <a:off x="5234290" y="6418685"/>
              <a:ext cx="2031325" cy="338554"/>
            </a:xfrm>
            <a:prstGeom prst="rect">
              <a:avLst/>
            </a:prstGeom>
            <a:noFill/>
          </p:spPr>
          <p:txBody>
            <a:bodyPr wrap="none" rtlCol="0">
              <a:spAutoFit/>
            </a:bodyPr>
            <a:lstStyle/>
            <a:p>
              <a:r>
                <a:rPr lang="ja-JP" altLang="en-US" sz="1600" dirty="0" smtClean="0">
                  <a:latin typeface="+mn-ea"/>
                  <a:ea typeface="+mn-ea"/>
                </a:rPr>
                <a:t>コードクローン情報</a:t>
              </a:r>
              <a:endParaRPr kumimoji="1" lang="ja-JP" altLang="en-US" sz="1600" dirty="0">
                <a:latin typeface="+mn-ea"/>
                <a:ea typeface="+mn-ea"/>
              </a:endParaRPr>
            </a:p>
          </p:txBody>
        </p:sp>
        <p:grpSp>
          <p:nvGrpSpPr>
            <p:cNvPr id="75" name="グループ化 74"/>
            <p:cNvGrpSpPr/>
            <p:nvPr/>
          </p:nvGrpSpPr>
          <p:grpSpPr>
            <a:xfrm>
              <a:off x="5460142" y="5264747"/>
              <a:ext cx="1569660" cy="641958"/>
              <a:chOff x="5460142" y="5264747"/>
              <a:chExt cx="1569660" cy="641958"/>
            </a:xfrm>
          </p:grpSpPr>
          <p:sp>
            <p:nvSpPr>
              <p:cNvPr id="238" name="円柱 237"/>
              <p:cNvSpPr/>
              <p:nvPr/>
            </p:nvSpPr>
            <p:spPr>
              <a:xfrm>
                <a:off x="5481052" y="5264747"/>
                <a:ext cx="1531718" cy="641958"/>
              </a:xfrm>
              <a:prstGeom prst="can">
                <a:avLst>
                  <a:gd name="adj" fmla="val 391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5460142" y="5556323"/>
                <a:ext cx="1569660" cy="276999"/>
              </a:xfrm>
              <a:prstGeom prst="rect">
                <a:avLst/>
              </a:prstGeom>
              <a:noFill/>
            </p:spPr>
            <p:txBody>
              <a:bodyPr wrap="none" rtlCol="0">
                <a:spAutoFit/>
              </a:bodyPr>
              <a:lstStyle/>
              <a:p>
                <a:r>
                  <a:rPr lang="ja-JP" altLang="en-US" sz="1200" dirty="0" smtClean="0">
                    <a:solidFill>
                      <a:schemeClr val="bg1"/>
                    </a:solidFill>
                    <a:latin typeface="+mn-ea"/>
                    <a:ea typeface="+mn-ea"/>
                  </a:rPr>
                  <a:t>クローンペアリスト</a:t>
                </a:r>
                <a:endParaRPr kumimoji="1" lang="ja-JP" altLang="en-US" sz="1400" dirty="0">
                  <a:solidFill>
                    <a:schemeClr val="bg1"/>
                  </a:solidFill>
                  <a:latin typeface="+mn-ea"/>
                  <a:ea typeface="+mn-ea"/>
                </a:endParaRPr>
              </a:p>
            </p:txBody>
          </p:sp>
        </p:grpSp>
        <p:cxnSp>
          <p:nvCxnSpPr>
            <p:cNvPr id="341" name="直線矢印コネクタ 340"/>
            <p:cNvCxnSpPr>
              <a:stCxn id="230" idx="2"/>
              <a:endCxn id="161" idx="0"/>
            </p:cNvCxnSpPr>
            <p:nvPr/>
          </p:nvCxnSpPr>
          <p:spPr>
            <a:xfrm flipH="1">
              <a:off x="6244972" y="5175620"/>
              <a:ext cx="225255" cy="380703"/>
            </a:xfrm>
            <a:prstGeom prst="straightConnector1">
              <a:avLst/>
            </a:prstGeom>
            <a:ln w="254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69" name="テキスト ボックス 68"/>
          <p:cNvSpPr txBox="1"/>
          <p:nvPr/>
        </p:nvSpPr>
        <p:spPr>
          <a:xfrm>
            <a:off x="7219845" y="3183003"/>
            <a:ext cx="415498" cy="369332"/>
          </a:xfrm>
          <a:prstGeom prst="rect">
            <a:avLst/>
          </a:prstGeom>
          <a:noFill/>
        </p:spPr>
        <p:txBody>
          <a:bodyPr wrap="none" rtlCol="0">
            <a:spAutoFit/>
          </a:bodyPr>
          <a:lstStyle/>
          <a:p>
            <a:r>
              <a:rPr kumimoji="1" lang="ja-JP" altLang="en-US" dirty="0" smtClean="0">
                <a:latin typeface="+mn-ea"/>
                <a:ea typeface="+mn-ea"/>
              </a:rPr>
              <a:t>＆</a:t>
            </a:r>
            <a:endParaRPr kumimoji="1" lang="ja-JP" altLang="en-US" dirty="0">
              <a:latin typeface="+mn-ea"/>
              <a:ea typeface="+mn-ea"/>
            </a:endParaRPr>
          </a:p>
        </p:txBody>
      </p:sp>
      <p:cxnSp>
        <p:nvCxnSpPr>
          <p:cNvPr id="235" name="直線矢印コネクタ 234"/>
          <p:cNvCxnSpPr>
            <a:stCxn id="163" idx="2"/>
            <a:endCxn id="185" idx="4"/>
          </p:cNvCxnSpPr>
          <p:nvPr/>
        </p:nvCxnSpPr>
        <p:spPr>
          <a:xfrm flipH="1">
            <a:off x="7270149" y="4958386"/>
            <a:ext cx="894691" cy="965287"/>
          </a:xfrm>
          <a:prstGeom prst="straightConnector1">
            <a:avLst/>
          </a:prstGeom>
          <a:ln w="254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62" name="グループ化 161"/>
          <p:cNvGrpSpPr/>
          <p:nvPr/>
        </p:nvGrpSpPr>
        <p:grpSpPr>
          <a:xfrm>
            <a:off x="7343159" y="1873591"/>
            <a:ext cx="1643361" cy="3084795"/>
            <a:chOff x="7343159" y="1873591"/>
            <a:chExt cx="1643361" cy="3084795"/>
          </a:xfrm>
        </p:grpSpPr>
        <p:sp>
          <p:nvSpPr>
            <p:cNvPr id="163" name="テキスト ボックス 9"/>
            <p:cNvSpPr txBox="1"/>
            <p:nvPr/>
          </p:nvSpPr>
          <p:spPr>
            <a:xfrm>
              <a:off x="7343159" y="4465943"/>
              <a:ext cx="1643361" cy="492443"/>
            </a:xfrm>
            <a:prstGeom prst="rect">
              <a:avLst/>
            </a:prstGeom>
            <a:solidFill>
              <a:schemeClr val="bg1"/>
            </a:solidFill>
          </p:spPr>
          <p:txBody>
            <a:bodyPr wrap="square" lIns="0" tIns="0" rIns="0" bIns="0"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Segoe UI" panose="020B0502040204020203" pitchFamily="34" charset="0"/>
                  <a:ea typeface="メイリオ" panose="020B0604030504040204" pitchFamily="50" charset="-128"/>
                </a:rPr>
                <a:t>変更された</a:t>
              </a:r>
              <a:r>
                <a:rPr lang="en-US" altLang="ja-JP" sz="1600" dirty="0" smtClean="0">
                  <a:latin typeface="Segoe UI" panose="020B0502040204020203" pitchFamily="34" charset="0"/>
                  <a:ea typeface="メイリオ" panose="020B0604030504040204" pitchFamily="50" charset="-128"/>
                </a:rPr>
                <a:t/>
              </a:r>
              <a:br>
                <a:rPr lang="en-US" altLang="ja-JP" sz="1600" dirty="0" smtClean="0">
                  <a:latin typeface="Segoe UI" panose="020B0502040204020203" pitchFamily="34" charset="0"/>
                  <a:ea typeface="メイリオ" panose="020B0604030504040204" pitchFamily="50" charset="-128"/>
                </a:rPr>
              </a:br>
              <a:r>
                <a:rPr lang="ja-JP" altLang="en-US" sz="1600" dirty="0" smtClean="0">
                  <a:latin typeface="Segoe UI" panose="020B0502040204020203" pitchFamily="34" charset="0"/>
                  <a:ea typeface="メイリオ" panose="020B0604030504040204" pitchFamily="50" charset="-128"/>
                </a:rPr>
                <a:t>コードブロック</a:t>
              </a:r>
              <a:endParaRPr kumimoji="1" lang="ja-JP" altLang="en-US" sz="1600" dirty="0">
                <a:latin typeface="Segoe UI" panose="020B0502040204020203" pitchFamily="34" charset="0"/>
                <a:ea typeface="メイリオ" panose="020B0604030504040204" pitchFamily="50" charset="-128"/>
              </a:endParaRPr>
            </a:p>
          </p:txBody>
        </p:sp>
        <p:grpSp>
          <p:nvGrpSpPr>
            <p:cNvPr id="164" name="グループ化 163"/>
            <p:cNvGrpSpPr/>
            <p:nvPr/>
          </p:nvGrpSpPr>
          <p:grpSpPr>
            <a:xfrm>
              <a:off x="7614399" y="1873591"/>
              <a:ext cx="1191427" cy="756354"/>
              <a:chOff x="7569711" y="2513687"/>
              <a:chExt cx="1191427" cy="756354"/>
            </a:xfrm>
          </p:grpSpPr>
          <p:sp>
            <p:nvSpPr>
              <p:cNvPr id="190" name="角丸四角形 189"/>
              <p:cNvSpPr/>
              <p:nvPr/>
            </p:nvSpPr>
            <p:spPr>
              <a:xfrm>
                <a:off x="7586663" y="2577490"/>
                <a:ext cx="1133644" cy="6768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92" name="テキスト ボックス 191"/>
                  <p:cNvSpPr txBox="1"/>
                  <p:nvPr/>
                </p:nvSpPr>
                <p:spPr>
                  <a:xfrm>
                    <a:off x="7682282" y="2607672"/>
                    <a:ext cx="910506" cy="2157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200" b="0" i="1" smtClean="0">
                              <a:latin typeface="Cambria Math" panose="02040503050406030204" pitchFamily="18" charset="0"/>
                            </a:rPr>
                            <m:t>{</m:t>
                          </m:r>
                          <m:r>
                            <a:rPr kumimoji="1" lang="en-US" altLang="ja-JP" sz="1200" b="0" i="1" smtClean="0">
                              <a:latin typeface="Cambria Math" panose="02040503050406030204" pitchFamily="18" charset="0"/>
                            </a:rPr>
                            <m:t>𝑎</m:t>
                          </m:r>
                          <m:r>
                            <a:rPr kumimoji="1" lang="en-US" altLang="ja-JP" sz="1200" b="0" i="1" baseline="-25000" smtClean="0">
                              <a:latin typeface="Cambria Math" panose="02040503050406030204" pitchFamily="18" charset="0"/>
                            </a:rPr>
                            <m:t>1</m:t>
                          </m:r>
                          <m:r>
                            <a:rPr kumimoji="1" lang="en-US" altLang="ja-JP" sz="1200" b="0" i="0" smtClean="0">
                              <a:latin typeface="Cambria Math" panose="02040503050406030204" pitchFamily="18" charset="0"/>
                            </a:rPr>
                            <m:t>,</m:t>
                          </m:r>
                          <m:r>
                            <a:rPr kumimoji="1" lang="en-US" altLang="ja-JP" sz="1200" b="0" i="1" smtClean="0">
                              <a:latin typeface="Cambria Math" panose="02040503050406030204" pitchFamily="18" charset="0"/>
                            </a:rPr>
                            <m:t>𝑎</m:t>
                          </m:r>
                          <m:r>
                            <a:rPr lang="en-US" altLang="ja-JP" sz="1200" b="0" i="1" baseline="-25000" smtClean="0">
                              <a:latin typeface="Cambria Math" panose="02040503050406030204" pitchFamily="18" charset="0"/>
                            </a:rPr>
                            <m:t>2</m:t>
                          </m:r>
                          <m:r>
                            <a:rPr lang="en-US" altLang="ja-JP" sz="1200" b="0" i="1" smtClean="0">
                              <a:latin typeface="Cambria Math" panose="02040503050406030204" pitchFamily="18" charset="0"/>
                            </a:rPr>
                            <m:t>,</m:t>
                          </m:r>
                          <m:sSub>
                            <m:sSubPr>
                              <m:ctrlPr>
                                <a:rPr lang="en-US" altLang="ja-JP" sz="1200" i="1" smtClean="0">
                                  <a:latin typeface="Cambria Math" panose="02040503050406030204" pitchFamily="18" charset="0"/>
                                </a:rPr>
                              </m:ctrlPr>
                            </m:sSubPr>
                            <m:e>
                              <m:r>
                                <a:rPr lang="en-US" altLang="ja-JP" sz="1200" b="0" i="1" smtClean="0">
                                  <a:latin typeface="Cambria Math" panose="02040503050406030204" pitchFamily="18" charset="0"/>
                                </a:rPr>
                                <m:t>𝑎</m:t>
                              </m:r>
                            </m:e>
                            <m:sub>
                              <m:r>
                                <a:rPr lang="en-US" altLang="ja-JP" sz="1200" b="0" i="1" smtClean="0">
                                  <a:latin typeface="Cambria Math" panose="02040503050406030204" pitchFamily="18" charset="0"/>
                                </a:rPr>
                                <m:t>3</m:t>
                              </m:r>
                            </m:sub>
                          </m:sSub>
                          <m:r>
                            <a:rPr lang="en-US" altLang="ja-JP" sz="1200" b="0" i="1" smtClean="0">
                              <a:latin typeface="Cambria Math" panose="02040503050406030204" pitchFamily="18" charset="0"/>
                            </a:rPr>
                            <m:t> , </m:t>
                          </m:r>
                          <m:r>
                            <a:rPr lang="ja-JP" altLang="en-US" sz="1200" i="1" smtClean="0">
                              <a:latin typeface="Cambria Math" panose="02040503050406030204" pitchFamily="18" charset="0"/>
                            </a:rPr>
                            <m:t>　</m:t>
                          </m:r>
                          <m:r>
                            <a:rPr lang="en-US" altLang="ja-JP" sz="1200" b="0" i="1" smtClean="0">
                              <a:latin typeface="Cambria Math" panose="02040503050406030204" pitchFamily="18" charset="0"/>
                            </a:rPr>
                            <m:t>}</m:t>
                          </m:r>
                        </m:oMath>
                      </m:oMathPara>
                    </a14:m>
                    <a:endParaRPr kumimoji="1" lang="ja-JP" altLang="en-US" sz="1400" dirty="0"/>
                  </a:p>
                </p:txBody>
              </p:sp>
            </mc:Choice>
            <mc:Fallback xmlns="">
              <p:sp>
                <p:nvSpPr>
                  <p:cNvPr id="192" name="テキスト ボックス 191"/>
                  <p:cNvSpPr txBox="1">
                    <a:spLocks noRot="1" noChangeAspect="1" noMove="1" noResize="1" noEditPoints="1" noAdjustHandles="1" noChangeArrowheads="1" noChangeShapeType="1" noTextEdit="1"/>
                  </p:cNvSpPr>
                  <p:nvPr/>
                </p:nvSpPr>
                <p:spPr>
                  <a:xfrm>
                    <a:off x="7682282" y="2607672"/>
                    <a:ext cx="910506" cy="215700"/>
                  </a:xfrm>
                  <a:prstGeom prst="rect">
                    <a:avLst/>
                  </a:prstGeom>
                  <a:blipFill>
                    <a:blip r:embed="rId5"/>
                    <a:stretch>
                      <a:fillRect l="-6040" r="-6040" b="-34286"/>
                    </a:stretch>
                  </a:blipFill>
                </p:spPr>
                <p:txBody>
                  <a:bodyPr/>
                  <a:lstStyle/>
                  <a:p>
                    <a:r>
                      <a:rPr lang="ja-JP" altLang="en-US">
                        <a:noFill/>
                      </a:rPr>
                      <a:t> </a:t>
                    </a:r>
                  </a:p>
                </p:txBody>
              </p:sp>
            </mc:Fallback>
          </mc:AlternateContent>
          <p:sp>
            <p:nvSpPr>
              <p:cNvPr id="193" name="テキスト ボックス 192"/>
              <p:cNvSpPr txBox="1"/>
              <p:nvPr/>
            </p:nvSpPr>
            <p:spPr>
              <a:xfrm>
                <a:off x="8252469" y="2654092"/>
                <a:ext cx="312906" cy="246221"/>
              </a:xfrm>
              <a:prstGeom prst="rect">
                <a:avLst/>
              </a:prstGeom>
              <a:noFill/>
            </p:spPr>
            <p:txBody>
              <a:bodyPr wrap="none" rtlCol="0">
                <a:spAutoFit/>
              </a:bodyPr>
              <a:lstStyle/>
              <a:p>
                <a:r>
                  <a:rPr kumimoji="1" lang="ja-JP" altLang="en-US" sz="1000" dirty="0" smtClean="0"/>
                  <a:t>・・</a:t>
                </a:r>
                <a:endParaRPr kumimoji="1" lang="ja-JP" altLang="en-US" sz="1000" dirty="0"/>
              </a:p>
            </p:txBody>
          </p:sp>
          <p:sp>
            <p:nvSpPr>
              <p:cNvPr id="194" name="正方形/長方形 193"/>
              <p:cNvSpPr/>
              <p:nvPr/>
            </p:nvSpPr>
            <p:spPr>
              <a:xfrm>
                <a:off x="7569711" y="3016125"/>
                <a:ext cx="1133645"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ja-JP" altLang="en-US" sz="1050" dirty="0" smtClean="0">
                    <a:latin typeface="+mn-ea"/>
                    <a:ea typeface="+mn-ea"/>
                  </a:rPr>
                  <a:t>位置：</a:t>
                </a:r>
                <a:r>
                  <a:rPr lang="en-US" altLang="ja-JP" sz="1050" dirty="0" smtClean="0">
                    <a:latin typeface="+mn-ea"/>
                    <a:ea typeface="+mn-ea"/>
                  </a:rPr>
                  <a:t>2~8</a:t>
                </a:r>
                <a:r>
                  <a:rPr lang="ja-JP" altLang="en-US" sz="1050" dirty="0" smtClean="0">
                    <a:latin typeface="+mn-ea"/>
                    <a:ea typeface="+mn-ea"/>
                  </a:rPr>
                  <a:t>行目</a:t>
                </a:r>
                <a:endParaRPr kumimoji="1" lang="en-US" altLang="ja-JP" sz="1050" dirty="0">
                  <a:latin typeface="+mn-ea"/>
                  <a:ea typeface="+mn-ea"/>
                </a:endParaRPr>
              </a:p>
            </p:txBody>
          </p:sp>
          <p:sp>
            <p:nvSpPr>
              <p:cNvPr id="195" name="正方形/長方形 194"/>
              <p:cNvSpPr/>
              <p:nvPr/>
            </p:nvSpPr>
            <p:spPr>
              <a:xfrm>
                <a:off x="7572991" y="2836647"/>
                <a:ext cx="1188147"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a:latin typeface="+mn-ea"/>
                    <a:ea typeface="+mn-ea"/>
                  </a:rPr>
                  <a:t>パス</a:t>
                </a:r>
                <a:r>
                  <a:rPr kumimoji="1" lang="ja-JP" altLang="en-US" sz="1050" dirty="0" smtClean="0">
                    <a:latin typeface="+mn-ea"/>
                    <a:ea typeface="+mn-ea"/>
                  </a:rPr>
                  <a:t>：</a:t>
                </a:r>
                <a:r>
                  <a:rPr lang="en-US" altLang="ja-JP" sz="1050" dirty="0" err="1" smtClean="0">
                    <a:latin typeface="+mn-ea"/>
                    <a:ea typeface="+mn-ea"/>
                  </a:rPr>
                  <a:t>hoge</a:t>
                </a:r>
                <a:r>
                  <a:rPr lang="en-US" altLang="ja-JP" sz="1050" dirty="0" smtClean="0">
                    <a:latin typeface="+mn-ea"/>
                    <a:ea typeface="+mn-ea"/>
                  </a:rPr>
                  <a:t>\</a:t>
                </a:r>
                <a:r>
                  <a:rPr lang="en-US" altLang="ja-JP" sz="1050" dirty="0" err="1">
                    <a:latin typeface="+mn-ea"/>
                    <a:ea typeface="+mn-ea"/>
                  </a:rPr>
                  <a:t>a</a:t>
                </a:r>
                <a:r>
                  <a:rPr lang="en-US" altLang="ja-JP" sz="1050" dirty="0" err="1" smtClean="0">
                    <a:latin typeface="+mn-ea"/>
                    <a:ea typeface="+mn-ea"/>
                  </a:rPr>
                  <a:t>.c</a:t>
                </a:r>
                <a:endParaRPr kumimoji="1" lang="en-US" altLang="ja-JP" sz="1050" dirty="0">
                  <a:latin typeface="+mn-ea"/>
                  <a:ea typeface="+mn-ea"/>
                </a:endParaRPr>
              </a:p>
            </p:txBody>
          </p:sp>
          <p:sp>
            <p:nvSpPr>
              <p:cNvPr id="196" name="正方形/長方形 195"/>
              <p:cNvSpPr/>
              <p:nvPr/>
            </p:nvSpPr>
            <p:spPr>
              <a:xfrm>
                <a:off x="7834303" y="2513687"/>
                <a:ext cx="629981" cy="161583"/>
              </a:xfrm>
              <a:prstGeom prst="rect">
                <a:avLst/>
              </a:prstGeom>
              <a:solidFill>
                <a:schemeClr val="bg1"/>
              </a:solidFill>
            </p:spPr>
            <p:txBody>
              <a:bodyPr wrap="none" lIns="0" tIns="0" rIns="0" bIns="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smtClean="0">
                    <a:latin typeface="+mn-ea"/>
                    <a:ea typeface="+mn-ea"/>
                  </a:rPr>
                  <a:t>ブロック</a:t>
                </a:r>
                <a:r>
                  <a:rPr lang="en-US" altLang="ja-JP" sz="1050" dirty="0" smtClean="0">
                    <a:latin typeface="+mn-ea"/>
                    <a:ea typeface="+mn-ea"/>
                  </a:rPr>
                  <a:t>A</a:t>
                </a:r>
                <a:endParaRPr kumimoji="1" lang="en-US" altLang="ja-JP" sz="1050" dirty="0">
                  <a:latin typeface="+mn-ea"/>
                  <a:ea typeface="+mn-ea"/>
                </a:endParaRPr>
              </a:p>
            </p:txBody>
          </p:sp>
        </p:grpSp>
        <p:grpSp>
          <p:nvGrpSpPr>
            <p:cNvPr id="165" name="グループ化 164"/>
            <p:cNvGrpSpPr/>
            <p:nvPr/>
          </p:nvGrpSpPr>
          <p:grpSpPr>
            <a:xfrm>
              <a:off x="7614399" y="2799455"/>
              <a:ext cx="1193029" cy="756354"/>
              <a:chOff x="7569711" y="2625954"/>
              <a:chExt cx="1193029" cy="756354"/>
            </a:xfrm>
          </p:grpSpPr>
          <p:sp>
            <p:nvSpPr>
              <p:cNvPr id="175" name="角丸四角形 174"/>
              <p:cNvSpPr/>
              <p:nvPr/>
            </p:nvSpPr>
            <p:spPr>
              <a:xfrm>
                <a:off x="7586663" y="2689757"/>
                <a:ext cx="1133644" cy="6768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77" name="テキスト ボックス 176"/>
                  <p:cNvSpPr txBox="1"/>
                  <p:nvPr/>
                </p:nvSpPr>
                <p:spPr>
                  <a:xfrm>
                    <a:off x="7682282" y="2719939"/>
                    <a:ext cx="953402" cy="2157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200" b="0" i="1" smtClean="0">
                              <a:latin typeface="Cambria Math" panose="02040503050406030204" pitchFamily="18" charset="0"/>
                            </a:rPr>
                            <m:t>{</m:t>
                          </m:r>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𝑑</m:t>
                              </m:r>
                            </m:e>
                            <m:sub>
                              <m:r>
                                <a:rPr kumimoji="1" lang="en-US" altLang="ja-JP" sz="1200" b="0" i="1" smtClean="0">
                                  <a:latin typeface="Cambria Math" panose="02040503050406030204" pitchFamily="18" charset="0"/>
                                </a:rPr>
                                <m:t>1</m:t>
                              </m:r>
                            </m:sub>
                          </m:sSub>
                          <m:r>
                            <a:rPr kumimoji="1" lang="en-US" altLang="ja-JP" sz="1200" b="0" i="0" smtClean="0">
                              <a:latin typeface="Cambria Math" panose="02040503050406030204" pitchFamily="18" charset="0"/>
                            </a:rPr>
                            <m:t>,</m:t>
                          </m:r>
                          <m:sSub>
                            <m:sSubPr>
                              <m:ctrlPr>
                                <a:rPr lang="en-US" altLang="ja-JP" sz="1200" i="1">
                                  <a:latin typeface="Cambria Math" panose="02040503050406030204" pitchFamily="18" charset="0"/>
                                </a:rPr>
                              </m:ctrlPr>
                            </m:sSubPr>
                            <m:e>
                              <m:r>
                                <a:rPr lang="en-US" altLang="ja-JP" sz="1200" b="0" i="1" smtClean="0">
                                  <a:latin typeface="Cambria Math" panose="02040503050406030204" pitchFamily="18" charset="0"/>
                                </a:rPr>
                                <m:t>𝑑</m:t>
                              </m:r>
                            </m:e>
                            <m:sub>
                              <m:r>
                                <a:rPr lang="en-US" altLang="ja-JP" sz="1200" b="0" i="1" smtClean="0">
                                  <a:latin typeface="Cambria Math" panose="02040503050406030204" pitchFamily="18" charset="0"/>
                                </a:rPr>
                                <m:t>2</m:t>
                              </m:r>
                            </m:sub>
                          </m:sSub>
                          <m:r>
                            <a:rPr lang="en-US" altLang="ja-JP" sz="1200" b="0" i="1" smtClean="0">
                              <a:latin typeface="Cambria Math" panose="02040503050406030204" pitchFamily="18" charset="0"/>
                            </a:rPr>
                            <m:t>,</m:t>
                          </m:r>
                          <m:sSub>
                            <m:sSubPr>
                              <m:ctrlPr>
                                <a:rPr lang="en-US" altLang="ja-JP" sz="1200" i="1" smtClean="0">
                                  <a:latin typeface="Cambria Math" panose="02040503050406030204" pitchFamily="18" charset="0"/>
                                </a:rPr>
                              </m:ctrlPr>
                            </m:sSubPr>
                            <m:e>
                              <m:r>
                                <a:rPr lang="en-US" altLang="ja-JP" sz="1200" b="0" i="1" smtClean="0">
                                  <a:latin typeface="Cambria Math" panose="02040503050406030204" pitchFamily="18" charset="0"/>
                                </a:rPr>
                                <m:t>𝑑</m:t>
                              </m:r>
                            </m:e>
                            <m:sub>
                              <m:r>
                                <a:rPr lang="en-US" altLang="ja-JP" sz="1200" b="0" i="1" smtClean="0">
                                  <a:latin typeface="Cambria Math" panose="02040503050406030204" pitchFamily="18" charset="0"/>
                                </a:rPr>
                                <m:t>3</m:t>
                              </m:r>
                            </m:sub>
                          </m:sSub>
                          <m:r>
                            <a:rPr lang="en-US" altLang="ja-JP" sz="1200" b="0" i="1" smtClean="0">
                              <a:latin typeface="Cambria Math" panose="02040503050406030204" pitchFamily="18" charset="0"/>
                            </a:rPr>
                            <m:t> , </m:t>
                          </m:r>
                          <m:r>
                            <a:rPr lang="ja-JP" altLang="en-US" sz="1200" i="1" smtClean="0">
                              <a:latin typeface="Cambria Math" panose="02040503050406030204" pitchFamily="18" charset="0"/>
                            </a:rPr>
                            <m:t>　</m:t>
                          </m:r>
                          <m:r>
                            <a:rPr lang="en-US" altLang="ja-JP" sz="1200" b="0" i="1" smtClean="0">
                              <a:latin typeface="Cambria Math" panose="02040503050406030204" pitchFamily="18" charset="0"/>
                            </a:rPr>
                            <m:t>}</m:t>
                          </m:r>
                        </m:oMath>
                      </m:oMathPara>
                    </a14:m>
                    <a:endParaRPr kumimoji="1" lang="ja-JP" altLang="en-US" sz="1400" dirty="0"/>
                  </a:p>
                </p:txBody>
              </p:sp>
            </mc:Choice>
            <mc:Fallback xmlns="">
              <p:sp>
                <p:nvSpPr>
                  <p:cNvPr id="177" name="テキスト ボックス 176"/>
                  <p:cNvSpPr txBox="1">
                    <a:spLocks noRot="1" noChangeAspect="1" noMove="1" noResize="1" noEditPoints="1" noAdjustHandles="1" noChangeArrowheads="1" noChangeShapeType="1" noTextEdit="1"/>
                  </p:cNvSpPr>
                  <p:nvPr/>
                </p:nvSpPr>
                <p:spPr>
                  <a:xfrm>
                    <a:off x="7682282" y="2719939"/>
                    <a:ext cx="953402" cy="215700"/>
                  </a:xfrm>
                  <a:prstGeom prst="rect">
                    <a:avLst/>
                  </a:prstGeom>
                  <a:blipFill>
                    <a:blip r:embed="rId6"/>
                    <a:stretch>
                      <a:fillRect l="-5769" r="-5769" b="-34286"/>
                    </a:stretch>
                  </a:blipFill>
                </p:spPr>
                <p:txBody>
                  <a:bodyPr/>
                  <a:lstStyle/>
                  <a:p>
                    <a:r>
                      <a:rPr lang="ja-JP" altLang="en-US">
                        <a:noFill/>
                      </a:rPr>
                      <a:t> </a:t>
                    </a:r>
                  </a:p>
                </p:txBody>
              </p:sp>
            </mc:Fallback>
          </mc:AlternateContent>
          <p:sp>
            <p:nvSpPr>
              <p:cNvPr id="178" name="テキスト ボックス 177"/>
              <p:cNvSpPr txBox="1"/>
              <p:nvPr/>
            </p:nvSpPr>
            <p:spPr>
              <a:xfrm>
                <a:off x="8300550" y="2769605"/>
                <a:ext cx="312906" cy="246221"/>
              </a:xfrm>
              <a:prstGeom prst="rect">
                <a:avLst/>
              </a:prstGeom>
              <a:noFill/>
            </p:spPr>
            <p:txBody>
              <a:bodyPr wrap="none" rtlCol="0">
                <a:spAutoFit/>
              </a:bodyPr>
              <a:lstStyle/>
              <a:p>
                <a:r>
                  <a:rPr kumimoji="1" lang="ja-JP" altLang="en-US" sz="1000" dirty="0" smtClean="0"/>
                  <a:t>・・</a:t>
                </a:r>
                <a:endParaRPr kumimoji="1" lang="ja-JP" altLang="en-US" sz="1000" dirty="0"/>
              </a:p>
            </p:txBody>
          </p:sp>
          <p:sp>
            <p:nvSpPr>
              <p:cNvPr id="181" name="正方形/長方形 180"/>
              <p:cNvSpPr/>
              <p:nvPr/>
            </p:nvSpPr>
            <p:spPr>
              <a:xfrm>
                <a:off x="7569711" y="3128392"/>
                <a:ext cx="1133645"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ja-JP" altLang="en-US" sz="1050" dirty="0" smtClean="0">
                    <a:latin typeface="+mn-ea"/>
                    <a:ea typeface="+mn-ea"/>
                  </a:rPr>
                  <a:t>位置：</a:t>
                </a:r>
                <a:r>
                  <a:rPr lang="en-US" altLang="ja-JP" sz="1050" dirty="0" smtClean="0">
                    <a:latin typeface="+mn-ea"/>
                    <a:ea typeface="+mn-ea"/>
                  </a:rPr>
                  <a:t>3~9</a:t>
                </a:r>
                <a:r>
                  <a:rPr lang="ja-JP" altLang="en-US" sz="1050" dirty="0" smtClean="0">
                    <a:latin typeface="+mn-ea"/>
                    <a:ea typeface="+mn-ea"/>
                  </a:rPr>
                  <a:t>行目</a:t>
                </a:r>
                <a:endParaRPr kumimoji="1" lang="en-US" altLang="ja-JP" sz="1050" dirty="0">
                  <a:latin typeface="+mn-ea"/>
                  <a:ea typeface="+mn-ea"/>
                </a:endParaRPr>
              </a:p>
            </p:txBody>
          </p:sp>
          <p:sp>
            <p:nvSpPr>
              <p:cNvPr id="183" name="正方形/長方形 182"/>
              <p:cNvSpPr/>
              <p:nvPr/>
            </p:nvSpPr>
            <p:spPr>
              <a:xfrm>
                <a:off x="7571388" y="2948914"/>
                <a:ext cx="1191352"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a:latin typeface="+mn-ea"/>
                    <a:ea typeface="+mn-ea"/>
                  </a:rPr>
                  <a:t>パス</a:t>
                </a:r>
                <a:r>
                  <a:rPr kumimoji="1" lang="ja-JP" altLang="en-US" sz="1050" dirty="0" smtClean="0">
                    <a:latin typeface="+mn-ea"/>
                    <a:ea typeface="+mn-ea"/>
                  </a:rPr>
                  <a:t>：</a:t>
                </a:r>
                <a:r>
                  <a:rPr lang="en-US" altLang="ja-JP" sz="1050" dirty="0" err="1" smtClean="0">
                    <a:latin typeface="+mn-ea"/>
                    <a:ea typeface="+mn-ea"/>
                  </a:rPr>
                  <a:t>hoge</a:t>
                </a:r>
                <a:r>
                  <a:rPr lang="en-US" altLang="ja-JP" sz="1050" dirty="0" smtClean="0">
                    <a:latin typeface="+mn-ea"/>
                    <a:ea typeface="+mn-ea"/>
                  </a:rPr>
                  <a:t>\</a:t>
                </a:r>
                <a:r>
                  <a:rPr lang="en-US" altLang="ja-JP" sz="1050" dirty="0" err="1">
                    <a:latin typeface="+mn-ea"/>
                    <a:ea typeface="+mn-ea"/>
                  </a:rPr>
                  <a:t>d</a:t>
                </a:r>
                <a:r>
                  <a:rPr lang="en-US" altLang="ja-JP" sz="1050" dirty="0" err="1" smtClean="0">
                    <a:latin typeface="+mn-ea"/>
                    <a:ea typeface="+mn-ea"/>
                  </a:rPr>
                  <a:t>.c</a:t>
                </a:r>
                <a:endParaRPr kumimoji="1" lang="en-US" altLang="ja-JP" sz="1050" dirty="0">
                  <a:latin typeface="+mn-ea"/>
                  <a:ea typeface="+mn-ea"/>
                </a:endParaRPr>
              </a:p>
            </p:txBody>
          </p:sp>
          <p:sp>
            <p:nvSpPr>
              <p:cNvPr id="188" name="正方形/長方形 187"/>
              <p:cNvSpPr/>
              <p:nvPr/>
            </p:nvSpPr>
            <p:spPr>
              <a:xfrm>
                <a:off x="7829494" y="2625954"/>
                <a:ext cx="639599" cy="161583"/>
              </a:xfrm>
              <a:prstGeom prst="rect">
                <a:avLst/>
              </a:prstGeom>
              <a:solidFill>
                <a:schemeClr val="bg1"/>
              </a:solidFill>
            </p:spPr>
            <p:txBody>
              <a:bodyPr wrap="none" lIns="0" tIns="0" rIns="0" bIns="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smtClean="0">
                    <a:latin typeface="+mn-ea"/>
                    <a:ea typeface="+mn-ea"/>
                  </a:rPr>
                  <a:t>ブロック</a:t>
                </a:r>
                <a:r>
                  <a:rPr lang="en-US" altLang="ja-JP" sz="1050" dirty="0">
                    <a:latin typeface="+mn-ea"/>
                    <a:ea typeface="+mn-ea"/>
                  </a:rPr>
                  <a:t>D</a:t>
                </a:r>
                <a:endParaRPr kumimoji="1" lang="en-US" altLang="ja-JP" sz="1050" dirty="0">
                  <a:latin typeface="+mn-ea"/>
                  <a:ea typeface="+mn-ea"/>
                </a:endParaRPr>
              </a:p>
            </p:txBody>
          </p:sp>
        </p:grpSp>
        <p:grpSp>
          <p:nvGrpSpPr>
            <p:cNvPr id="167" name="グループ化 166"/>
            <p:cNvGrpSpPr/>
            <p:nvPr/>
          </p:nvGrpSpPr>
          <p:grpSpPr>
            <a:xfrm>
              <a:off x="7614399" y="3656625"/>
              <a:ext cx="1193029" cy="742786"/>
              <a:chOff x="7569711" y="2471583"/>
              <a:chExt cx="1193029" cy="742786"/>
            </a:xfrm>
          </p:grpSpPr>
          <p:sp>
            <p:nvSpPr>
              <p:cNvPr id="169" name="角丸四角形 168"/>
              <p:cNvSpPr/>
              <p:nvPr/>
            </p:nvSpPr>
            <p:spPr>
              <a:xfrm>
                <a:off x="7586663" y="2521818"/>
                <a:ext cx="1133644" cy="6768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70" name="テキスト ボックス 169"/>
                  <p:cNvSpPr txBox="1"/>
                  <p:nvPr/>
                </p:nvSpPr>
                <p:spPr>
                  <a:xfrm>
                    <a:off x="7682282" y="2552000"/>
                    <a:ext cx="952056" cy="2157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200" b="0" i="1" smtClean="0">
                              <a:latin typeface="Cambria Math" panose="02040503050406030204" pitchFamily="18" charset="0"/>
                            </a:rPr>
                            <m:t>{</m:t>
                          </m:r>
                          <m:sSub>
                            <m:sSubPr>
                              <m:ctrlPr>
                                <a:rPr lang="en-US" altLang="ja-JP" sz="1200" i="1">
                                  <a:latin typeface="Cambria Math" panose="02040503050406030204" pitchFamily="18" charset="0"/>
                                </a:rPr>
                              </m:ctrlPr>
                            </m:sSubPr>
                            <m:e>
                              <m:r>
                                <a:rPr lang="en-US" altLang="ja-JP" sz="1200" b="0" i="1" smtClean="0">
                                  <a:latin typeface="Cambria Math" panose="02040503050406030204" pitchFamily="18" charset="0"/>
                                </a:rPr>
                                <m:t>𝑔</m:t>
                              </m:r>
                            </m:e>
                            <m:sub>
                              <m:r>
                                <a:rPr lang="en-US" altLang="ja-JP" sz="1200" b="0" i="1" smtClean="0">
                                  <a:latin typeface="Cambria Math" panose="02040503050406030204" pitchFamily="18" charset="0"/>
                                </a:rPr>
                                <m:t>1</m:t>
                              </m:r>
                            </m:sub>
                          </m:sSub>
                          <m:r>
                            <a:rPr kumimoji="1" lang="en-US" altLang="ja-JP" sz="1200" b="0" i="0" smtClean="0">
                              <a:latin typeface="Cambria Math" panose="02040503050406030204" pitchFamily="18" charset="0"/>
                            </a:rPr>
                            <m:t>,</m:t>
                          </m:r>
                          <m:sSub>
                            <m:sSubPr>
                              <m:ctrlPr>
                                <a:rPr lang="en-US" altLang="ja-JP" sz="1200" i="1">
                                  <a:latin typeface="Cambria Math" panose="02040503050406030204" pitchFamily="18" charset="0"/>
                                </a:rPr>
                              </m:ctrlPr>
                            </m:sSubPr>
                            <m:e>
                              <m:r>
                                <a:rPr lang="en-US" altLang="ja-JP" sz="1200" b="0" i="1" smtClean="0">
                                  <a:latin typeface="Cambria Math" panose="02040503050406030204" pitchFamily="18" charset="0"/>
                                </a:rPr>
                                <m:t>𝑔</m:t>
                              </m:r>
                            </m:e>
                            <m:sub>
                              <m:r>
                                <a:rPr lang="en-US" altLang="ja-JP" sz="1200" b="0" i="1" smtClean="0">
                                  <a:latin typeface="Cambria Math" panose="02040503050406030204" pitchFamily="18" charset="0"/>
                                </a:rPr>
                                <m:t>2</m:t>
                              </m:r>
                            </m:sub>
                          </m:sSub>
                          <m:r>
                            <a:rPr lang="en-US" altLang="ja-JP" sz="1200" b="0" i="1" smtClean="0">
                              <a:latin typeface="Cambria Math" panose="02040503050406030204" pitchFamily="18" charset="0"/>
                            </a:rPr>
                            <m:t>,</m:t>
                          </m:r>
                          <m:sSub>
                            <m:sSubPr>
                              <m:ctrlPr>
                                <a:rPr lang="en-US" altLang="ja-JP" sz="1200" i="1" smtClean="0">
                                  <a:latin typeface="Cambria Math" panose="02040503050406030204" pitchFamily="18" charset="0"/>
                                </a:rPr>
                              </m:ctrlPr>
                            </m:sSubPr>
                            <m:e>
                              <m:r>
                                <a:rPr lang="en-US" altLang="ja-JP" sz="1200" b="0" i="1" smtClean="0">
                                  <a:latin typeface="Cambria Math" panose="02040503050406030204" pitchFamily="18" charset="0"/>
                                </a:rPr>
                                <m:t>𝑔</m:t>
                              </m:r>
                            </m:e>
                            <m:sub>
                              <m:r>
                                <a:rPr lang="en-US" altLang="ja-JP" sz="1200" b="0" i="1" smtClean="0">
                                  <a:latin typeface="Cambria Math" panose="02040503050406030204" pitchFamily="18" charset="0"/>
                                </a:rPr>
                                <m:t>3</m:t>
                              </m:r>
                            </m:sub>
                          </m:sSub>
                          <m:r>
                            <a:rPr lang="en-US" altLang="ja-JP" sz="1200" b="0" i="1" smtClean="0">
                              <a:latin typeface="Cambria Math" panose="02040503050406030204" pitchFamily="18" charset="0"/>
                            </a:rPr>
                            <m:t> , </m:t>
                          </m:r>
                          <m:r>
                            <a:rPr lang="ja-JP" altLang="en-US" sz="1200" i="1" smtClean="0">
                              <a:latin typeface="Cambria Math" panose="02040503050406030204" pitchFamily="18" charset="0"/>
                            </a:rPr>
                            <m:t>　</m:t>
                          </m:r>
                          <m:r>
                            <a:rPr lang="en-US" altLang="ja-JP" sz="1200" b="0" i="1" smtClean="0">
                              <a:latin typeface="Cambria Math" panose="02040503050406030204" pitchFamily="18" charset="0"/>
                            </a:rPr>
                            <m:t>}</m:t>
                          </m:r>
                        </m:oMath>
                      </m:oMathPara>
                    </a14:m>
                    <a:endParaRPr kumimoji="1" lang="ja-JP" altLang="en-US" sz="1400" dirty="0"/>
                  </a:p>
                </p:txBody>
              </p:sp>
            </mc:Choice>
            <mc:Fallback xmlns="">
              <p:sp>
                <p:nvSpPr>
                  <p:cNvPr id="170" name="テキスト ボックス 169"/>
                  <p:cNvSpPr txBox="1">
                    <a:spLocks noRot="1" noChangeAspect="1" noMove="1" noResize="1" noEditPoints="1" noAdjustHandles="1" noChangeArrowheads="1" noChangeShapeType="1" noTextEdit="1"/>
                  </p:cNvSpPr>
                  <p:nvPr/>
                </p:nvSpPr>
                <p:spPr>
                  <a:xfrm>
                    <a:off x="7682282" y="2552000"/>
                    <a:ext cx="952056" cy="215700"/>
                  </a:xfrm>
                  <a:prstGeom prst="rect">
                    <a:avLst/>
                  </a:prstGeom>
                  <a:blipFill>
                    <a:blip r:embed="rId7"/>
                    <a:stretch>
                      <a:fillRect l="-5769" r="-5769" b="-37143"/>
                    </a:stretch>
                  </a:blipFill>
                </p:spPr>
                <p:txBody>
                  <a:bodyPr/>
                  <a:lstStyle/>
                  <a:p>
                    <a:r>
                      <a:rPr lang="ja-JP" altLang="en-US">
                        <a:noFill/>
                      </a:rPr>
                      <a:t> </a:t>
                    </a:r>
                  </a:p>
                </p:txBody>
              </p:sp>
            </mc:Fallback>
          </mc:AlternateContent>
          <p:sp>
            <p:nvSpPr>
              <p:cNvPr id="171" name="テキスト ボックス 170"/>
              <p:cNvSpPr txBox="1"/>
              <p:nvPr/>
            </p:nvSpPr>
            <p:spPr>
              <a:xfrm>
                <a:off x="8337891" y="2665588"/>
                <a:ext cx="374033" cy="246221"/>
              </a:xfrm>
              <a:prstGeom prst="rect">
                <a:avLst/>
              </a:prstGeom>
              <a:noFill/>
            </p:spPr>
            <p:txBody>
              <a:bodyPr wrap="square" rtlCol="0">
                <a:spAutoFit/>
              </a:bodyPr>
              <a:lstStyle/>
              <a:p>
                <a:r>
                  <a:rPr kumimoji="1" lang="ja-JP" altLang="en-US" sz="1000" dirty="0" smtClean="0"/>
                  <a:t>・・</a:t>
                </a:r>
                <a:endParaRPr kumimoji="1" lang="ja-JP" altLang="en-US" sz="1000" dirty="0"/>
              </a:p>
            </p:txBody>
          </p:sp>
          <p:sp>
            <p:nvSpPr>
              <p:cNvPr id="172" name="正方形/長方形 171"/>
              <p:cNvSpPr/>
              <p:nvPr/>
            </p:nvSpPr>
            <p:spPr>
              <a:xfrm>
                <a:off x="7569711" y="2960453"/>
                <a:ext cx="1133645"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ja-JP" altLang="en-US" sz="1050" dirty="0" smtClean="0">
                    <a:latin typeface="+mn-ea"/>
                    <a:ea typeface="+mn-ea"/>
                  </a:rPr>
                  <a:t>位置：</a:t>
                </a:r>
                <a:r>
                  <a:rPr lang="en-US" altLang="ja-JP" sz="1050" dirty="0">
                    <a:latin typeface="+mn-ea"/>
                    <a:ea typeface="+mn-ea"/>
                  </a:rPr>
                  <a:t>2</a:t>
                </a:r>
                <a:r>
                  <a:rPr lang="en-US" altLang="ja-JP" sz="1050" dirty="0" smtClean="0">
                    <a:latin typeface="+mn-ea"/>
                    <a:ea typeface="+mn-ea"/>
                  </a:rPr>
                  <a:t>~9</a:t>
                </a:r>
                <a:r>
                  <a:rPr lang="ja-JP" altLang="en-US" sz="1050" dirty="0" smtClean="0">
                    <a:latin typeface="+mn-ea"/>
                    <a:ea typeface="+mn-ea"/>
                  </a:rPr>
                  <a:t>行目</a:t>
                </a:r>
                <a:endParaRPr kumimoji="1" lang="en-US" altLang="ja-JP" sz="1050" dirty="0">
                  <a:latin typeface="+mn-ea"/>
                  <a:ea typeface="+mn-ea"/>
                </a:endParaRPr>
              </a:p>
            </p:txBody>
          </p:sp>
          <p:sp>
            <p:nvSpPr>
              <p:cNvPr id="173" name="正方形/長方形 172"/>
              <p:cNvSpPr/>
              <p:nvPr/>
            </p:nvSpPr>
            <p:spPr>
              <a:xfrm>
                <a:off x="7571388" y="2780975"/>
                <a:ext cx="1191352"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a:latin typeface="+mn-ea"/>
                    <a:ea typeface="+mn-ea"/>
                  </a:rPr>
                  <a:t>パス</a:t>
                </a:r>
                <a:r>
                  <a:rPr kumimoji="1" lang="ja-JP" altLang="en-US" sz="1050" dirty="0" smtClean="0">
                    <a:latin typeface="+mn-ea"/>
                    <a:ea typeface="+mn-ea"/>
                  </a:rPr>
                  <a:t>：</a:t>
                </a:r>
                <a:r>
                  <a:rPr lang="en-US" altLang="ja-JP" sz="1050" dirty="0" err="1" smtClean="0">
                    <a:latin typeface="+mn-ea"/>
                    <a:ea typeface="+mn-ea"/>
                  </a:rPr>
                  <a:t>hoge</a:t>
                </a:r>
                <a:r>
                  <a:rPr lang="en-US" altLang="ja-JP" sz="1050" dirty="0" smtClean="0">
                    <a:latin typeface="+mn-ea"/>
                    <a:ea typeface="+mn-ea"/>
                  </a:rPr>
                  <a:t>\</a:t>
                </a:r>
                <a:r>
                  <a:rPr lang="en-US" altLang="ja-JP" sz="1050" dirty="0" err="1" smtClean="0">
                    <a:latin typeface="+mn-ea"/>
                    <a:ea typeface="+mn-ea"/>
                  </a:rPr>
                  <a:t>g.c</a:t>
                </a:r>
                <a:endParaRPr kumimoji="1" lang="en-US" altLang="ja-JP" sz="1050" dirty="0">
                  <a:latin typeface="+mn-ea"/>
                  <a:ea typeface="+mn-ea"/>
                </a:endParaRPr>
              </a:p>
            </p:txBody>
          </p:sp>
          <p:sp>
            <p:nvSpPr>
              <p:cNvPr id="174" name="正方形/長方形 173"/>
              <p:cNvSpPr/>
              <p:nvPr/>
            </p:nvSpPr>
            <p:spPr>
              <a:xfrm>
                <a:off x="7831097" y="2471583"/>
                <a:ext cx="636393" cy="161583"/>
              </a:xfrm>
              <a:prstGeom prst="rect">
                <a:avLst/>
              </a:prstGeom>
              <a:solidFill>
                <a:schemeClr val="bg1"/>
              </a:solidFill>
            </p:spPr>
            <p:txBody>
              <a:bodyPr wrap="none" lIns="0" tIns="0" rIns="0" bIns="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smtClean="0">
                    <a:latin typeface="+mn-ea"/>
                    <a:ea typeface="+mn-ea"/>
                  </a:rPr>
                  <a:t>ブロック</a:t>
                </a:r>
                <a:r>
                  <a:rPr lang="en-US" altLang="ja-JP" sz="1050" dirty="0">
                    <a:latin typeface="+mn-ea"/>
                    <a:ea typeface="+mn-ea"/>
                  </a:rPr>
                  <a:t>G</a:t>
                </a:r>
                <a:endParaRPr kumimoji="1" lang="en-US" altLang="ja-JP" sz="1050" dirty="0">
                  <a:latin typeface="+mn-ea"/>
                  <a:ea typeface="+mn-ea"/>
                </a:endParaRPr>
              </a:p>
            </p:txBody>
          </p:sp>
        </p:grpSp>
      </p:grpSp>
      <p:sp>
        <p:nvSpPr>
          <p:cNvPr id="130" name="乗算 129"/>
          <p:cNvSpPr/>
          <p:nvPr/>
        </p:nvSpPr>
        <p:spPr>
          <a:xfrm>
            <a:off x="1265988" y="2681392"/>
            <a:ext cx="919902" cy="292836"/>
          </a:xfrm>
          <a:prstGeom prst="mathMultiply">
            <a:avLst>
              <a:gd name="adj1" fmla="val 8839"/>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5" name="直線矢印コネクタ 134"/>
          <p:cNvCxnSpPr/>
          <p:nvPr/>
        </p:nvCxnSpPr>
        <p:spPr>
          <a:xfrm flipV="1">
            <a:off x="3503309" y="4003374"/>
            <a:ext cx="2756386" cy="1732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3" name="直線矢印コネクタ 142"/>
          <p:cNvCxnSpPr>
            <a:stCxn id="283" idx="3"/>
          </p:cNvCxnSpPr>
          <p:nvPr/>
        </p:nvCxnSpPr>
        <p:spPr>
          <a:xfrm>
            <a:off x="3490978" y="3490386"/>
            <a:ext cx="274761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9" name="正方形/長方形 198"/>
          <p:cNvSpPr/>
          <p:nvPr/>
        </p:nvSpPr>
        <p:spPr>
          <a:xfrm>
            <a:off x="2383313" y="1968772"/>
            <a:ext cx="1241942" cy="11483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1" name="グループ化 130"/>
          <p:cNvGrpSpPr/>
          <p:nvPr/>
        </p:nvGrpSpPr>
        <p:grpSpPr>
          <a:xfrm>
            <a:off x="806465" y="1573011"/>
            <a:ext cx="5652685" cy="317897"/>
            <a:chOff x="806465" y="1573011"/>
            <a:chExt cx="5652685" cy="317897"/>
          </a:xfrm>
        </p:grpSpPr>
        <p:sp>
          <p:nvSpPr>
            <p:cNvPr id="132" name="角丸四角形 131"/>
            <p:cNvSpPr/>
            <p:nvPr/>
          </p:nvSpPr>
          <p:spPr bwMode="auto">
            <a:xfrm>
              <a:off x="806465" y="1573011"/>
              <a:ext cx="841874" cy="317897"/>
            </a:xfrm>
            <a:prstGeom prst="roundRect">
              <a:avLst/>
            </a:prstGeom>
            <a:noFill/>
            <a:ln w="12700">
              <a:solidFill>
                <a:schemeClr val="bg1">
                  <a:lumMod val="50000"/>
                </a:schemeClr>
              </a:solidFill>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en-US" altLang="ja-JP" sz="1400" dirty="0" smtClean="0">
                  <a:solidFill>
                    <a:schemeClr val="tx1">
                      <a:lumMod val="90000"/>
                      <a:lumOff val="10000"/>
                    </a:schemeClr>
                  </a:solidFill>
                  <a:latin typeface="Segoe UI" panose="020B0502040204020203" pitchFamily="34" charset="0"/>
                  <a:ea typeface="メイリオ" panose="020B0604030504040204" pitchFamily="50" charset="-128"/>
                </a:rPr>
                <a:t>STEP</a:t>
              </a:r>
              <a:r>
                <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rPr>
                <a:t> </a:t>
              </a:r>
              <a:r>
                <a:rPr kumimoji="0" lang="en-US" altLang="ja-JP" sz="1400" dirty="0" smtClean="0">
                  <a:solidFill>
                    <a:schemeClr val="tx1">
                      <a:lumMod val="90000"/>
                      <a:lumOff val="10000"/>
                    </a:schemeClr>
                  </a:solidFill>
                  <a:latin typeface="Segoe UI" panose="020B0502040204020203" pitchFamily="34" charset="0"/>
                  <a:ea typeface="メイリオ" panose="020B0604030504040204" pitchFamily="50" charset="-128"/>
                </a:rPr>
                <a:t>A</a:t>
              </a:r>
              <a:endPar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endParaRPr>
            </a:p>
          </p:txBody>
        </p:sp>
        <p:sp>
          <p:nvSpPr>
            <p:cNvPr id="133" name="角丸四角形 132"/>
            <p:cNvSpPr/>
            <p:nvPr/>
          </p:nvSpPr>
          <p:spPr bwMode="auto">
            <a:xfrm>
              <a:off x="1825176" y="1573011"/>
              <a:ext cx="841874" cy="317897"/>
            </a:xfrm>
            <a:prstGeom prst="roundRect">
              <a:avLst/>
            </a:prstGeom>
            <a:noFill/>
            <a:ln w="12700">
              <a:solidFill>
                <a:schemeClr val="bg1">
                  <a:lumMod val="50000"/>
                </a:schemeClr>
              </a:solidFill>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en-US" altLang="ja-JP" sz="1400" dirty="0" smtClean="0">
                  <a:solidFill>
                    <a:schemeClr val="tx1">
                      <a:lumMod val="90000"/>
                      <a:lumOff val="10000"/>
                    </a:schemeClr>
                  </a:solidFill>
                  <a:latin typeface="Segoe UI" panose="020B0502040204020203" pitchFamily="34" charset="0"/>
                  <a:ea typeface="メイリオ" panose="020B0604030504040204" pitchFamily="50" charset="-128"/>
                </a:rPr>
                <a:t>STEP</a:t>
              </a:r>
              <a:r>
                <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rPr>
                <a:t> </a:t>
              </a:r>
              <a:r>
                <a:rPr kumimoji="0" lang="en-US" altLang="ja-JP" sz="1400" dirty="0">
                  <a:solidFill>
                    <a:schemeClr val="tx1">
                      <a:lumMod val="90000"/>
                      <a:lumOff val="10000"/>
                    </a:schemeClr>
                  </a:solidFill>
                  <a:latin typeface="Segoe UI" panose="020B0502040204020203" pitchFamily="34" charset="0"/>
                  <a:ea typeface="メイリオ" panose="020B0604030504040204" pitchFamily="50" charset="-128"/>
                </a:rPr>
                <a:t>B</a:t>
              </a:r>
              <a:endPar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endParaRPr>
            </a:p>
          </p:txBody>
        </p:sp>
        <p:sp>
          <p:nvSpPr>
            <p:cNvPr id="134" name="角丸四角形 133"/>
            <p:cNvSpPr/>
            <p:nvPr/>
          </p:nvSpPr>
          <p:spPr bwMode="auto">
            <a:xfrm>
              <a:off x="3230656" y="1573011"/>
              <a:ext cx="841874" cy="317897"/>
            </a:xfrm>
            <a:prstGeom prst="roundRect">
              <a:avLst/>
            </a:prstGeom>
            <a:noFill/>
            <a:ln w="12700">
              <a:solidFill>
                <a:schemeClr val="bg1">
                  <a:lumMod val="50000"/>
                </a:schemeClr>
              </a:solidFill>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en-US" altLang="ja-JP" sz="1400" dirty="0" smtClean="0">
                  <a:solidFill>
                    <a:schemeClr val="tx1">
                      <a:lumMod val="90000"/>
                      <a:lumOff val="10000"/>
                    </a:schemeClr>
                  </a:solidFill>
                  <a:latin typeface="Segoe UI" panose="020B0502040204020203" pitchFamily="34" charset="0"/>
                  <a:ea typeface="メイリオ" panose="020B0604030504040204" pitchFamily="50" charset="-128"/>
                </a:rPr>
                <a:t>STEP</a:t>
              </a:r>
              <a:r>
                <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rPr>
                <a:t> </a:t>
              </a:r>
              <a:r>
                <a:rPr kumimoji="0" lang="en-US" altLang="ja-JP" sz="1400" dirty="0" smtClean="0">
                  <a:solidFill>
                    <a:schemeClr val="tx1">
                      <a:lumMod val="90000"/>
                      <a:lumOff val="10000"/>
                    </a:schemeClr>
                  </a:solidFill>
                  <a:latin typeface="Segoe UI" panose="020B0502040204020203" pitchFamily="34" charset="0"/>
                  <a:ea typeface="メイリオ" panose="020B0604030504040204" pitchFamily="50" charset="-128"/>
                </a:rPr>
                <a:t>C</a:t>
              </a:r>
              <a:endPar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endParaRPr>
            </a:p>
          </p:txBody>
        </p:sp>
        <p:sp>
          <p:nvSpPr>
            <p:cNvPr id="149" name="角丸四角形 148"/>
            <p:cNvSpPr/>
            <p:nvPr/>
          </p:nvSpPr>
          <p:spPr bwMode="auto">
            <a:xfrm>
              <a:off x="4514198" y="1573011"/>
              <a:ext cx="841874" cy="317897"/>
            </a:xfrm>
            <a:prstGeom prst="roundRect">
              <a:avLst/>
            </a:prstGeom>
            <a:noFill/>
            <a:ln w="12700">
              <a:solidFill>
                <a:schemeClr val="bg1">
                  <a:lumMod val="50000"/>
                </a:schemeClr>
              </a:solidFill>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en-US" altLang="ja-JP" sz="1400" dirty="0" smtClean="0">
                  <a:solidFill>
                    <a:schemeClr val="tx1">
                      <a:lumMod val="90000"/>
                      <a:lumOff val="10000"/>
                    </a:schemeClr>
                  </a:solidFill>
                  <a:latin typeface="Segoe UI" panose="020B0502040204020203" pitchFamily="34" charset="0"/>
                  <a:ea typeface="メイリオ" panose="020B0604030504040204" pitchFamily="50" charset="-128"/>
                </a:rPr>
                <a:t>STEP</a:t>
              </a:r>
              <a:r>
                <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rPr>
                <a:t> </a:t>
              </a:r>
              <a:r>
                <a:rPr kumimoji="0" lang="en-US" altLang="ja-JP" sz="1400" dirty="0">
                  <a:solidFill>
                    <a:schemeClr val="tx1">
                      <a:lumMod val="90000"/>
                      <a:lumOff val="10000"/>
                    </a:schemeClr>
                  </a:solidFill>
                  <a:latin typeface="Segoe UI" panose="020B0502040204020203" pitchFamily="34" charset="0"/>
                  <a:ea typeface="メイリオ" panose="020B0604030504040204" pitchFamily="50" charset="-128"/>
                </a:rPr>
                <a:t>D</a:t>
              </a:r>
              <a:endPar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endParaRPr>
            </a:p>
          </p:txBody>
        </p:sp>
        <p:sp>
          <p:nvSpPr>
            <p:cNvPr id="150" name="角丸四角形 149"/>
            <p:cNvSpPr/>
            <p:nvPr/>
          </p:nvSpPr>
          <p:spPr bwMode="auto">
            <a:xfrm>
              <a:off x="5617276" y="1573011"/>
              <a:ext cx="841874" cy="317897"/>
            </a:xfrm>
            <a:prstGeom prst="roundRect">
              <a:avLst/>
            </a:prstGeom>
            <a:noFill/>
            <a:ln w="12700">
              <a:solidFill>
                <a:schemeClr val="bg1">
                  <a:lumMod val="50000"/>
                </a:schemeClr>
              </a:solidFill>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en-US" altLang="ja-JP" sz="1400" dirty="0" smtClean="0">
                  <a:solidFill>
                    <a:schemeClr val="tx1">
                      <a:lumMod val="90000"/>
                      <a:lumOff val="10000"/>
                    </a:schemeClr>
                  </a:solidFill>
                  <a:latin typeface="Segoe UI" panose="020B0502040204020203" pitchFamily="34" charset="0"/>
                  <a:ea typeface="メイリオ" panose="020B0604030504040204" pitchFamily="50" charset="-128"/>
                </a:rPr>
                <a:t>STEP</a:t>
              </a:r>
              <a:r>
                <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rPr>
                <a:t> </a:t>
              </a:r>
              <a:r>
                <a:rPr kumimoji="0" lang="en-US" altLang="ja-JP" sz="1400" dirty="0" smtClean="0">
                  <a:solidFill>
                    <a:schemeClr val="tx1">
                      <a:lumMod val="90000"/>
                      <a:lumOff val="10000"/>
                    </a:schemeClr>
                  </a:solidFill>
                  <a:latin typeface="Segoe UI" panose="020B0502040204020203" pitchFamily="34" charset="0"/>
                  <a:ea typeface="メイリオ" panose="020B0604030504040204" pitchFamily="50" charset="-128"/>
                </a:rPr>
                <a:t>E</a:t>
              </a:r>
              <a:endPar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endParaRPr>
            </a:p>
          </p:txBody>
        </p:sp>
      </p:grpSp>
    </p:spTree>
    <p:extLst>
      <p:ext uri="{BB962C8B-B14F-4D97-AF65-F5344CB8AC3E}">
        <p14:creationId xmlns:p14="http://schemas.microsoft.com/office/powerpoint/2010/main" val="1435157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lstStyle/>
          <a:p>
            <a:r>
              <a:rPr kumimoji="1" lang="ja-JP" altLang="en-US" dirty="0" smtClean="0"/>
              <a:t>本手法</a:t>
            </a:r>
            <a:r>
              <a:rPr lang="ja-JP" altLang="en-US" dirty="0" smtClean="0"/>
              <a:t>で採用する</a:t>
            </a:r>
            <a:r>
              <a:rPr kumimoji="1" lang="ja-JP" altLang="en-US" dirty="0" smtClean="0"/>
              <a:t>ベクトル表現</a:t>
            </a:r>
            <a:r>
              <a:rPr kumimoji="1" lang="en-US" altLang="ja-JP" dirty="0" smtClean="0"/>
              <a:t/>
            </a:r>
            <a:br>
              <a:rPr kumimoji="1" lang="en-US" altLang="ja-JP" dirty="0" smtClean="0"/>
            </a:br>
            <a:r>
              <a:rPr kumimoji="1" lang="en-US" altLang="ja-JP" dirty="0" err="1" smtClean="0"/>
              <a:t>BoW</a:t>
            </a:r>
            <a:r>
              <a:rPr kumimoji="1" lang="en-US" altLang="ja-JP" dirty="0" smtClean="0"/>
              <a:t> (Bag of Words)</a:t>
            </a:r>
            <a:endParaRPr kumimoji="1" lang="ja-JP" altLang="en-US" dirty="0"/>
          </a:p>
        </p:txBody>
      </p:sp>
      <p:sp>
        <p:nvSpPr>
          <p:cNvPr id="3" name="コンテンツ プレースホルダー 2"/>
          <p:cNvSpPr>
            <a:spLocks noGrp="1"/>
          </p:cNvSpPr>
          <p:nvPr>
            <p:ph idx="1"/>
          </p:nvPr>
        </p:nvSpPr>
        <p:spPr>
          <a:xfrm>
            <a:off x="389468" y="1600200"/>
            <a:ext cx="8483600" cy="4525963"/>
          </a:xfrm>
          <a:noFill/>
        </p:spPr>
        <p:txBody>
          <a:bodyPr/>
          <a:lstStyle/>
          <a:p>
            <a:pPr marL="357188" indent="-357188">
              <a:spcBef>
                <a:spcPts val="600"/>
              </a:spcBef>
              <a:spcAft>
                <a:spcPts val="600"/>
              </a:spcAft>
              <a:buNone/>
            </a:pPr>
            <a:r>
              <a:rPr kumimoji="1" lang="ja-JP" altLang="en-US" sz="2400" dirty="0" smtClean="0"/>
              <a:t>本手法は，以前のバージョンのコードブロック情報を再利用</a:t>
            </a:r>
            <a:r>
              <a:rPr kumimoji="1" lang="en-US" altLang="ja-JP" sz="2400" dirty="0" smtClean="0"/>
              <a:t/>
            </a:r>
            <a:br>
              <a:rPr kumimoji="1" lang="en-US" altLang="ja-JP" sz="2400" dirty="0" smtClean="0"/>
            </a:br>
            <a:r>
              <a:rPr kumimoji="1" lang="ja-JP" altLang="en-US" sz="2400" dirty="0" smtClean="0"/>
              <a:t>コードブロックが変更されない限り，バージョンが変わっても特徴ベクトルは</a:t>
            </a:r>
            <a:r>
              <a:rPr lang="ja-JP" altLang="en-US" sz="2400" dirty="0"/>
              <a:t>不変</a:t>
            </a:r>
            <a:r>
              <a:rPr kumimoji="1" lang="ja-JP" altLang="en-US" sz="2400" dirty="0" smtClean="0"/>
              <a:t>である必要がある</a:t>
            </a:r>
            <a:endParaRPr kumimoji="1" lang="en-US" altLang="ja-JP" sz="2400" dirty="0" smtClean="0"/>
          </a:p>
          <a:p>
            <a:pPr marL="357188" indent="-357188">
              <a:spcBef>
                <a:spcPts val="600"/>
              </a:spcBef>
              <a:spcAft>
                <a:spcPts val="600"/>
              </a:spcAft>
              <a:buNone/>
            </a:pPr>
            <a:endParaRPr lang="en-US" altLang="ja-JP" sz="2400" dirty="0"/>
          </a:p>
          <a:p>
            <a:pPr marL="357188" indent="-357188">
              <a:spcBef>
                <a:spcPts val="600"/>
              </a:spcBef>
              <a:spcAft>
                <a:spcPts val="600"/>
              </a:spcAft>
              <a:buNone/>
            </a:pPr>
            <a:endParaRPr kumimoji="1" lang="en-US" altLang="ja-JP" sz="2400" dirty="0" smtClean="0"/>
          </a:p>
          <a:p>
            <a:pPr marL="357188" indent="-357188">
              <a:spcBef>
                <a:spcPts val="600"/>
              </a:spcBef>
              <a:spcAft>
                <a:spcPts val="600"/>
              </a:spcAft>
              <a:buNone/>
            </a:pPr>
            <a:endParaRPr kumimoji="1" lang="en-US" altLang="ja-JP" sz="2400" dirty="0" smtClean="0"/>
          </a:p>
          <a:p>
            <a:pPr marL="0" indent="0">
              <a:spcBef>
                <a:spcPts val="600"/>
              </a:spcBef>
              <a:spcAft>
                <a:spcPts val="600"/>
              </a:spcAft>
              <a:buNone/>
            </a:pPr>
            <a:r>
              <a:rPr lang="ja-JP" altLang="en-US" sz="2400" dirty="0" smtClean="0"/>
              <a:t>また，既存研究</a:t>
            </a:r>
            <a:r>
              <a:rPr lang="en-US" altLang="ja-JP" sz="2400" dirty="0" smtClean="0"/>
              <a:t>[2]</a:t>
            </a:r>
            <a:r>
              <a:rPr lang="ja-JP" altLang="en-US" sz="2400" dirty="0" smtClean="0"/>
              <a:t>において</a:t>
            </a:r>
            <a:r>
              <a:rPr lang="en-US" altLang="ja-JP" sz="2400" dirty="0" smtClean="0"/>
              <a:t>TF-IDF</a:t>
            </a:r>
            <a:r>
              <a:rPr lang="ja-JP" altLang="en-US" sz="2400" dirty="0"/>
              <a:t>を用いるより高い再現率</a:t>
            </a:r>
            <a:endParaRPr lang="en-US" altLang="ja-JP" sz="2400" dirty="0"/>
          </a:p>
          <a:p>
            <a:pPr marL="0" indent="0">
              <a:spcBef>
                <a:spcPts val="600"/>
              </a:spcBef>
              <a:spcAft>
                <a:spcPts val="600"/>
              </a:spcAft>
              <a:buNone/>
            </a:pPr>
            <a:endParaRPr lang="en-US" altLang="ja-JP" sz="400" dirty="0" smtClean="0"/>
          </a:p>
          <a:p>
            <a:pPr marL="0" indent="0">
              <a:spcBef>
                <a:spcPts val="600"/>
              </a:spcBef>
              <a:spcAft>
                <a:spcPts val="600"/>
              </a:spcAft>
              <a:buNone/>
            </a:pPr>
            <a:r>
              <a:rPr lang="en-US" altLang="ja-JP" sz="2400" dirty="0" smtClean="0"/>
              <a:t/>
            </a:r>
            <a:br>
              <a:rPr lang="en-US" altLang="ja-JP" sz="2400" dirty="0" smtClean="0"/>
            </a:br>
            <a:r>
              <a:rPr lang="ja-JP" altLang="en-US" sz="2400" dirty="0" smtClean="0"/>
              <a:t>本手法は，ベクトル表現に</a:t>
            </a:r>
            <a:r>
              <a:rPr lang="en-US" altLang="ja-JP" sz="2400" dirty="0" err="1" smtClean="0"/>
              <a:t>BoW</a:t>
            </a:r>
            <a:r>
              <a:rPr lang="ja-JP" altLang="en-US" sz="2400" dirty="0" smtClean="0"/>
              <a:t>を採用</a:t>
            </a:r>
            <a:endParaRPr kumimoji="1" lang="en-US" altLang="ja-JP" sz="2400" dirty="0" smtClean="0"/>
          </a:p>
          <a:p>
            <a:pPr marL="0" indent="0">
              <a:spcBef>
                <a:spcPts val="600"/>
              </a:spcBef>
              <a:spcAft>
                <a:spcPts val="600"/>
              </a:spcAft>
              <a:buNone/>
            </a:pPr>
            <a:endParaRPr lang="en-US" altLang="ja-JP" sz="2400" dirty="0"/>
          </a:p>
          <a:p>
            <a:pPr marL="0" indent="0">
              <a:spcBef>
                <a:spcPts val="600"/>
              </a:spcBef>
              <a:spcAft>
                <a:spcPts val="600"/>
              </a:spcAft>
              <a:buNone/>
            </a:pPr>
            <a:endParaRPr lang="en-US" altLang="ja-JP" sz="2400" dirty="0"/>
          </a:p>
          <a:p>
            <a:pPr marL="0" indent="0">
              <a:spcBef>
                <a:spcPts val="600"/>
              </a:spcBef>
              <a:spcAft>
                <a:spcPts val="600"/>
              </a:spcAft>
              <a:buNone/>
            </a:pPr>
            <a:endParaRPr kumimoji="1"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139261805"/>
              </p:ext>
            </p:extLst>
          </p:nvPr>
        </p:nvGraphicFramePr>
        <p:xfrm>
          <a:off x="487104" y="2862115"/>
          <a:ext cx="8303478" cy="1381760"/>
        </p:xfrm>
        <a:graphic>
          <a:graphicData uri="http://schemas.openxmlformats.org/drawingml/2006/table">
            <a:tbl>
              <a:tblPr firstRow="1" bandRow="1">
                <a:tableStyleId>{72833802-FEF1-4C79-8D5D-14CF1EAF98D9}</a:tableStyleId>
              </a:tblPr>
              <a:tblGrid>
                <a:gridCol w="970082">
                  <a:extLst>
                    <a:ext uri="{9D8B030D-6E8A-4147-A177-3AD203B41FA5}">
                      <a16:colId xmlns:a16="http://schemas.microsoft.com/office/drawing/2014/main" val="20000"/>
                    </a:ext>
                  </a:extLst>
                </a:gridCol>
                <a:gridCol w="1084585">
                  <a:extLst>
                    <a:ext uri="{9D8B030D-6E8A-4147-A177-3AD203B41FA5}">
                      <a16:colId xmlns:a16="http://schemas.microsoft.com/office/drawing/2014/main" val="20001"/>
                    </a:ext>
                  </a:extLst>
                </a:gridCol>
                <a:gridCol w="3564922">
                  <a:extLst>
                    <a:ext uri="{9D8B030D-6E8A-4147-A177-3AD203B41FA5}">
                      <a16:colId xmlns:a16="http://schemas.microsoft.com/office/drawing/2014/main" val="20002"/>
                    </a:ext>
                  </a:extLst>
                </a:gridCol>
                <a:gridCol w="2683889">
                  <a:extLst>
                    <a:ext uri="{9D8B030D-6E8A-4147-A177-3AD203B41FA5}">
                      <a16:colId xmlns:a16="http://schemas.microsoft.com/office/drawing/2014/main" val="2371647466"/>
                    </a:ext>
                  </a:extLst>
                </a:gridCol>
              </a:tblGrid>
              <a:tr h="576509">
                <a:tc>
                  <a:txBody>
                    <a:bodyPr/>
                    <a:lstStyle/>
                    <a:p>
                      <a:pPr algn="ctr"/>
                      <a:r>
                        <a:rPr kumimoji="1" lang="ja-JP" altLang="en-US" sz="1800" dirty="0" smtClean="0"/>
                        <a:t>手法</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800" dirty="0" smtClean="0"/>
                        <a:t>特徴量</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800" dirty="0" smtClean="0"/>
                        <a:t>変更なしコードブロックの</a:t>
                      </a:r>
                      <a:r>
                        <a:rPr kumimoji="1" lang="en-US" altLang="ja-JP" sz="1800" dirty="0" smtClean="0"/>
                        <a:t/>
                      </a:r>
                      <a:br>
                        <a:rPr kumimoji="1" lang="en-US" altLang="ja-JP" sz="1800" dirty="0" smtClean="0"/>
                      </a:br>
                      <a:r>
                        <a:rPr kumimoji="1" lang="ja-JP" altLang="en-US" sz="1800" dirty="0" smtClean="0"/>
                        <a:t>バージョンごとの特徴ベクトル</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800" dirty="0" smtClean="0"/>
                        <a:t>バージョンごとに特徴</a:t>
                      </a:r>
                      <a:r>
                        <a:rPr kumimoji="1" lang="en-US" altLang="ja-JP" sz="1800" dirty="0" smtClean="0"/>
                        <a:t/>
                      </a:r>
                      <a:br>
                        <a:rPr kumimoji="1" lang="en-US" altLang="ja-JP" sz="1800" dirty="0" smtClean="0"/>
                      </a:br>
                      <a:r>
                        <a:rPr kumimoji="1" lang="ja-JP" altLang="en-US" sz="1800" dirty="0" smtClean="0"/>
                        <a:t>ベクトルの再計算</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lvl="0" algn="l"/>
                      <a:r>
                        <a:rPr kumimoji="1" lang="en-US" altLang="ja-JP" sz="1800" dirty="0" smtClean="0"/>
                        <a:t>TF-IDF</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TF × IDF</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800" baseline="0" dirty="0" smtClean="0"/>
                        <a:t>変化あり </a:t>
                      </a:r>
                      <a:r>
                        <a:rPr kumimoji="1" lang="en-US" altLang="ja-JP" sz="1800" baseline="0" dirty="0" smtClean="0"/>
                        <a:t>(</a:t>
                      </a:r>
                      <a:r>
                        <a:rPr kumimoji="1" lang="ja-JP" altLang="en-US" sz="1800" baseline="0" dirty="0" smtClean="0"/>
                        <a:t>問題</a:t>
                      </a:r>
                      <a:r>
                        <a:rPr kumimoji="1" lang="en-US" altLang="ja-JP" sz="1800" baseline="0" dirty="0" smtClean="0"/>
                        <a:t>1)</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800" dirty="0" smtClean="0"/>
                        <a:t>必要</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lvl="0" algn="l"/>
                      <a:r>
                        <a:rPr kumimoji="1" lang="en-US" altLang="ja-JP" sz="1800" dirty="0" err="1" smtClean="0"/>
                        <a:t>BoW</a:t>
                      </a:r>
                      <a:r>
                        <a:rPr kumimoji="1" lang="en-US" altLang="ja-JP" sz="1800" dirty="0" smtClean="0"/>
                        <a:t> </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TF </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800" dirty="0" smtClean="0">
                          <a:solidFill>
                            <a:srgbClr val="FF0000"/>
                          </a:solidFill>
                        </a:rPr>
                        <a:t>変化なし</a:t>
                      </a:r>
                      <a:endParaRPr kumimoji="1" lang="ja-JP" altLang="en-US" sz="18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800" dirty="0" smtClean="0">
                          <a:solidFill>
                            <a:srgbClr val="FF0000"/>
                          </a:solidFill>
                        </a:rPr>
                        <a:t>不要</a:t>
                      </a:r>
                      <a:endParaRPr kumimoji="1" lang="ja-JP" altLang="en-US" sz="18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344414152"/>
                  </a:ext>
                </a:extLst>
              </a:tr>
            </a:tbl>
          </a:graphicData>
        </a:graphic>
      </p:graphicFrame>
      <p:sp>
        <p:nvSpPr>
          <p:cNvPr id="6" name="テキスト ボックス 5"/>
          <p:cNvSpPr txBox="1"/>
          <p:nvPr/>
        </p:nvSpPr>
        <p:spPr>
          <a:xfrm>
            <a:off x="460103" y="1961477"/>
            <a:ext cx="441146" cy="400110"/>
          </a:xfrm>
          <a:prstGeom prst="rect">
            <a:avLst/>
          </a:prstGeom>
          <a:noFill/>
        </p:spPr>
        <p:txBody>
          <a:bodyPr wrap="none" rtlCol="0">
            <a:spAutoFit/>
          </a:bodyPr>
          <a:lstStyle/>
          <a:p>
            <a:r>
              <a:rPr kumimoji="1" lang="ja-JP" altLang="en-US" sz="2000" dirty="0" smtClean="0"/>
              <a:t>∴</a:t>
            </a:r>
            <a:endParaRPr kumimoji="1" lang="ja-JP" altLang="en-US" sz="2000" dirty="0"/>
          </a:p>
        </p:txBody>
      </p:sp>
      <p:sp>
        <p:nvSpPr>
          <p:cNvPr id="7" name="テキスト ボックス 29"/>
          <p:cNvSpPr txBox="1"/>
          <p:nvPr/>
        </p:nvSpPr>
        <p:spPr>
          <a:xfrm>
            <a:off x="266847" y="6302539"/>
            <a:ext cx="8135010" cy="490783"/>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400" dirty="0" smtClean="0"/>
              <a:t>[2]</a:t>
            </a:r>
            <a:r>
              <a:rPr lang="zh-TW" altLang="en-US" sz="1400" dirty="0"/>
              <a:t>横井 一輝</a:t>
            </a:r>
            <a:r>
              <a:rPr lang="en-US" altLang="zh-TW" sz="1400" dirty="0"/>
              <a:t>, </a:t>
            </a:r>
            <a:r>
              <a:rPr lang="zh-TW" altLang="en-US" sz="1400" dirty="0"/>
              <a:t>崔 恩瀞</a:t>
            </a:r>
            <a:r>
              <a:rPr lang="en-US" altLang="zh-TW" sz="1400" dirty="0"/>
              <a:t>, </a:t>
            </a:r>
            <a:r>
              <a:rPr lang="zh-TW" altLang="en-US" sz="1400" dirty="0"/>
              <a:t>吉田 則裕</a:t>
            </a:r>
            <a:r>
              <a:rPr lang="en-US" altLang="zh-TW" sz="1400" dirty="0"/>
              <a:t>, </a:t>
            </a:r>
            <a:r>
              <a:rPr lang="zh-TW" altLang="en-US" sz="1400" dirty="0"/>
              <a:t>井上 克郎</a:t>
            </a:r>
            <a:r>
              <a:rPr lang="en-US" altLang="ja-JP" sz="1400" dirty="0" smtClean="0"/>
              <a:t>:</a:t>
            </a:r>
            <a:r>
              <a:rPr lang="en-US" altLang="ja-JP" sz="1400" dirty="0"/>
              <a:t> </a:t>
            </a:r>
            <a:r>
              <a:rPr lang="en-US" altLang="ja-JP" sz="1400" b="1" dirty="0" smtClean="0"/>
              <a:t>"</a:t>
            </a:r>
            <a:r>
              <a:rPr lang="ja-JP" altLang="en-US" sz="1400" dirty="0"/>
              <a:t>コード片のベクトル表現に基づく大規模コードクローン集合の特徴調査</a:t>
            </a:r>
            <a:r>
              <a:rPr lang="en-US" altLang="ja-JP" sz="1400" b="1" dirty="0" smtClean="0"/>
              <a:t>"</a:t>
            </a:r>
            <a:r>
              <a:rPr lang="en-US" altLang="ja-JP" sz="1400" dirty="0" smtClean="0"/>
              <a:t>,</a:t>
            </a:r>
            <a:r>
              <a:rPr lang="ja-JP" altLang="en-US" sz="1400" dirty="0"/>
              <a:t>ソフトウェアエンジニアリングシンポジウム</a:t>
            </a:r>
            <a:r>
              <a:rPr lang="en-US" altLang="ja-JP" sz="1400" dirty="0"/>
              <a:t>2018</a:t>
            </a:r>
            <a:r>
              <a:rPr lang="ja-JP" altLang="en-US" sz="1400" dirty="0"/>
              <a:t>論文集</a:t>
            </a:r>
            <a:r>
              <a:rPr lang="en-US" altLang="ja-JP" sz="1400" dirty="0" smtClean="0"/>
              <a:t>, </a:t>
            </a:r>
            <a:r>
              <a:rPr lang="en-US" altLang="ja-JP" sz="1400" dirty="0"/>
              <a:t>pp.192-199</a:t>
            </a:r>
            <a:r>
              <a:rPr lang="en-US" altLang="ja-JP" sz="1400" dirty="0" smtClean="0"/>
              <a:t>, 2018/9</a:t>
            </a:r>
            <a:endParaRPr kumimoji="1" lang="ja-JP" altLang="en-US" sz="1400" dirty="0"/>
          </a:p>
        </p:txBody>
      </p:sp>
      <p:sp>
        <p:nvSpPr>
          <p:cNvPr id="8" name="右矢印 7"/>
          <p:cNvSpPr/>
          <p:nvPr/>
        </p:nvSpPr>
        <p:spPr>
          <a:xfrm rot="5400000">
            <a:off x="4322025" y="4784651"/>
            <a:ext cx="488833" cy="764274"/>
          </a:xfrm>
          <a:prstGeom prst="rightArrow">
            <a:avLst>
              <a:gd name="adj1" fmla="val 50000"/>
              <a:gd name="adj2" fmla="val 45970"/>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53247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LSH</a:t>
            </a:r>
            <a:r>
              <a:rPr lang="en-US" altLang="ja-JP" dirty="0" smtClean="0"/>
              <a:t>(</a:t>
            </a:r>
            <a:r>
              <a:rPr lang="en-US" altLang="ja-JP" dirty="0" err="1" smtClean="0"/>
              <a:t>Localy</a:t>
            </a:r>
            <a:r>
              <a:rPr lang="en-US" altLang="ja-JP" dirty="0" smtClean="0"/>
              <a:t>-Sensitive Hashing)[3]</a:t>
            </a:r>
            <a:br>
              <a:rPr lang="en-US" altLang="ja-JP" dirty="0" smtClean="0"/>
            </a:br>
            <a:r>
              <a:rPr lang="ja-JP" altLang="en-US" dirty="0" smtClean="0"/>
              <a:t>を用いたクラスタリング</a:t>
            </a:r>
            <a:endParaRPr kumimoji="1" lang="ja-JP" altLang="en-US" dirty="0"/>
          </a:p>
        </p:txBody>
      </p:sp>
      <p:sp>
        <p:nvSpPr>
          <p:cNvPr id="3" name="コンテンツ プレースホルダー 2"/>
          <p:cNvSpPr>
            <a:spLocks noGrp="1"/>
          </p:cNvSpPr>
          <p:nvPr>
            <p:ph idx="1"/>
          </p:nvPr>
        </p:nvSpPr>
        <p:spPr/>
        <p:txBody>
          <a:bodyPr/>
          <a:lstStyle/>
          <a:p>
            <a:pPr marL="0" indent="0">
              <a:spcBef>
                <a:spcPts val="600"/>
              </a:spcBef>
              <a:spcAft>
                <a:spcPts val="600"/>
              </a:spcAft>
              <a:buNone/>
            </a:pPr>
            <a:r>
              <a:rPr lang="ja-JP" altLang="en-US" sz="2400" dirty="0" smtClean="0"/>
              <a:t>近似最近傍探索アルゴリズムの</a:t>
            </a:r>
            <a:r>
              <a:rPr lang="en-US" altLang="ja-JP" sz="2400" dirty="0" smtClean="0"/>
              <a:t>1</a:t>
            </a:r>
            <a:r>
              <a:rPr lang="ja-JP" altLang="en-US" sz="2400" dirty="0" smtClean="0"/>
              <a:t>つで，ハッシュ関数を用いてクラスタリング</a:t>
            </a:r>
            <a:r>
              <a:rPr lang="en-US" altLang="ja-JP" sz="2400" dirty="0" smtClean="0"/>
              <a:t/>
            </a:r>
            <a:br>
              <a:rPr lang="en-US" altLang="ja-JP" sz="2400" dirty="0" smtClean="0"/>
            </a:br>
            <a:r>
              <a:rPr lang="ja-JP" altLang="en-US" sz="2400" dirty="0" smtClean="0"/>
              <a:t>∴ クローンペアとなりうる候補を高速に絞ることが可能</a:t>
            </a:r>
            <a:endParaRPr lang="en-US" altLang="ja-JP" sz="2000" dirty="0" smtClean="0"/>
          </a:p>
          <a:p>
            <a:pPr marL="0" indent="0">
              <a:spcBef>
                <a:spcPts val="600"/>
              </a:spcBef>
              <a:spcAft>
                <a:spcPts val="600"/>
              </a:spcAft>
              <a:buNone/>
            </a:pPr>
            <a:endParaRPr lang="en-US" altLang="ja-JP" sz="2400" dirty="0"/>
          </a:p>
          <a:p>
            <a:pPr marL="0" indent="0">
              <a:spcBef>
                <a:spcPts val="600"/>
              </a:spcBef>
              <a:spcAft>
                <a:spcPts val="600"/>
              </a:spcAft>
              <a:buNone/>
            </a:pPr>
            <a:endParaRPr lang="en-US" altLang="ja-JP" sz="2400" dirty="0" smtClean="0"/>
          </a:p>
          <a:p>
            <a:pPr marL="0" indent="0">
              <a:spcBef>
                <a:spcPts val="600"/>
              </a:spcBef>
              <a:spcAft>
                <a:spcPts val="600"/>
              </a:spcAft>
              <a:buNone/>
            </a:pPr>
            <a:endParaRPr lang="en-US" altLang="ja-JP" sz="2400" dirty="0"/>
          </a:p>
          <a:p>
            <a:pPr marL="0" indent="0">
              <a:spcBef>
                <a:spcPts val="600"/>
              </a:spcBef>
              <a:spcAft>
                <a:spcPts val="600"/>
              </a:spcAft>
              <a:buNone/>
            </a:pPr>
            <a:endParaRPr lang="en-US" altLang="ja-JP" sz="2400" dirty="0" smtClean="0"/>
          </a:p>
          <a:p>
            <a:pPr marL="0" indent="0">
              <a:spcBef>
                <a:spcPts val="600"/>
              </a:spcBef>
              <a:spcAft>
                <a:spcPts val="600"/>
              </a:spcAft>
              <a:buNone/>
            </a:pPr>
            <a:endParaRPr lang="en-US" altLang="ja-JP" sz="2400" dirty="0"/>
          </a:p>
          <a:p>
            <a:pPr marL="0" indent="0">
              <a:spcBef>
                <a:spcPts val="600"/>
              </a:spcBef>
              <a:spcAft>
                <a:spcPts val="600"/>
              </a:spcAft>
              <a:buNone/>
            </a:pPr>
            <a:r>
              <a:rPr lang="ja-JP" altLang="en-US" sz="2400" kern="1200" dirty="0" smtClean="0">
                <a:solidFill>
                  <a:schemeClr val="tx1"/>
                </a:solidFill>
              </a:rPr>
              <a:t>追加</a:t>
            </a:r>
            <a:r>
              <a:rPr lang="ja-JP" altLang="en-US" sz="2400" kern="1200" dirty="0">
                <a:solidFill>
                  <a:schemeClr val="tx1"/>
                </a:solidFill>
              </a:rPr>
              <a:t>，編集されたコードブロックの特徴ベクトル</a:t>
            </a:r>
            <a:r>
              <a:rPr lang="ja-JP" altLang="en-US" sz="2400" kern="1200" dirty="0" smtClean="0">
                <a:solidFill>
                  <a:schemeClr val="tx1"/>
                </a:solidFill>
              </a:rPr>
              <a:t>と，</a:t>
            </a:r>
            <a:r>
              <a:rPr lang="en-US" altLang="ja-JP" sz="2400" kern="1200" dirty="0" smtClean="0">
                <a:solidFill>
                  <a:schemeClr val="tx1"/>
                </a:solidFill>
              </a:rPr>
              <a:t/>
            </a:r>
            <a:br>
              <a:rPr lang="en-US" altLang="ja-JP" sz="2400" kern="1200" dirty="0" smtClean="0">
                <a:solidFill>
                  <a:schemeClr val="tx1"/>
                </a:solidFill>
              </a:rPr>
            </a:br>
            <a:r>
              <a:rPr lang="ja-JP" altLang="en-US" sz="2400" kern="1200" dirty="0" smtClean="0">
                <a:solidFill>
                  <a:schemeClr val="tx1"/>
                </a:solidFill>
              </a:rPr>
              <a:t>近似</a:t>
            </a:r>
            <a:r>
              <a:rPr lang="ja-JP" altLang="en-US" sz="2400" kern="1200" dirty="0">
                <a:solidFill>
                  <a:schemeClr val="tx1"/>
                </a:solidFill>
              </a:rPr>
              <a:t>した特徴</a:t>
            </a:r>
            <a:r>
              <a:rPr lang="ja-JP" altLang="en-US" sz="2400" kern="1200" dirty="0" smtClean="0">
                <a:solidFill>
                  <a:schemeClr val="tx1"/>
                </a:solidFill>
              </a:rPr>
              <a:t>ベクトルの集合</a:t>
            </a:r>
            <a:r>
              <a:rPr lang="ja-JP" altLang="en-US" sz="2400" kern="1200" dirty="0">
                <a:solidFill>
                  <a:schemeClr val="tx1"/>
                </a:solidFill>
              </a:rPr>
              <a:t>のクラスタ</a:t>
            </a:r>
            <a:r>
              <a:rPr lang="ja-JP" altLang="en-US" sz="2400" kern="1200" dirty="0" smtClean="0">
                <a:solidFill>
                  <a:schemeClr val="tx1"/>
                </a:solidFill>
              </a:rPr>
              <a:t>を高速に取得可能</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5" name="テキスト ボックス 29"/>
          <p:cNvSpPr txBox="1"/>
          <p:nvPr/>
        </p:nvSpPr>
        <p:spPr>
          <a:xfrm>
            <a:off x="1022390" y="6352258"/>
            <a:ext cx="7054703" cy="490783"/>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400" dirty="0" smtClean="0"/>
              <a:t>[3]</a:t>
            </a:r>
            <a:r>
              <a:rPr lang="en-US" altLang="ja-JP" sz="1400" dirty="0" smtClean="0">
                <a:solidFill>
                  <a:schemeClr val="tx1">
                    <a:lumMod val="75000"/>
                    <a:lumOff val="25000"/>
                  </a:schemeClr>
                </a:solidFill>
              </a:rPr>
              <a:t> </a:t>
            </a:r>
            <a:r>
              <a:rPr lang="en-US" altLang="ja-JP" sz="1400" dirty="0">
                <a:solidFill>
                  <a:schemeClr val="tx1">
                    <a:lumMod val="75000"/>
                    <a:lumOff val="25000"/>
                  </a:schemeClr>
                </a:solidFill>
              </a:rPr>
              <a:t>P. </a:t>
            </a:r>
            <a:r>
              <a:rPr lang="en-US" altLang="ja-JP" sz="1400" dirty="0" err="1">
                <a:solidFill>
                  <a:schemeClr val="tx1">
                    <a:lumMod val="75000"/>
                    <a:lumOff val="25000"/>
                  </a:schemeClr>
                </a:solidFill>
              </a:rPr>
              <a:t>Indyk</a:t>
            </a:r>
            <a:r>
              <a:rPr lang="en-US" altLang="ja-JP" sz="1400" dirty="0">
                <a:solidFill>
                  <a:schemeClr val="tx1">
                    <a:lumMod val="75000"/>
                    <a:lumOff val="25000"/>
                  </a:schemeClr>
                </a:solidFill>
              </a:rPr>
              <a:t>, R. </a:t>
            </a:r>
            <a:r>
              <a:rPr lang="en-US" altLang="ja-JP" sz="1400" dirty="0" err="1">
                <a:solidFill>
                  <a:schemeClr val="tx1">
                    <a:lumMod val="75000"/>
                    <a:lumOff val="25000"/>
                  </a:schemeClr>
                </a:solidFill>
              </a:rPr>
              <a:t>Motwani</a:t>
            </a:r>
            <a:r>
              <a:rPr lang="en-US" altLang="ja-JP" sz="1400" dirty="0">
                <a:solidFill>
                  <a:schemeClr val="tx1">
                    <a:lumMod val="75000"/>
                    <a:lumOff val="25000"/>
                  </a:schemeClr>
                </a:solidFill>
              </a:rPr>
              <a:t>. Approximate nearest neighbors: towards removing the curse of dimensionality. In Proc. of STOC ’98, pp. 604-613, 1998.</a:t>
            </a:r>
          </a:p>
        </p:txBody>
      </p:sp>
      <p:grpSp>
        <p:nvGrpSpPr>
          <p:cNvPr id="121" name="グループ化 120"/>
          <p:cNvGrpSpPr/>
          <p:nvPr/>
        </p:nvGrpSpPr>
        <p:grpSpPr>
          <a:xfrm>
            <a:off x="480264" y="2827723"/>
            <a:ext cx="7692980" cy="2499046"/>
            <a:chOff x="639034" y="2964299"/>
            <a:chExt cx="7692980" cy="2499046"/>
          </a:xfrm>
        </p:grpSpPr>
        <p:sp>
          <p:nvSpPr>
            <p:cNvPr id="44" name="右矢印 43"/>
            <p:cNvSpPr/>
            <p:nvPr/>
          </p:nvSpPr>
          <p:spPr>
            <a:xfrm>
              <a:off x="4033182" y="3810070"/>
              <a:ext cx="783843" cy="764274"/>
            </a:xfrm>
            <a:prstGeom prst="rightArrow">
              <a:avLst>
                <a:gd name="adj1" fmla="val 50000"/>
                <a:gd name="adj2" fmla="val 45970"/>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57"/>
            <p:cNvSpPr txBox="1"/>
            <p:nvPr/>
          </p:nvSpPr>
          <p:spPr>
            <a:xfrm>
              <a:off x="3540598" y="4715663"/>
              <a:ext cx="1800493" cy="369332"/>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dirty="0">
                  <a:latin typeface="+mn-ea"/>
                  <a:ea typeface="+mn-ea"/>
                </a:rPr>
                <a:t>クラスタリング</a:t>
              </a:r>
              <a:endParaRPr kumimoji="1" lang="ja-JP" altLang="en-US" dirty="0">
                <a:latin typeface="+mn-ea"/>
                <a:ea typeface="+mn-ea"/>
              </a:endParaRPr>
            </a:p>
          </p:txBody>
        </p:sp>
        <p:grpSp>
          <p:nvGrpSpPr>
            <p:cNvPr id="72" name="グループ化 71"/>
            <p:cNvGrpSpPr/>
            <p:nvPr/>
          </p:nvGrpSpPr>
          <p:grpSpPr>
            <a:xfrm>
              <a:off x="651185" y="2964299"/>
              <a:ext cx="3172196" cy="338554"/>
              <a:chOff x="457200" y="4841158"/>
              <a:chExt cx="3172196" cy="338554"/>
            </a:xfrm>
          </p:grpSpPr>
          <p:grpSp>
            <p:nvGrpSpPr>
              <p:cNvPr id="65" name="グループ化 64"/>
              <p:cNvGrpSpPr/>
              <p:nvPr/>
            </p:nvGrpSpPr>
            <p:grpSpPr>
              <a:xfrm>
                <a:off x="457200" y="4841158"/>
                <a:ext cx="1307577" cy="338554"/>
                <a:chOff x="740781" y="4504760"/>
                <a:chExt cx="1307577" cy="338554"/>
              </a:xfrm>
            </p:grpSpPr>
            <p:sp>
              <p:nvSpPr>
                <p:cNvPr id="63" name="楕円 62"/>
                <p:cNvSpPr/>
                <p:nvPr/>
              </p:nvSpPr>
              <p:spPr>
                <a:xfrm>
                  <a:off x="740781" y="4578079"/>
                  <a:ext cx="173600" cy="165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64" name="テキスト ボックス 57"/>
                <p:cNvSpPr txBox="1"/>
                <p:nvPr/>
              </p:nvSpPr>
              <p:spPr>
                <a:xfrm>
                  <a:off x="837770" y="4504760"/>
                  <a:ext cx="1210588"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sz="1600" dirty="0" smtClean="0">
                      <a:latin typeface="+mn-ea"/>
                      <a:ea typeface="+mn-ea"/>
                    </a:rPr>
                    <a:t>：変更なし</a:t>
                  </a:r>
                  <a:endParaRPr kumimoji="1" lang="ja-JP" altLang="en-US" sz="1600" dirty="0">
                    <a:latin typeface="+mn-ea"/>
                    <a:ea typeface="+mn-ea"/>
                  </a:endParaRPr>
                </a:p>
              </p:txBody>
            </p:sp>
          </p:grpSp>
          <p:grpSp>
            <p:nvGrpSpPr>
              <p:cNvPr id="66" name="グループ化 65"/>
              <p:cNvGrpSpPr/>
              <p:nvPr/>
            </p:nvGrpSpPr>
            <p:grpSpPr>
              <a:xfrm>
                <a:off x="1764777" y="4841158"/>
                <a:ext cx="897208" cy="338554"/>
                <a:chOff x="662315" y="4504760"/>
                <a:chExt cx="897208" cy="338554"/>
              </a:xfrm>
            </p:grpSpPr>
            <p:sp>
              <p:nvSpPr>
                <p:cNvPr id="67" name="楕円 66"/>
                <p:cNvSpPr/>
                <p:nvPr/>
              </p:nvSpPr>
              <p:spPr>
                <a:xfrm>
                  <a:off x="662315" y="4578079"/>
                  <a:ext cx="173600" cy="165042"/>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68" name="テキスト ボックス 57"/>
                <p:cNvSpPr txBox="1"/>
                <p:nvPr/>
              </p:nvSpPr>
              <p:spPr>
                <a:xfrm>
                  <a:off x="759304" y="4504760"/>
                  <a:ext cx="800219"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sz="1600" dirty="0" smtClean="0">
                      <a:latin typeface="+mn-ea"/>
                      <a:ea typeface="+mn-ea"/>
                    </a:rPr>
                    <a:t>：追加</a:t>
                  </a:r>
                  <a:endParaRPr kumimoji="1" lang="ja-JP" altLang="en-US" sz="1600" dirty="0">
                    <a:latin typeface="+mn-ea"/>
                    <a:ea typeface="+mn-ea"/>
                  </a:endParaRPr>
                </a:p>
              </p:txBody>
            </p:sp>
          </p:grpSp>
          <p:grpSp>
            <p:nvGrpSpPr>
              <p:cNvPr id="69" name="グループ化 68"/>
              <p:cNvGrpSpPr/>
              <p:nvPr/>
            </p:nvGrpSpPr>
            <p:grpSpPr>
              <a:xfrm>
                <a:off x="2732188" y="4841158"/>
                <a:ext cx="897208" cy="338554"/>
                <a:chOff x="569416" y="4504760"/>
                <a:chExt cx="897208" cy="338554"/>
              </a:xfrm>
            </p:grpSpPr>
            <p:sp>
              <p:nvSpPr>
                <p:cNvPr id="70" name="楕円 69"/>
                <p:cNvSpPr/>
                <p:nvPr/>
              </p:nvSpPr>
              <p:spPr>
                <a:xfrm>
                  <a:off x="569416" y="4578079"/>
                  <a:ext cx="173600" cy="165042"/>
                </a:xfrm>
                <a:prstGeom prst="ellipse">
                  <a:avLst/>
                </a:prstGeom>
                <a:solidFill>
                  <a:schemeClr val="accent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71" name="テキスト ボックス 57"/>
                <p:cNvSpPr txBox="1"/>
                <p:nvPr/>
              </p:nvSpPr>
              <p:spPr>
                <a:xfrm>
                  <a:off x="666405" y="4504760"/>
                  <a:ext cx="800219"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sz="1600" dirty="0" smtClean="0">
                      <a:latin typeface="+mn-ea"/>
                      <a:ea typeface="+mn-ea"/>
                    </a:rPr>
                    <a:t>：編集</a:t>
                  </a:r>
                  <a:endParaRPr kumimoji="1" lang="ja-JP" altLang="en-US" sz="1600" dirty="0">
                    <a:latin typeface="+mn-ea"/>
                    <a:ea typeface="+mn-ea"/>
                  </a:endParaRPr>
                </a:p>
              </p:txBody>
            </p:sp>
          </p:grpSp>
        </p:grpSp>
        <p:grpSp>
          <p:nvGrpSpPr>
            <p:cNvPr id="119" name="グループ化 118"/>
            <p:cNvGrpSpPr/>
            <p:nvPr/>
          </p:nvGrpSpPr>
          <p:grpSpPr>
            <a:xfrm>
              <a:off x="639034" y="3315288"/>
              <a:ext cx="2642573" cy="2148057"/>
              <a:chOff x="594296" y="3388375"/>
              <a:chExt cx="2642573" cy="2148057"/>
            </a:xfrm>
          </p:grpSpPr>
          <p:grpSp>
            <p:nvGrpSpPr>
              <p:cNvPr id="91" name="グループ化 90"/>
              <p:cNvGrpSpPr/>
              <p:nvPr/>
            </p:nvGrpSpPr>
            <p:grpSpPr>
              <a:xfrm>
                <a:off x="827581" y="3452711"/>
                <a:ext cx="2031325" cy="2083721"/>
                <a:chOff x="827581" y="3452711"/>
                <a:chExt cx="2031325" cy="2083721"/>
              </a:xfrm>
            </p:grpSpPr>
            <p:sp>
              <p:nvSpPr>
                <p:cNvPr id="18" name="テキスト ボックス 57"/>
                <p:cNvSpPr txBox="1"/>
                <p:nvPr/>
              </p:nvSpPr>
              <p:spPr>
                <a:xfrm>
                  <a:off x="827581" y="5167100"/>
                  <a:ext cx="2031325" cy="369332"/>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dirty="0" smtClean="0">
                      <a:latin typeface="+mn-ea"/>
                      <a:ea typeface="+mn-ea"/>
                    </a:rPr>
                    <a:t>特徴ベクトル集合</a:t>
                  </a:r>
                  <a:endParaRPr kumimoji="1" lang="ja-JP" altLang="en-US" dirty="0">
                    <a:latin typeface="+mn-ea"/>
                    <a:ea typeface="+mn-ea"/>
                  </a:endParaRPr>
                </a:p>
              </p:txBody>
            </p:sp>
            <p:grpSp>
              <p:nvGrpSpPr>
                <p:cNvPr id="25" name="グループ化 24"/>
                <p:cNvGrpSpPr/>
                <p:nvPr/>
              </p:nvGrpSpPr>
              <p:grpSpPr>
                <a:xfrm>
                  <a:off x="827581" y="3491787"/>
                  <a:ext cx="324128" cy="438795"/>
                  <a:chOff x="2747668" y="3255606"/>
                  <a:chExt cx="324128" cy="438795"/>
                </a:xfrm>
              </p:grpSpPr>
              <p:sp>
                <p:nvSpPr>
                  <p:cNvPr id="14" name="楕円 13"/>
                  <p:cNvSpPr/>
                  <p:nvPr/>
                </p:nvSpPr>
                <p:spPr>
                  <a:xfrm>
                    <a:off x="2822932" y="3529359"/>
                    <a:ext cx="173600" cy="165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19" name="テキスト ボックス 59"/>
                  <p:cNvSpPr txBox="1"/>
                  <p:nvPr/>
                </p:nvSpPr>
                <p:spPr>
                  <a:xfrm>
                    <a:off x="2747668" y="3255606"/>
                    <a:ext cx="324128"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a:latin typeface="+mn-ea"/>
                        <a:ea typeface="+mn-ea"/>
                      </a:rPr>
                      <a:t>A</a:t>
                    </a:r>
                    <a:endParaRPr kumimoji="1" lang="ja-JP" altLang="en-US" sz="1600" dirty="0">
                      <a:latin typeface="+mn-ea"/>
                      <a:ea typeface="+mn-ea"/>
                    </a:endParaRPr>
                  </a:p>
                </p:txBody>
              </p:sp>
            </p:grpSp>
            <p:grpSp>
              <p:nvGrpSpPr>
                <p:cNvPr id="59" name="グループ化 58"/>
                <p:cNvGrpSpPr/>
                <p:nvPr/>
              </p:nvGrpSpPr>
              <p:grpSpPr>
                <a:xfrm>
                  <a:off x="1185692" y="3643783"/>
                  <a:ext cx="322524" cy="438795"/>
                  <a:chOff x="2747668" y="3255606"/>
                  <a:chExt cx="322524" cy="438795"/>
                </a:xfrm>
              </p:grpSpPr>
              <p:sp>
                <p:nvSpPr>
                  <p:cNvPr id="60" name="楕円 59"/>
                  <p:cNvSpPr/>
                  <p:nvPr/>
                </p:nvSpPr>
                <p:spPr>
                  <a:xfrm>
                    <a:off x="2822932" y="3529359"/>
                    <a:ext cx="173600" cy="165042"/>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61" name="テキスト ボックス 59"/>
                  <p:cNvSpPr txBox="1"/>
                  <p:nvPr/>
                </p:nvSpPr>
                <p:spPr>
                  <a:xfrm>
                    <a:off x="2747668" y="3255606"/>
                    <a:ext cx="322524"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1600" dirty="0" smtClean="0">
                        <a:latin typeface="+mn-ea"/>
                        <a:ea typeface="+mn-ea"/>
                      </a:rPr>
                      <a:t>B</a:t>
                    </a:r>
                    <a:endParaRPr kumimoji="1" lang="ja-JP" altLang="en-US" sz="1600" dirty="0">
                      <a:latin typeface="+mn-ea"/>
                      <a:ea typeface="+mn-ea"/>
                    </a:endParaRPr>
                  </a:p>
                </p:txBody>
              </p:sp>
            </p:grpSp>
            <p:grpSp>
              <p:nvGrpSpPr>
                <p:cNvPr id="73" name="グループ化 72"/>
                <p:cNvGrpSpPr/>
                <p:nvPr/>
              </p:nvGrpSpPr>
              <p:grpSpPr>
                <a:xfrm>
                  <a:off x="1885057" y="4314108"/>
                  <a:ext cx="322524" cy="438795"/>
                  <a:chOff x="2747668" y="3255606"/>
                  <a:chExt cx="322524" cy="438795"/>
                </a:xfrm>
              </p:grpSpPr>
              <p:sp>
                <p:nvSpPr>
                  <p:cNvPr id="74" name="楕円 73"/>
                  <p:cNvSpPr/>
                  <p:nvPr/>
                </p:nvSpPr>
                <p:spPr>
                  <a:xfrm>
                    <a:off x="2822932" y="3529359"/>
                    <a:ext cx="173600" cy="165042"/>
                  </a:xfrm>
                  <a:prstGeom prst="ellipse">
                    <a:avLst/>
                  </a:prstGeom>
                  <a:solidFill>
                    <a:schemeClr val="accent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75" name="テキスト ボックス 59"/>
                  <p:cNvSpPr txBox="1"/>
                  <p:nvPr/>
                </p:nvSpPr>
                <p:spPr>
                  <a:xfrm>
                    <a:off x="2747668" y="3255606"/>
                    <a:ext cx="322524"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a:latin typeface="+mn-ea"/>
                        <a:ea typeface="+mn-ea"/>
                      </a:rPr>
                      <a:t>C</a:t>
                    </a:r>
                    <a:endParaRPr kumimoji="1" lang="ja-JP" altLang="en-US" sz="1600" dirty="0">
                      <a:latin typeface="+mn-ea"/>
                      <a:ea typeface="+mn-ea"/>
                    </a:endParaRPr>
                  </a:p>
                </p:txBody>
              </p:sp>
            </p:grpSp>
            <p:grpSp>
              <p:nvGrpSpPr>
                <p:cNvPr id="77" name="グループ化 76"/>
                <p:cNvGrpSpPr/>
                <p:nvPr/>
              </p:nvGrpSpPr>
              <p:grpSpPr>
                <a:xfrm>
                  <a:off x="2254646" y="4070853"/>
                  <a:ext cx="338554" cy="438795"/>
                  <a:chOff x="2747668" y="3255606"/>
                  <a:chExt cx="338554" cy="438795"/>
                </a:xfrm>
              </p:grpSpPr>
              <p:sp>
                <p:nvSpPr>
                  <p:cNvPr id="78" name="楕円 77"/>
                  <p:cNvSpPr/>
                  <p:nvPr/>
                </p:nvSpPr>
                <p:spPr>
                  <a:xfrm>
                    <a:off x="2822932" y="3529359"/>
                    <a:ext cx="173600" cy="165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79" name="テキスト ボックス 59"/>
                  <p:cNvSpPr txBox="1"/>
                  <p:nvPr/>
                </p:nvSpPr>
                <p:spPr>
                  <a:xfrm>
                    <a:off x="2747668" y="3255606"/>
                    <a:ext cx="338554"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smtClean="0">
                        <a:latin typeface="+mn-ea"/>
                        <a:ea typeface="+mn-ea"/>
                      </a:rPr>
                      <a:t>D</a:t>
                    </a:r>
                    <a:endParaRPr kumimoji="1" lang="ja-JP" altLang="en-US" sz="1600" dirty="0">
                      <a:latin typeface="+mn-ea"/>
                      <a:ea typeface="+mn-ea"/>
                    </a:endParaRPr>
                  </a:p>
                </p:txBody>
              </p:sp>
            </p:grpSp>
            <p:grpSp>
              <p:nvGrpSpPr>
                <p:cNvPr id="80" name="グループ化 79"/>
                <p:cNvGrpSpPr/>
                <p:nvPr/>
              </p:nvGrpSpPr>
              <p:grpSpPr>
                <a:xfrm>
                  <a:off x="2420468" y="4479901"/>
                  <a:ext cx="311304" cy="438795"/>
                  <a:chOff x="2747668" y="3255606"/>
                  <a:chExt cx="311304" cy="438795"/>
                </a:xfrm>
              </p:grpSpPr>
              <p:sp>
                <p:nvSpPr>
                  <p:cNvPr id="81" name="楕円 80"/>
                  <p:cNvSpPr/>
                  <p:nvPr/>
                </p:nvSpPr>
                <p:spPr>
                  <a:xfrm>
                    <a:off x="2822932" y="3529359"/>
                    <a:ext cx="173600" cy="165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82" name="テキスト ボックス 59"/>
                  <p:cNvSpPr txBox="1"/>
                  <p:nvPr/>
                </p:nvSpPr>
                <p:spPr>
                  <a:xfrm>
                    <a:off x="2747668" y="3255606"/>
                    <a:ext cx="311304"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a:latin typeface="+mn-ea"/>
                        <a:ea typeface="+mn-ea"/>
                      </a:rPr>
                      <a:t>E</a:t>
                    </a:r>
                    <a:endParaRPr kumimoji="1" lang="ja-JP" altLang="en-US" sz="1600" dirty="0">
                      <a:latin typeface="+mn-ea"/>
                      <a:ea typeface="+mn-ea"/>
                    </a:endParaRPr>
                  </a:p>
                </p:txBody>
              </p:sp>
            </p:grpSp>
            <p:grpSp>
              <p:nvGrpSpPr>
                <p:cNvPr id="83" name="グループ化 82"/>
                <p:cNvGrpSpPr/>
                <p:nvPr/>
              </p:nvGrpSpPr>
              <p:grpSpPr>
                <a:xfrm>
                  <a:off x="853287" y="4479901"/>
                  <a:ext cx="301686" cy="438795"/>
                  <a:chOff x="2747668" y="3255606"/>
                  <a:chExt cx="301686" cy="438795"/>
                </a:xfrm>
              </p:grpSpPr>
              <p:sp>
                <p:nvSpPr>
                  <p:cNvPr id="84" name="楕円 83"/>
                  <p:cNvSpPr/>
                  <p:nvPr/>
                </p:nvSpPr>
                <p:spPr>
                  <a:xfrm>
                    <a:off x="2822932" y="3529359"/>
                    <a:ext cx="173600" cy="165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85" name="テキスト ボックス 59"/>
                  <p:cNvSpPr txBox="1"/>
                  <p:nvPr/>
                </p:nvSpPr>
                <p:spPr>
                  <a:xfrm>
                    <a:off x="2747668" y="3255606"/>
                    <a:ext cx="301686"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smtClean="0">
                        <a:latin typeface="+mn-ea"/>
                        <a:ea typeface="+mn-ea"/>
                      </a:rPr>
                      <a:t>F</a:t>
                    </a:r>
                    <a:endParaRPr kumimoji="1" lang="ja-JP" altLang="en-US" sz="1600" dirty="0">
                      <a:latin typeface="+mn-ea"/>
                      <a:ea typeface="+mn-ea"/>
                    </a:endParaRPr>
                  </a:p>
                </p:txBody>
              </p:sp>
            </p:grpSp>
            <p:grpSp>
              <p:nvGrpSpPr>
                <p:cNvPr id="86" name="グループ化 85"/>
                <p:cNvGrpSpPr/>
                <p:nvPr/>
              </p:nvGrpSpPr>
              <p:grpSpPr>
                <a:xfrm>
                  <a:off x="2310255" y="3452711"/>
                  <a:ext cx="333746" cy="438795"/>
                  <a:chOff x="2747668" y="3255606"/>
                  <a:chExt cx="333746" cy="438795"/>
                </a:xfrm>
              </p:grpSpPr>
              <p:sp>
                <p:nvSpPr>
                  <p:cNvPr id="87" name="楕円 86"/>
                  <p:cNvSpPr/>
                  <p:nvPr/>
                </p:nvSpPr>
                <p:spPr>
                  <a:xfrm>
                    <a:off x="2822932" y="3529359"/>
                    <a:ext cx="173600" cy="165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88" name="テキスト ボックス 59"/>
                  <p:cNvSpPr txBox="1"/>
                  <p:nvPr/>
                </p:nvSpPr>
                <p:spPr>
                  <a:xfrm>
                    <a:off x="2747668" y="3255606"/>
                    <a:ext cx="333746"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a:latin typeface="+mn-ea"/>
                        <a:ea typeface="+mn-ea"/>
                      </a:rPr>
                      <a:t>G</a:t>
                    </a:r>
                    <a:endParaRPr kumimoji="1" lang="ja-JP" altLang="en-US" sz="1600" dirty="0">
                      <a:latin typeface="+mn-ea"/>
                      <a:ea typeface="+mn-ea"/>
                    </a:endParaRPr>
                  </a:p>
                </p:txBody>
              </p:sp>
            </p:grpSp>
          </p:grpSp>
          <p:sp>
            <p:nvSpPr>
              <p:cNvPr id="117" name="正方形/長方形 116"/>
              <p:cNvSpPr/>
              <p:nvPr/>
            </p:nvSpPr>
            <p:spPr>
              <a:xfrm>
                <a:off x="594296" y="3388375"/>
                <a:ext cx="2642573" cy="2111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0" name="グループ化 119"/>
            <p:cNvGrpSpPr/>
            <p:nvPr/>
          </p:nvGrpSpPr>
          <p:grpSpPr>
            <a:xfrm>
              <a:off x="5689441" y="3263013"/>
              <a:ext cx="2642573" cy="2146614"/>
              <a:chOff x="5616717" y="3316731"/>
              <a:chExt cx="2642573" cy="2146614"/>
            </a:xfrm>
          </p:grpSpPr>
          <p:grpSp>
            <p:nvGrpSpPr>
              <p:cNvPr id="92" name="グループ化 91"/>
              <p:cNvGrpSpPr/>
              <p:nvPr/>
            </p:nvGrpSpPr>
            <p:grpSpPr>
              <a:xfrm>
                <a:off x="5989215" y="3355468"/>
                <a:ext cx="2118773" cy="2107877"/>
                <a:chOff x="728142" y="3422262"/>
                <a:chExt cx="2118773" cy="2107877"/>
              </a:xfrm>
            </p:grpSpPr>
            <p:sp>
              <p:nvSpPr>
                <p:cNvPr id="93" name="テキスト ボックス 57"/>
                <p:cNvSpPr txBox="1"/>
                <p:nvPr/>
              </p:nvSpPr>
              <p:spPr>
                <a:xfrm>
                  <a:off x="1122932" y="5160807"/>
                  <a:ext cx="1107996" cy="369332"/>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dirty="0">
                      <a:latin typeface="+mn-ea"/>
                      <a:ea typeface="+mn-ea"/>
                    </a:rPr>
                    <a:t>クラスタ</a:t>
                  </a:r>
                  <a:endParaRPr kumimoji="1" lang="ja-JP" altLang="en-US" dirty="0">
                    <a:latin typeface="+mn-ea"/>
                    <a:ea typeface="+mn-ea"/>
                  </a:endParaRPr>
                </a:p>
              </p:txBody>
            </p:sp>
            <p:grpSp>
              <p:nvGrpSpPr>
                <p:cNvPr id="94" name="グループ化 93"/>
                <p:cNvGrpSpPr/>
                <p:nvPr/>
              </p:nvGrpSpPr>
              <p:grpSpPr>
                <a:xfrm>
                  <a:off x="827581" y="3491787"/>
                  <a:ext cx="324128" cy="438795"/>
                  <a:chOff x="2747668" y="3255606"/>
                  <a:chExt cx="324128" cy="438795"/>
                </a:xfrm>
              </p:grpSpPr>
              <p:sp>
                <p:nvSpPr>
                  <p:cNvPr id="115" name="楕円 114"/>
                  <p:cNvSpPr/>
                  <p:nvPr/>
                </p:nvSpPr>
                <p:spPr>
                  <a:xfrm>
                    <a:off x="2822932" y="3529359"/>
                    <a:ext cx="173600" cy="165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116" name="テキスト ボックス 59"/>
                  <p:cNvSpPr txBox="1"/>
                  <p:nvPr/>
                </p:nvSpPr>
                <p:spPr>
                  <a:xfrm>
                    <a:off x="2747668" y="3255606"/>
                    <a:ext cx="324128"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a:latin typeface="+mn-ea"/>
                        <a:ea typeface="+mn-ea"/>
                      </a:rPr>
                      <a:t>A</a:t>
                    </a:r>
                    <a:endParaRPr kumimoji="1" lang="ja-JP" altLang="en-US" sz="1600" dirty="0">
                      <a:latin typeface="+mn-ea"/>
                      <a:ea typeface="+mn-ea"/>
                    </a:endParaRPr>
                  </a:p>
                </p:txBody>
              </p:sp>
            </p:grpSp>
            <p:grpSp>
              <p:nvGrpSpPr>
                <p:cNvPr id="95" name="グループ化 94"/>
                <p:cNvGrpSpPr/>
                <p:nvPr/>
              </p:nvGrpSpPr>
              <p:grpSpPr>
                <a:xfrm>
                  <a:off x="1185692" y="3643783"/>
                  <a:ext cx="322524" cy="438795"/>
                  <a:chOff x="2747668" y="3255606"/>
                  <a:chExt cx="322524" cy="438795"/>
                </a:xfrm>
              </p:grpSpPr>
              <p:sp>
                <p:nvSpPr>
                  <p:cNvPr id="113" name="楕円 112"/>
                  <p:cNvSpPr/>
                  <p:nvPr/>
                </p:nvSpPr>
                <p:spPr>
                  <a:xfrm>
                    <a:off x="2822932" y="3529359"/>
                    <a:ext cx="173600" cy="165042"/>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114" name="テキスト ボックス 59"/>
                  <p:cNvSpPr txBox="1"/>
                  <p:nvPr/>
                </p:nvSpPr>
                <p:spPr>
                  <a:xfrm>
                    <a:off x="2747668" y="3255606"/>
                    <a:ext cx="322524"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1600" dirty="0" smtClean="0">
                        <a:latin typeface="+mn-ea"/>
                        <a:ea typeface="+mn-ea"/>
                      </a:rPr>
                      <a:t>B</a:t>
                    </a:r>
                    <a:endParaRPr kumimoji="1" lang="ja-JP" altLang="en-US" sz="1600" dirty="0">
                      <a:latin typeface="+mn-ea"/>
                      <a:ea typeface="+mn-ea"/>
                    </a:endParaRPr>
                  </a:p>
                </p:txBody>
              </p:sp>
            </p:grpSp>
            <p:grpSp>
              <p:nvGrpSpPr>
                <p:cNvPr id="96" name="グループ化 95"/>
                <p:cNvGrpSpPr/>
                <p:nvPr/>
              </p:nvGrpSpPr>
              <p:grpSpPr>
                <a:xfrm>
                  <a:off x="1885057" y="4314108"/>
                  <a:ext cx="322524" cy="438795"/>
                  <a:chOff x="2747668" y="3255606"/>
                  <a:chExt cx="322524" cy="438795"/>
                </a:xfrm>
              </p:grpSpPr>
              <p:sp>
                <p:nvSpPr>
                  <p:cNvPr id="111" name="楕円 110"/>
                  <p:cNvSpPr/>
                  <p:nvPr/>
                </p:nvSpPr>
                <p:spPr>
                  <a:xfrm>
                    <a:off x="2822932" y="3529359"/>
                    <a:ext cx="173600" cy="16504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112" name="テキスト ボックス 59"/>
                  <p:cNvSpPr txBox="1"/>
                  <p:nvPr/>
                </p:nvSpPr>
                <p:spPr>
                  <a:xfrm>
                    <a:off x="2747668" y="3255606"/>
                    <a:ext cx="322524"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a:latin typeface="+mn-ea"/>
                        <a:ea typeface="+mn-ea"/>
                      </a:rPr>
                      <a:t>C</a:t>
                    </a:r>
                    <a:endParaRPr kumimoji="1" lang="ja-JP" altLang="en-US" sz="1600" dirty="0">
                      <a:latin typeface="+mn-ea"/>
                      <a:ea typeface="+mn-ea"/>
                    </a:endParaRPr>
                  </a:p>
                </p:txBody>
              </p:sp>
            </p:grpSp>
            <p:grpSp>
              <p:nvGrpSpPr>
                <p:cNvPr id="97" name="グループ化 96"/>
                <p:cNvGrpSpPr/>
                <p:nvPr/>
              </p:nvGrpSpPr>
              <p:grpSpPr>
                <a:xfrm>
                  <a:off x="2254646" y="4070853"/>
                  <a:ext cx="338554" cy="438795"/>
                  <a:chOff x="2747668" y="3255606"/>
                  <a:chExt cx="338554" cy="438795"/>
                </a:xfrm>
              </p:grpSpPr>
              <p:sp>
                <p:nvSpPr>
                  <p:cNvPr id="109" name="楕円 108"/>
                  <p:cNvSpPr/>
                  <p:nvPr/>
                </p:nvSpPr>
                <p:spPr>
                  <a:xfrm>
                    <a:off x="2822932" y="3529359"/>
                    <a:ext cx="173600" cy="165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110" name="テキスト ボックス 59"/>
                  <p:cNvSpPr txBox="1"/>
                  <p:nvPr/>
                </p:nvSpPr>
                <p:spPr>
                  <a:xfrm>
                    <a:off x="2747668" y="3255606"/>
                    <a:ext cx="338554"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smtClean="0">
                        <a:latin typeface="+mn-ea"/>
                        <a:ea typeface="+mn-ea"/>
                      </a:rPr>
                      <a:t>D</a:t>
                    </a:r>
                    <a:endParaRPr kumimoji="1" lang="ja-JP" altLang="en-US" sz="1600" dirty="0">
                      <a:latin typeface="+mn-ea"/>
                      <a:ea typeface="+mn-ea"/>
                    </a:endParaRPr>
                  </a:p>
                </p:txBody>
              </p:sp>
            </p:grpSp>
            <p:grpSp>
              <p:nvGrpSpPr>
                <p:cNvPr id="98" name="グループ化 97"/>
                <p:cNvGrpSpPr/>
                <p:nvPr/>
              </p:nvGrpSpPr>
              <p:grpSpPr>
                <a:xfrm>
                  <a:off x="2420468" y="4479901"/>
                  <a:ext cx="311304" cy="438795"/>
                  <a:chOff x="2747668" y="3255606"/>
                  <a:chExt cx="311304" cy="438795"/>
                </a:xfrm>
              </p:grpSpPr>
              <p:sp>
                <p:nvSpPr>
                  <p:cNvPr id="107" name="楕円 106"/>
                  <p:cNvSpPr/>
                  <p:nvPr/>
                </p:nvSpPr>
                <p:spPr>
                  <a:xfrm>
                    <a:off x="2822932" y="3529359"/>
                    <a:ext cx="173600" cy="165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108" name="テキスト ボックス 59"/>
                  <p:cNvSpPr txBox="1"/>
                  <p:nvPr/>
                </p:nvSpPr>
                <p:spPr>
                  <a:xfrm>
                    <a:off x="2747668" y="3255606"/>
                    <a:ext cx="311304"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a:latin typeface="+mn-ea"/>
                        <a:ea typeface="+mn-ea"/>
                      </a:rPr>
                      <a:t>E</a:t>
                    </a:r>
                    <a:endParaRPr kumimoji="1" lang="ja-JP" altLang="en-US" sz="1600" dirty="0">
                      <a:latin typeface="+mn-ea"/>
                      <a:ea typeface="+mn-ea"/>
                    </a:endParaRPr>
                  </a:p>
                </p:txBody>
              </p:sp>
            </p:grpSp>
            <p:grpSp>
              <p:nvGrpSpPr>
                <p:cNvPr id="99" name="グループ化 98"/>
                <p:cNvGrpSpPr/>
                <p:nvPr/>
              </p:nvGrpSpPr>
              <p:grpSpPr>
                <a:xfrm>
                  <a:off x="853287" y="4479901"/>
                  <a:ext cx="301686" cy="438795"/>
                  <a:chOff x="2747668" y="3255606"/>
                  <a:chExt cx="301686" cy="438795"/>
                </a:xfrm>
              </p:grpSpPr>
              <p:sp>
                <p:nvSpPr>
                  <p:cNvPr id="105" name="楕円 104"/>
                  <p:cNvSpPr/>
                  <p:nvPr/>
                </p:nvSpPr>
                <p:spPr>
                  <a:xfrm>
                    <a:off x="2822932" y="3529359"/>
                    <a:ext cx="173600" cy="165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106" name="テキスト ボックス 59"/>
                  <p:cNvSpPr txBox="1"/>
                  <p:nvPr/>
                </p:nvSpPr>
                <p:spPr>
                  <a:xfrm>
                    <a:off x="2747668" y="3255606"/>
                    <a:ext cx="301686"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smtClean="0">
                        <a:latin typeface="+mn-ea"/>
                        <a:ea typeface="+mn-ea"/>
                      </a:rPr>
                      <a:t>F</a:t>
                    </a:r>
                    <a:endParaRPr kumimoji="1" lang="ja-JP" altLang="en-US" sz="1600" dirty="0">
                      <a:latin typeface="+mn-ea"/>
                      <a:ea typeface="+mn-ea"/>
                    </a:endParaRPr>
                  </a:p>
                </p:txBody>
              </p:sp>
            </p:grpSp>
            <p:grpSp>
              <p:nvGrpSpPr>
                <p:cNvPr id="100" name="グループ化 99"/>
                <p:cNvGrpSpPr/>
                <p:nvPr/>
              </p:nvGrpSpPr>
              <p:grpSpPr>
                <a:xfrm>
                  <a:off x="2310255" y="3452711"/>
                  <a:ext cx="333746" cy="438795"/>
                  <a:chOff x="2747668" y="3255606"/>
                  <a:chExt cx="333746" cy="438795"/>
                </a:xfrm>
              </p:grpSpPr>
              <p:sp>
                <p:nvSpPr>
                  <p:cNvPr id="103" name="楕円 102"/>
                  <p:cNvSpPr/>
                  <p:nvPr/>
                </p:nvSpPr>
                <p:spPr>
                  <a:xfrm>
                    <a:off x="2822932" y="3529359"/>
                    <a:ext cx="173600" cy="165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104" name="テキスト ボックス 59"/>
                  <p:cNvSpPr txBox="1"/>
                  <p:nvPr/>
                </p:nvSpPr>
                <p:spPr>
                  <a:xfrm>
                    <a:off x="2747668" y="3255606"/>
                    <a:ext cx="333746" cy="338554"/>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1600" dirty="0">
                        <a:latin typeface="+mn-ea"/>
                        <a:ea typeface="+mn-ea"/>
                      </a:rPr>
                      <a:t>G</a:t>
                    </a:r>
                    <a:endParaRPr kumimoji="1" lang="ja-JP" altLang="en-US" sz="1600" dirty="0">
                      <a:latin typeface="+mn-ea"/>
                      <a:ea typeface="+mn-ea"/>
                    </a:endParaRPr>
                  </a:p>
                </p:txBody>
              </p:sp>
            </p:grpSp>
            <p:sp>
              <p:nvSpPr>
                <p:cNvPr id="101" name="楕円 100"/>
                <p:cNvSpPr/>
                <p:nvPr/>
              </p:nvSpPr>
              <p:spPr>
                <a:xfrm>
                  <a:off x="1931815" y="4117389"/>
                  <a:ext cx="915100" cy="9019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solidFill>
                      <a:srgbClr val="D04255"/>
                    </a:solidFill>
                  </a:endParaRPr>
                </a:p>
              </p:txBody>
            </p:sp>
            <p:sp>
              <p:nvSpPr>
                <p:cNvPr id="102" name="楕円 101"/>
                <p:cNvSpPr/>
                <p:nvPr/>
              </p:nvSpPr>
              <p:spPr>
                <a:xfrm>
                  <a:off x="728142" y="3422262"/>
                  <a:ext cx="915100" cy="9019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solidFill>
                      <a:srgbClr val="D04255"/>
                    </a:solidFill>
                  </a:endParaRPr>
                </a:p>
              </p:txBody>
            </p:sp>
          </p:grpSp>
          <p:sp>
            <p:nvSpPr>
              <p:cNvPr id="118" name="正方形/長方形 117"/>
              <p:cNvSpPr/>
              <p:nvPr/>
            </p:nvSpPr>
            <p:spPr>
              <a:xfrm>
                <a:off x="5616717" y="3316731"/>
                <a:ext cx="2642573" cy="2111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3338751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コンテンツ プレースホルダー 2"/>
          <p:cNvSpPr txBox="1">
            <a:spLocks/>
          </p:cNvSpPr>
          <p:nvPr/>
        </p:nvSpPr>
        <p:spPr bwMode="auto">
          <a:xfrm>
            <a:off x="266847" y="5134187"/>
            <a:ext cx="9284548" cy="7631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en-US" altLang="ja-JP" sz="2000" kern="0" dirty="0" smtClean="0"/>
              <a:t>1</a:t>
            </a:r>
            <a:r>
              <a:rPr lang="ja-JP" altLang="en-US" sz="2000" kern="0" dirty="0" smtClean="0"/>
              <a:t>日間隔でソースファイルに差分があ</a:t>
            </a:r>
            <a:r>
              <a:rPr lang="ja-JP" altLang="en-US" sz="2000" kern="0" dirty="0"/>
              <a:t>る</a:t>
            </a:r>
            <a:r>
              <a:rPr lang="en-US" altLang="ja-JP" sz="2000" kern="0" dirty="0" smtClean="0"/>
              <a:t>1000</a:t>
            </a:r>
            <a:r>
              <a:rPr lang="ja-JP" altLang="en-US" sz="2000" kern="0" dirty="0" smtClean="0"/>
              <a:t>個のコミットを検出</a:t>
            </a:r>
            <a:endParaRPr lang="en-US" altLang="ja-JP" sz="2000" kern="0" dirty="0"/>
          </a:p>
        </p:txBody>
      </p:sp>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a:xfrm>
            <a:off x="271927" y="1600201"/>
            <a:ext cx="8632326" cy="2902212"/>
          </a:xfrm>
        </p:spPr>
        <p:txBody>
          <a:bodyPr/>
          <a:lstStyle/>
          <a:p>
            <a:pPr marL="0" indent="0">
              <a:spcBef>
                <a:spcPts val="600"/>
              </a:spcBef>
              <a:spcAft>
                <a:spcPts val="600"/>
              </a:spcAft>
              <a:buNone/>
            </a:pPr>
            <a:r>
              <a:rPr kumimoji="1" lang="ja-JP" altLang="en-US" sz="2400" dirty="0" smtClean="0"/>
              <a:t>検出結果と検出時間の観点で，本手法と</a:t>
            </a:r>
            <a:r>
              <a:rPr kumimoji="1" lang="en-US" altLang="ja-JP" sz="2400" dirty="0" err="1" smtClean="0"/>
              <a:t>CCVolti</a:t>
            </a:r>
            <a:r>
              <a:rPr kumimoji="1" lang="en-US" altLang="ja-JP" sz="2400" dirty="0" smtClean="0"/>
              <a:t> (</a:t>
            </a:r>
            <a:r>
              <a:rPr kumimoji="1" lang="en-US" altLang="ja-JP" sz="2400" dirty="0" err="1" smtClean="0"/>
              <a:t>BoW</a:t>
            </a:r>
            <a:r>
              <a:rPr kumimoji="1" lang="en-US" altLang="ja-JP" sz="2400" dirty="0" smtClean="0"/>
              <a:t>) </a:t>
            </a:r>
            <a:r>
              <a:rPr lang="ja-JP" altLang="en-US" sz="2400" dirty="0" smtClean="0"/>
              <a:t>を</a:t>
            </a:r>
            <a:r>
              <a:rPr kumimoji="1" lang="ja-JP" altLang="en-US" sz="2400" dirty="0" smtClean="0"/>
              <a:t>比較</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
        <p:nvSpPr>
          <p:cNvPr id="5" name="角丸四角形 4"/>
          <p:cNvSpPr/>
          <p:nvPr/>
        </p:nvSpPr>
        <p:spPr>
          <a:xfrm>
            <a:off x="1157888" y="5540163"/>
            <a:ext cx="6640946" cy="748434"/>
          </a:xfrm>
          <a:prstGeom prst="roundRect">
            <a:avLst/>
          </a:prstGeom>
          <a:solidFill>
            <a:schemeClr val="bg1"/>
          </a:solidFill>
          <a:ln>
            <a:solidFill>
              <a:schemeClr val="tx1">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実験環境　  </a:t>
            </a:r>
            <a:r>
              <a:rPr kumimoji="1" lang="ja-JP" altLang="en-US" sz="400" dirty="0" smtClean="0">
                <a:solidFill>
                  <a:schemeClr val="tx1"/>
                </a:solidFill>
              </a:rPr>
              <a:t>　</a:t>
            </a:r>
            <a:r>
              <a:rPr kumimoji="1" lang="ja-JP" altLang="en-US" dirty="0" smtClean="0">
                <a:solidFill>
                  <a:schemeClr val="tx1"/>
                </a:solidFill>
              </a:rPr>
              <a:t>           </a:t>
            </a:r>
            <a:r>
              <a:rPr lang="en-US" altLang="ja-JP" dirty="0" smtClean="0">
                <a:solidFill>
                  <a:schemeClr val="tx1"/>
                </a:solidFill>
              </a:rPr>
              <a:t>CPU</a:t>
            </a:r>
            <a:r>
              <a:rPr kumimoji="1" lang="ja-JP" altLang="en-US" dirty="0" smtClean="0">
                <a:solidFill>
                  <a:schemeClr val="tx1"/>
                </a:solidFill>
              </a:rPr>
              <a:t>：　</a:t>
            </a:r>
            <a:r>
              <a:rPr lang="en-US" altLang="ja-JP" dirty="0" smtClean="0">
                <a:solidFill>
                  <a:schemeClr val="tx1"/>
                </a:solidFill>
              </a:rPr>
              <a:t>Xeon E5-2690 </a:t>
            </a:r>
            <a:r>
              <a:rPr lang="en-US" altLang="ja-JP" dirty="0">
                <a:solidFill>
                  <a:schemeClr val="tx1"/>
                </a:solidFill>
              </a:rPr>
              <a:t>2.90GHz 8</a:t>
            </a:r>
            <a:r>
              <a:rPr lang="ja-JP" altLang="en-US" dirty="0" smtClean="0">
                <a:solidFill>
                  <a:schemeClr val="tx1"/>
                </a:solidFill>
              </a:rPr>
              <a:t>コア</a:t>
            </a:r>
            <a:r>
              <a:rPr lang="en-US" altLang="ja-JP" dirty="0" smtClean="0">
                <a:solidFill>
                  <a:schemeClr val="tx1"/>
                </a:solidFill>
              </a:rPr>
              <a:t>×2</a:t>
            </a:r>
            <a:r>
              <a:rPr lang="ja-JP" altLang="en-US" dirty="0" smtClean="0">
                <a:solidFill>
                  <a:schemeClr val="tx1"/>
                </a:solidFill>
              </a:rPr>
              <a:t> </a:t>
            </a:r>
            <a:r>
              <a:rPr lang="en-US" altLang="ja-JP" dirty="0" smtClean="0">
                <a:solidFill>
                  <a:schemeClr val="tx1"/>
                </a:solidFill>
              </a:rPr>
              <a:t>        </a:t>
            </a:r>
          </a:p>
          <a:p>
            <a:r>
              <a:rPr lang="ja-JP" altLang="en-US" dirty="0" smtClean="0">
                <a:solidFill>
                  <a:schemeClr val="tx1"/>
                </a:solidFill>
              </a:rPr>
              <a:t>                 ヒープサイズ：　</a:t>
            </a:r>
            <a:r>
              <a:rPr lang="en-US" altLang="ja-JP" dirty="0" smtClean="0">
                <a:solidFill>
                  <a:schemeClr val="tx1"/>
                </a:solidFill>
              </a:rPr>
              <a:t>2GB  </a:t>
            </a:r>
            <a:r>
              <a:rPr lang="ja-JP" altLang="en-US" dirty="0">
                <a:solidFill>
                  <a:schemeClr val="tx1"/>
                </a:solidFill>
              </a:rPr>
              <a:t>　</a:t>
            </a:r>
            <a:endParaRPr kumimoji="1" lang="ja-JP" altLang="en-US" dirty="0">
              <a:solidFill>
                <a:schemeClr val="tx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176815970"/>
              </p:ext>
            </p:extLst>
          </p:nvPr>
        </p:nvGraphicFramePr>
        <p:xfrm>
          <a:off x="603062" y="3119841"/>
          <a:ext cx="7926764" cy="1854200"/>
        </p:xfrm>
        <a:graphic>
          <a:graphicData uri="http://schemas.openxmlformats.org/drawingml/2006/table">
            <a:tbl>
              <a:tblPr firstRow="1" bandRow="1">
                <a:tableStyleId>{72833802-FEF1-4C79-8D5D-14CF1EAF98D9}</a:tableStyleId>
              </a:tblPr>
              <a:tblGrid>
                <a:gridCol w="1875897">
                  <a:extLst>
                    <a:ext uri="{9D8B030D-6E8A-4147-A177-3AD203B41FA5}">
                      <a16:colId xmlns:a16="http://schemas.microsoft.com/office/drawing/2014/main" val="20000"/>
                    </a:ext>
                  </a:extLst>
                </a:gridCol>
                <a:gridCol w="2865642">
                  <a:extLst>
                    <a:ext uri="{9D8B030D-6E8A-4147-A177-3AD203B41FA5}">
                      <a16:colId xmlns:a16="http://schemas.microsoft.com/office/drawing/2014/main" val="20001"/>
                    </a:ext>
                  </a:extLst>
                </a:gridCol>
                <a:gridCol w="3185225">
                  <a:extLst>
                    <a:ext uri="{9D8B030D-6E8A-4147-A177-3AD203B41FA5}">
                      <a16:colId xmlns:a16="http://schemas.microsoft.com/office/drawing/2014/main" val="20002"/>
                    </a:ext>
                  </a:extLst>
                </a:gridCol>
              </a:tblGrid>
              <a:tr h="370840">
                <a:tc>
                  <a:txBody>
                    <a:bodyPr/>
                    <a:lstStyle/>
                    <a:p>
                      <a:pPr algn="ctr"/>
                      <a:r>
                        <a:rPr kumimoji="1" lang="ja-JP" altLang="en-US" sz="1800" dirty="0" smtClean="0"/>
                        <a:t>プロジェクト</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800" dirty="0" smtClean="0"/>
                        <a:t>期間</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1</a:t>
                      </a:r>
                      <a:r>
                        <a:rPr kumimoji="1" lang="ja-JP" altLang="en-US" sz="1800" dirty="0" smtClean="0"/>
                        <a:t>コミット目のサイズ</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lvl="0" algn="l"/>
                      <a:r>
                        <a:rPr kumimoji="1" lang="en-US" altLang="ja-JP" sz="1800" dirty="0" err="1" smtClean="0"/>
                        <a:t>Redis</a:t>
                      </a:r>
                      <a:r>
                        <a:rPr kumimoji="1" lang="en-US" altLang="ja-JP" sz="1800" dirty="0" smtClean="0"/>
                        <a:t> (C)</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2014/01/01</a:t>
                      </a:r>
                      <a:r>
                        <a:rPr kumimoji="1" lang="ja-JP" altLang="en-US" sz="1800" dirty="0" smtClean="0"/>
                        <a:t>～</a:t>
                      </a:r>
                      <a:r>
                        <a:rPr kumimoji="1" lang="en-US" altLang="ja-JP" sz="1800" dirty="0" smtClean="0"/>
                        <a:t>2019/10/19</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lvl="0" algn="l"/>
                      <a:r>
                        <a:rPr kumimoji="1" lang="en-US" altLang="ja-JP" sz="1800" dirty="0" err="1" smtClean="0"/>
                        <a:t>PostgresSQL</a:t>
                      </a:r>
                      <a:r>
                        <a:rPr kumimoji="1" lang="en-US" altLang="ja-JP" sz="1800" dirty="0" smtClean="0"/>
                        <a:t> (C)</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2014/01/01</a:t>
                      </a:r>
                      <a:r>
                        <a:rPr kumimoji="1" lang="ja-JP" altLang="en-US" sz="1800" dirty="0" smtClean="0"/>
                        <a:t>～</a:t>
                      </a:r>
                      <a:r>
                        <a:rPr kumimoji="1" lang="en-US" altLang="ja-JP" sz="1800" dirty="0" smtClean="0"/>
                        <a:t>2017/02/10</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lvl="0" algn="l"/>
                      <a:r>
                        <a:rPr kumimoji="1" lang="en-US" altLang="ja-JP" sz="1800" dirty="0" err="1" smtClean="0"/>
                        <a:t>Apahe</a:t>
                      </a:r>
                      <a:r>
                        <a:rPr kumimoji="1" lang="ja-JP" altLang="en-US" sz="1800" baseline="0" dirty="0" smtClean="0"/>
                        <a:t> </a:t>
                      </a:r>
                      <a:r>
                        <a:rPr kumimoji="1" lang="en-US" altLang="ja-JP" sz="1800" baseline="0" dirty="0" smtClean="0"/>
                        <a:t>Ant</a:t>
                      </a:r>
                      <a:r>
                        <a:rPr kumimoji="1" lang="ja-JP" altLang="en-US" sz="1800" baseline="0" dirty="0" smtClean="0"/>
                        <a:t> </a:t>
                      </a:r>
                      <a:r>
                        <a:rPr kumimoji="1" lang="en-US" altLang="ja-JP" sz="1800" baseline="0" dirty="0" smtClean="0"/>
                        <a:t>(Java)</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2001/01/01</a:t>
                      </a:r>
                      <a:r>
                        <a:rPr kumimoji="1" lang="ja-JP" altLang="en-US" sz="1800" dirty="0" smtClean="0"/>
                        <a:t>～</a:t>
                      </a:r>
                      <a:r>
                        <a:rPr kumimoji="1" lang="en-US" altLang="ja-JP" sz="1800" dirty="0" smtClean="0"/>
                        <a:t>2005/04/08</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lvl="0" algn="l"/>
                      <a:r>
                        <a:rPr kumimoji="1" lang="en-US" altLang="ja-JP" sz="1800" dirty="0" err="1" smtClean="0"/>
                        <a:t>WildFly</a:t>
                      </a:r>
                      <a:r>
                        <a:rPr kumimoji="1" lang="en-US" altLang="ja-JP" sz="1800" baseline="0" dirty="0" smtClean="0"/>
                        <a:t> (Java)</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2015/01/01</a:t>
                      </a:r>
                      <a:r>
                        <a:rPr kumimoji="1" lang="ja-JP" altLang="en-US" sz="1800" dirty="0" smtClean="0"/>
                        <a:t>～</a:t>
                      </a:r>
                      <a:r>
                        <a:rPr kumimoji="1" lang="en-US" altLang="ja-JP" sz="1800" dirty="0" smtClean="0"/>
                        <a:t>2018/08/15</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indent="0" algn="ctr">
                        <a:buNone/>
                      </a:pPr>
                      <a:endParaRPr kumimoji="1" lang="en-US" altLang="ja-JP" sz="1800" baseline="0" dirty="0" smtClean="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849600168"/>
                  </a:ext>
                </a:extLst>
              </a:tr>
            </a:tbl>
          </a:graphicData>
        </a:graphic>
      </p:graphicFrame>
      <p:sp>
        <p:nvSpPr>
          <p:cNvPr id="8" name="コンテンツ プレースホルダー 2"/>
          <p:cNvSpPr txBox="1">
            <a:spLocks/>
          </p:cNvSpPr>
          <p:nvPr/>
        </p:nvSpPr>
        <p:spPr bwMode="auto">
          <a:xfrm>
            <a:off x="271927" y="2071829"/>
            <a:ext cx="9284548" cy="1284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en-US" altLang="ja-JP" sz="2000" kern="0" dirty="0" err="1" smtClean="0"/>
              <a:t>CCVolti</a:t>
            </a:r>
            <a:r>
              <a:rPr lang="en-US" altLang="ja-JP" sz="2000" kern="0" dirty="0" smtClean="0"/>
              <a:t> (</a:t>
            </a:r>
            <a:r>
              <a:rPr lang="en-US" altLang="ja-JP" sz="2000" kern="0" dirty="0" err="1" smtClean="0"/>
              <a:t>BoW</a:t>
            </a:r>
            <a:r>
              <a:rPr lang="en-US" altLang="ja-JP" sz="2000" kern="0" dirty="0" smtClean="0"/>
              <a:t>)</a:t>
            </a:r>
            <a:r>
              <a:rPr lang="ja-JP" altLang="en-US" sz="2000" kern="0" dirty="0" smtClean="0"/>
              <a:t>：ベクトル表現を</a:t>
            </a:r>
            <a:r>
              <a:rPr lang="en-US" altLang="ja-JP" sz="2000" kern="0" dirty="0" err="1" smtClean="0"/>
              <a:t>BoW</a:t>
            </a:r>
            <a:r>
              <a:rPr lang="ja-JP" altLang="en-US" sz="2000" kern="0" dirty="0" smtClean="0"/>
              <a:t>に変更，</a:t>
            </a:r>
            <a:r>
              <a:rPr lang="en-US" altLang="ja-JP" sz="2000" kern="0" dirty="0" smtClean="0"/>
              <a:t>TF-IDF</a:t>
            </a:r>
            <a:r>
              <a:rPr lang="ja-JP" altLang="en-US" sz="2000" kern="0" dirty="0" smtClean="0"/>
              <a:t>より高い再現率</a:t>
            </a:r>
            <a:r>
              <a:rPr lang="en-US" altLang="ja-JP" sz="2000" kern="0" dirty="0" smtClean="0"/>
              <a:t>[2]</a:t>
            </a:r>
            <a:endParaRPr lang="en-US" altLang="ja-JP" sz="2000" kern="0" dirty="0"/>
          </a:p>
          <a:p>
            <a:pPr marL="0" indent="0">
              <a:spcBef>
                <a:spcPts val="600"/>
              </a:spcBef>
              <a:spcAft>
                <a:spcPts val="600"/>
              </a:spcAft>
              <a:buNone/>
            </a:pPr>
            <a:r>
              <a:rPr lang="ja-JP" altLang="en-US" sz="2000" kern="0" dirty="0"/>
              <a:t>ツール設定：本手法と</a:t>
            </a:r>
            <a:r>
              <a:rPr lang="en-US" altLang="ja-JP" sz="2000" kern="0" dirty="0" err="1" smtClean="0"/>
              <a:t>CCVolti</a:t>
            </a:r>
            <a:r>
              <a:rPr lang="en-US" altLang="ja-JP" sz="2000" kern="0" dirty="0" smtClean="0"/>
              <a:t> (</a:t>
            </a:r>
            <a:r>
              <a:rPr lang="en-US" altLang="ja-JP" sz="2000" kern="0" dirty="0" err="1" smtClean="0"/>
              <a:t>BoW</a:t>
            </a:r>
            <a:r>
              <a:rPr lang="en-US" altLang="ja-JP" sz="2000" kern="0" dirty="0" smtClean="0"/>
              <a:t>) </a:t>
            </a:r>
            <a:r>
              <a:rPr lang="ja-JP" altLang="en-US" sz="2000" kern="0" dirty="0" err="1" smtClean="0"/>
              <a:t>の</a:t>
            </a:r>
            <a:r>
              <a:rPr lang="ja-JP" altLang="en-US" sz="2000" kern="0" dirty="0" err="1"/>
              <a:t>共</a:t>
            </a:r>
            <a:r>
              <a:rPr lang="ja-JP" altLang="en-US" sz="2000" kern="0" dirty="0"/>
              <a:t>通する設定は</a:t>
            </a:r>
            <a:r>
              <a:rPr lang="ja-JP" altLang="en-US" sz="2000" kern="0" dirty="0" smtClean="0"/>
              <a:t>統一</a:t>
            </a:r>
            <a:r>
              <a:rPr lang="en-US" altLang="ja-JP" sz="2000" kern="0" dirty="0" smtClean="0"/>
              <a:t/>
            </a:r>
            <a:br>
              <a:rPr lang="en-US" altLang="ja-JP" sz="2000" kern="0" dirty="0" smtClean="0"/>
            </a:br>
            <a:endParaRPr lang="en-US" altLang="ja-JP" sz="2000" i="1" kern="0" dirty="0" smtClean="0"/>
          </a:p>
        </p:txBody>
      </p:sp>
      <p:sp>
        <p:nvSpPr>
          <p:cNvPr id="9" name="テキスト ボックス 29"/>
          <p:cNvSpPr txBox="1"/>
          <p:nvPr/>
        </p:nvSpPr>
        <p:spPr>
          <a:xfrm>
            <a:off x="266847" y="6302539"/>
            <a:ext cx="8135010" cy="490783"/>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400" dirty="0" smtClean="0"/>
              <a:t>[2]</a:t>
            </a:r>
            <a:r>
              <a:rPr lang="zh-TW" altLang="en-US" sz="1400" dirty="0"/>
              <a:t>横井 一輝</a:t>
            </a:r>
            <a:r>
              <a:rPr lang="en-US" altLang="zh-TW" sz="1400" dirty="0"/>
              <a:t>, </a:t>
            </a:r>
            <a:r>
              <a:rPr lang="zh-TW" altLang="en-US" sz="1400" dirty="0"/>
              <a:t>崔 恩瀞</a:t>
            </a:r>
            <a:r>
              <a:rPr lang="en-US" altLang="zh-TW" sz="1400" dirty="0"/>
              <a:t>, </a:t>
            </a:r>
            <a:r>
              <a:rPr lang="zh-TW" altLang="en-US" sz="1400" dirty="0"/>
              <a:t>吉田 則裕</a:t>
            </a:r>
            <a:r>
              <a:rPr lang="en-US" altLang="zh-TW" sz="1400" dirty="0"/>
              <a:t>, </a:t>
            </a:r>
            <a:r>
              <a:rPr lang="zh-TW" altLang="en-US" sz="1400" dirty="0"/>
              <a:t>井上 克郎</a:t>
            </a:r>
            <a:r>
              <a:rPr lang="en-US" altLang="ja-JP" sz="1400" dirty="0" smtClean="0"/>
              <a:t>:</a:t>
            </a:r>
            <a:r>
              <a:rPr lang="en-US" altLang="ja-JP" sz="1400" dirty="0"/>
              <a:t> </a:t>
            </a:r>
            <a:r>
              <a:rPr lang="en-US" altLang="ja-JP" sz="1400" b="1" dirty="0" smtClean="0"/>
              <a:t>"</a:t>
            </a:r>
            <a:r>
              <a:rPr lang="ja-JP" altLang="en-US" sz="1400" dirty="0"/>
              <a:t>コード片のベクトル表現に基づく大規模コードクローン集合の特徴調査</a:t>
            </a:r>
            <a:r>
              <a:rPr lang="en-US" altLang="ja-JP" sz="1400" b="1" dirty="0" smtClean="0"/>
              <a:t>"</a:t>
            </a:r>
            <a:r>
              <a:rPr lang="en-US" altLang="ja-JP" sz="1400" dirty="0" smtClean="0"/>
              <a:t>,</a:t>
            </a:r>
            <a:r>
              <a:rPr lang="ja-JP" altLang="en-US" sz="1400" dirty="0"/>
              <a:t>ソフトウェアエンジニアリングシンポジウム</a:t>
            </a:r>
            <a:r>
              <a:rPr lang="en-US" altLang="ja-JP" sz="1400" dirty="0"/>
              <a:t>2018</a:t>
            </a:r>
            <a:r>
              <a:rPr lang="ja-JP" altLang="en-US" sz="1400" dirty="0"/>
              <a:t>論文集</a:t>
            </a:r>
            <a:r>
              <a:rPr lang="en-US" altLang="ja-JP" sz="1400" dirty="0" smtClean="0"/>
              <a:t>, </a:t>
            </a:r>
            <a:r>
              <a:rPr lang="en-US" altLang="ja-JP" sz="1400" dirty="0"/>
              <a:t>pp.192-199</a:t>
            </a:r>
            <a:r>
              <a:rPr lang="en-US" altLang="ja-JP" sz="1400" dirty="0" smtClean="0"/>
              <a:t>, 2018/9</a:t>
            </a:r>
            <a:endParaRPr kumimoji="1" lang="ja-JP" altLang="en-US" sz="1400" dirty="0"/>
          </a:p>
        </p:txBody>
      </p:sp>
      <p:sp>
        <p:nvSpPr>
          <p:cNvPr id="10" name="コンテンツ プレースホルダー 2"/>
          <p:cNvSpPr txBox="1">
            <a:spLocks/>
          </p:cNvSpPr>
          <p:nvPr/>
        </p:nvSpPr>
        <p:spPr bwMode="auto">
          <a:xfrm>
            <a:off x="6649183" y="3503666"/>
            <a:ext cx="1077489" cy="5157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en-US" altLang="ja-JP" sz="1800" kern="0" dirty="0" smtClean="0"/>
              <a:t>9</a:t>
            </a:r>
            <a:r>
              <a:rPr lang="ja-JP" altLang="en-US" sz="1800" kern="0" dirty="0" smtClean="0"/>
              <a:t> 万行</a:t>
            </a:r>
            <a:endParaRPr lang="en-US" altLang="ja-JP" sz="1800" kern="0" dirty="0"/>
          </a:p>
        </p:txBody>
      </p:sp>
      <p:sp>
        <p:nvSpPr>
          <p:cNvPr id="11" name="コンテンツ プレースホルダー 2"/>
          <p:cNvSpPr txBox="1">
            <a:spLocks/>
          </p:cNvSpPr>
          <p:nvPr/>
        </p:nvSpPr>
        <p:spPr bwMode="auto">
          <a:xfrm>
            <a:off x="6406816" y="3892585"/>
            <a:ext cx="1410034" cy="5157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en-US" altLang="ja-JP" sz="1800" kern="0" dirty="0" smtClean="0"/>
              <a:t>110</a:t>
            </a:r>
            <a:r>
              <a:rPr lang="ja-JP" altLang="en-US" sz="1800" kern="0" dirty="0" smtClean="0"/>
              <a:t> 万行</a:t>
            </a:r>
            <a:endParaRPr lang="en-US" altLang="ja-JP" sz="1800" kern="0" dirty="0"/>
          </a:p>
        </p:txBody>
      </p:sp>
      <p:sp>
        <p:nvSpPr>
          <p:cNvPr id="12" name="コンテンツ プレースホルダー 2"/>
          <p:cNvSpPr txBox="1">
            <a:spLocks/>
          </p:cNvSpPr>
          <p:nvPr/>
        </p:nvSpPr>
        <p:spPr bwMode="auto">
          <a:xfrm>
            <a:off x="6649183" y="4253461"/>
            <a:ext cx="1077489" cy="5157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en-US" altLang="ja-JP" sz="1800" kern="0" dirty="0"/>
              <a:t>8</a:t>
            </a:r>
            <a:r>
              <a:rPr lang="ja-JP" altLang="en-US" sz="1800" kern="0" dirty="0" smtClean="0"/>
              <a:t> 万行</a:t>
            </a:r>
            <a:endParaRPr lang="en-US" altLang="ja-JP" sz="1800" kern="0" dirty="0"/>
          </a:p>
        </p:txBody>
      </p:sp>
      <p:sp>
        <p:nvSpPr>
          <p:cNvPr id="13" name="コンテンツ プレースホルダー 2"/>
          <p:cNvSpPr txBox="1">
            <a:spLocks/>
          </p:cNvSpPr>
          <p:nvPr/>
        </p:nvSpPr>
        <p:spPr bwMode="auto">
          <a:xfrm>
            <a:off x="6539872" y="4633449"/>
            <a:ext cx="1077489" cy="5157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en-US" altLang="ja-JP" sz="1800" kern="0" dirty="0" smtClean="0"/>
              <a:t>68</a:t>
            </a:r>
            <a:r>
              <a:rPr lang="ja-JP" altLang="en-US" sz="1800" kern="0" dirty="0" smtClean="0"/>
              <a:t> 万行</a:t>
            </a:r>
            <a:endParaRPr lang="en-US" altLang="ja-JP" sz="1800" kern="0" dirty="0"/>
          </a:p>
        </p:txBody>
      </p:sp>
    </p:spTree>
    <p:extLst>
      <p:ext uri="{BB962C8B-B14F-4D97-AF65-F5344CB8AC3E}">
        <p14:creationId xmlns:p14="http://schemas.microsoft.com/office/powerpoint/2010/main" val="3896477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413" y="274638"/>
            <a:ext cx="9630076" cy="1143000"/>
          </a:xfrm>
        </p:spPr>
        <p:txBody>
          <a:bodyPr/>
          <a:lstStyle/>
          <a:p>
            <a:r>
              <a:rPr kumimoji="1" lang="ja-JP" altLang="en-US" dirty="0" smtClean="0"/>
              <a:t>検出結果 </a:t>
            </a:r>
            <a:r>
              <a:rPr kumimoji="1" lang="en-US" altLang="ja-JP" dirty="0" smtClean="0"/>
              <a:t>(1/2)</a:t>
            </a:r>
            <a:br>
              <a:rPr kumimoji="1" lang="en-US" altLang="ja-JP" dirty="0" smtClean="0"/>
            </a:br>
            <a:r>
              <a:rPr lang="ja-JP" altLang="en-US" sz="3600" dirty="0" smtClean="0"/>
              <a:t>適合率とクローンペア数</a:t>
            </a:r>
            <a:endParaRPr kumimoji="1" lang="ja-JP" altLang="en-US" sz="36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509894475"/>
              </p:ext>
            </p:extLst>
          </p:nvPr>
        </p:nvGraphicFramePr>
        <p:xfrm>
          <a:off x="457201" y="1863540"/>
          <a:ext cx="8218487" cy="3296920"/>
        </p:xfrm>
        <a:graphic>
          <a:graphicData uri="http://schemas.openxmlformats.org/drawingml/2006/table">
            <a:tbl>
              <a:tblPr firstRow="1" bandRow="1">
                <a:tableStyleId>{72833802-FEF1-4C79-8D5D-14CF1EAF98D9}</a:tableStyleId>
              </a:tblPr>
              <a:tblGrid>
                <a:gridCol w="1466849">
                  <a:extLst>
                    <a:ext uri="{9D8B030D-6E8A-4147-A177-3AD203B41FA5}">
                      <a16:colId xmlns:a16="http://schemas.microsoft.com/office/drawing/2014/main" val="20000"/>
                    </a:ext>
                  </a:extLst>
                </a:gridCol>
                <a:gridCol w="1657350">
                  <a:extLst>
                    <a:ext uri="{9D8B030D-6E8A-4147-A177-3AD203B41FA5}">
                      <a16:colId xmlns:a16="http://schemas.microsoft.com/office/drawing/2014/main" val="20001"/>
                    </a:ext>
                  </a:extLst>
                </a:gridCol>
                <a:gridCol w="1638300">
                  <a:extLst>
                    <a:ext uri="{9D8B030D-6E8A-4147-A177-3AD203B41FA5}">
                      <a16:colId xmlns:a16="http://schemas.microsoft.com/office/drawing/2014/main" val="20002"/>
                    </a:ext>
                  </a:extLst>
                </a:gridCol>
                <a:gridCol w="1771650">
                  <a:extLst>
                    <a:ext uri="{9D8B030D-6E8A-4147-A177-3AD203B41FA5}">
                      <a16:colId xmlns:a16="http://schemas.microsoft.com/office/drawing/2014/main" val="2721118943"/>
                    </a:ext>
                  </a:extLst>
                </a:gridCol>
                <a:gridCol w="1684338">
                  <a:extLst>
                    <a:ext uri="{9D8B030D-6E8A-4147-A177-3AD203B41FA5}">
                      <a16:colId xmlns:a16="http://schemas.microsoft.com/office/drawing/2014/main" val="2016053149"/>
                    </a:ext>
                  </a:extLst>
                </a:gridCol>
              </a:tblGrid>
              <a:tr h="370840">
                <a:tc rowSpan="2">
                  <a:txBody>
                    <a:bodyPr/>
                    <a:lstStyle/>
                    <a:p>
                      <a:pPr algn="ctr">
                        <a:lnSpc>
                          <a:spcPct val="200000"/>
                        </a:lnSpc>
                      </a:pPr>
                      <a:r>
                        <a:rPr kumimoji="1" lang="ja-JP" altLang="en-US" sz="1600" dirty="0" smtClean="0">
                          <a:solidFill>
                            <a:schemeClr val="bg1"/>
                          </a:solidFill>
                        </a:rPr>
                        <a:t>プロジェクト</a:t>
                      </a:r>
                      <a:endParaRPr kumimoji="1" lang="ja-JP" altLang="en-US" sz="1600"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gridSpan="2">
                  <a:txBody>
                    <a:bodyPr/>
                    <a:lstStyle/>
                    <a:p>
                      <a:pPr algn="ctr"/>
                      <a:r>
                        <a:rPr kumimoji="1" lang="ja-JP" altLang="en-US" sz="1800" dirty="0" smtClean="0"/>
                        <a:t>適合率</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hMerge="1">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gridSpan="2">
                  <a:txBody>
                    <a:bodyPr/>
                    <a:lstStyle/>
                    <a:p>
                      <a:pPr algn="ctr"/>
                      <a:r>
                        <a:rPr kumimoji="1" lang="ja-JP" altLang="en-US" sz="1800" dirty="0" smtClean="0">
                          <a:solidFill>
                            <a:schemeClr val="bg1"/>
                          </a:solidFill>
                        </a:rPr>
                        <a:t>クローンペア数</a:t>
                      </a:r>
                      <a:endParaRPr kumimoji="1" lang="ja-JP" altLang="en-US" sz="1800"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hMerge="1">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133976880"/>
                  </a:ext>
                </a:extLst>
              </a:tr>
              <a:tr h="334316">
                <a:tc vMerge="1">
                  <a:txBody>
                    <a:bodyPr/>
                    <a:lstStyle/>
                    <a:p>
                      <a:pPr algn="ctr"/>
                      <a:endParaRPr kumimoji="1" lang="ja-JP" altLang="en-US" sz="1800"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c>
                  <a:txBody>
                    <a:bodyPr/>
                    <a:lstStyle/>
                    <a:p>
                      <a:pPr algn="ctr"/>
                      <a:r>
                        <a:rPr kumimoji="1" lang="en-US" altLang="ja-JP" sz="1800" b="1" dirty="0" err="1" smtClean="0">
                          <a:solidFill>
                            <a:schemeClr val="bg1"/>
                          </a:solidFill>
                        </a:rPr>
                        <a:t>CCVolti</a:t>
                      </a:r>
                      <a:r>
                        <a:rPr kumimoji="1" lang="en-US" altLang="ja-JP" sz="1800" b="1" baseline="0" dirty="0" smtClean="0">
                          <a:solidFill>
                            <a:schemeClr val="bg1"/>
                          </a:solidFill>
                        </a:rPr>
                        <a:t>(</a:t>
                      </a:r>
                      <a:r>
                        <a:rPr kumimoji="1" lang="en-US" altLang="ja-JP" sz="1800" b="1" baseline="0" dirty="0" err="1" smtClean="0">
                          <a:solidFill>
                            <a:schemeClr val="bg1"/>
                          </a:solidFill>
                        </a:rPr>
                        <a:t>BoW</a:t>
                      </a:r>
                      <a:r>
                        <a:rPr kumimoji="1" lang="en-US" altLang="ja-JP" sz="1800" b="1" baseline="0" dirty="0" smtClean="0">
                          <a:solidFill>
                            <a:schemeClr val="bg1"/>
                          </a:solidFill>
                        </a:rPr>
                        <a:t>)</a:t>
                      </a:r>
                      <a:endParaRPr kumimoji="1" lang="ja-JP" altLang="en-US" sz="1800" b="1"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c>
                  <a:txBody>
                    <a:bodyPr/>
                    <a:lstStyle/>
                    <a:p>
                      <a:pPr algn="ctr"/>
                      <a:r>
                        <a:rPr kumimoji="1" lang="ja-JP" altLang="en-US" sz="1800" b="1" dirty="0" smtClean="0">
                          <a:solidFill>
                            <a:schemeClr val="bg1"/>
                          </a:solidFill>
                        </a:rPr>
                        <a:t>本手法</a:t>
                      </a:r>
                      <a:endParaRPr kumimoji="1" lang="ja-JP" altLang="en-US" sz="1800" b="1"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c>
                  <a:txBody>
                    <a:bodyPr/>
                    <a:lstStyle/>
                    <a:p>
                      <a:pPr algn="ctr"/>
                      <a:r>
                        <a:rPr kumimoji="1" lang="en-US" altLang="ja-JP" sz="1800" b="1" dirty="0" err="1" smtClean="0">
                          <a:solidFill>
                            <a:schemeClr val="bg1"/>
                          </a:solidFill>
                        </a:rPr>
                        <a:t>CCVolti</a:t>
                      </a:r>
                      <a:r>
                        <a:rPr kumimoji="1" lang="en-US" altLang="ja-JP" sz="1800" b="1" baseline="0" dirty="0" smtClean="0">
                          <a:solidFill>
                            <a:schemeClr val="bg1"/>
                          </a:solidFill>
                        </a:rPr>
                        <a:t>(</a:t>
                      </a:r>
                      <a:r>
                        <a:rPr kumimoji="1" lang="en-US" altLang="ja-JP" sz="1800" b="1" baseline="0" dirty="0" err="1" smtClean="0">
                          <a:solidFill>
                            <a:schemeClr val="bg1"/>
                          </a:solidFill>
                        </a:rPr>
                        <a:t>BoW</a:t>
                      </a:r>
                      <a:r>
                        <a:rPr kumimoji="1" lang="en-US" altLang="ja-JP" sz="1800" b="1" baseline="0" dirty="0" smtClean="0">
                          <a:solidFill>
                            <a:schemeClr val="bg1"/>
                          </a:solidFill>
                        </a:rPr>
                        <a:t>)</a:t>
                      </a:r>
                      <a:endParaRPr kumimoji="1" lang="ja-JP" altLang="en-US" sz="1800" b="1"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c>
                  <a:txBody>
                    <a:bodyPr/>
                    <a:lstStyle/>
                    <a:p>
                      <a:pPr algn="ctr"/>
                      <a:r>
                        <a:rPr kumimoji="1" lang="ja-JP" altLang="en-US" sz="1800" b="1" dirty="0" smtClean="0">
                          <a:solidFill>
                            <a:schemeClr val="bg1"/>
                          </a:solidFill>
                        </a:rPr>
                        <a:t>本手法</a:t>
                      </a:r>
                      <a:endParaRPr kumimoji="1" lang="ja-JP" altLang="en-US" sz="1800" b="1"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568849">
                <a:tc>
                  <a:txBody>
                    <a:bodyPr/>
                    <a:lstStyle/>
                    <a:p>
                      <a:pPr lvl="0" algn="l"/>
                      <a:r>
                        <a:rPr kumimoji="1" lang="en-US" altLang="ja-JP" sz="1800" dirty="0" err="1" smtClean="0"/>
                        <a:t>Redis</a:t>
                      </a:r>
                      <a:endParaRPr kumimoji="1" lang="en-US" altLang="ja-JP" sz="1800" dirty="0" smtClean="0"/>
                    </a:p>
                    <a:p>
                      <a:pPr lvl="0" algn="l"/>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0.990</a:t>
                      </a:r>
                      <a:r>
                        <a:rPr kumimoji="1" lang="en-US" altLang="ja-JP" sz="1800" baseline="0" dirty="0" smtClean="0"/>
                        <a:t> </a:t>
                      </a:r>
                      <a:br>
                        <a:rPr kumimoji="1" lang="en-US" altLang="ja-JP" sz="1800" baseline="0" dirty="0" smtClean="0"/>
                      </a:br>
                      <a:r>
                        <a:rPr kumimoji="1" lang="en-US" altLang="ja-JP" sz="1800" baseline="0" dirty="0" smtClean="0"/>
                        <a:t>(297/300)</a:t>
                      </a:r>
                      <a:endParaRPr kumimoji="1" lang="ja-JP" altLang="en-US" sz="1800" dirty="0" smtClean="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0.993</a:t>
                      </a:r>
                      <a:r>
                        <a:rPr kumimoji="1" lang="en-US" altLang="ja-JP" sz="1800" baseline="0" dirty="0" smtClean="0"/>
                        <a:t> </a:t>
                      </a:r>
                      <a:br>
                        <a:rPr kumimoji="1" lang="en-US" altLang="ja-JP" sz="1800" baseline="0" dirty="0" smtClean="0"/>
                      </a:br>
                      <a:r>
                        <a:rPr kumimoji="1" lang="en-US" altLang="ja-JP" sz="1800" baseline="0" dirty="0" smtClean="0"/>
                        <a:t>(298/300)</a:t>
                      </a:r>
                      <a:endParaRPr kumimoji="1" lang="ja-JP" altLang="en-US" sz="1800" dirty="0" smtClean="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710</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solidFill>
                            <a:srgbClr val="FF0000"/>
                          </a:solidFill>
                        </a:rPr>
                        <a:t>740</a:t>
                      </a:r>
                      <a:endParaRPr kumimoji="1" lang="ja-JP" altLang="en-US" sz="18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849600168"/>
                  </a:ext>
                </a:extLst>
              </a:tr>
              <a:tr h="370840">
                <a:tc>
                  <a:txBody>
                    <a:bodyPr/>
                    <a:lstStyle/>
                    <a:p>
                      <a:pPr lvl="0" algn="l"/>
                      <a:r>
                        <a:rPr kumimoji="1" lang="en-US" altLang="ja-JP" sz="1800" dirty="0" smtClean="0">
                          <a:solidFill>
                            <a:schemeClr val="tx1"/>
                          </a:solidFill>
                        </a:rPr>
                        <a:t>PostgreSQL</a:t>
                      </a:r>
                      <a:endParaRPr kumimoji="1" lang="ja-JP" altLang="en-US" sz="1800" dirty="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rPr>
                        <a:t>0.967</a:t>
                      </a:r>
                      <a:r>
                        <a:rPr kumimoji="1" lang="en-US" altLang="ja-JP" sz="1800" baseline="0" dirty="0" smtClean="0">
                          <a:solidFill>
                            <a:schemeClr val="tx1"/>
                          </a:solidFill>
                        </a:rPr>
                        <a:t> </a:t>
                      </a:r>
                      <a:br>
                        <a:rPr kumimoji="1" lang="en-US" altLang="ja-JP" sz="1800" baseline="0" dirty="0" smtClean="0">
                          <a:solidFill>
                            <a:schemeClr val="tx1"/>
                          </a:solidFill>
                        </a:rPr>
                      </a:br>
                      <a:r>
                        <a:rPr kumimoji="1" lang="en-US" altLang="ja-JP" sz="1800" baseline="0" dirty="0" smtClean="0">
                          <a:solidFill>
                            <a:schemeClr val="tx1"/>
                          </a:solidFill>
                        </a:rPr>
                        <a:t>(290/300)</a:t>
                      </a:r>
                      <a:endParaRPr kumimoji="1" lang="ja-JP" altLang="en-US" sz="1800" dirty="0" smtClean="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rPr>
                        <a:t>0.977</a:t>
                      </a:r>
                      <a:r>
                        <a:rPr kumimoji="1" lang="en-US" altLang="ja-JP" sz="1800" baseline="0" dirty="0" smtClean="0">
                          <a:solidFill>
                            <a:schemeClr val="tx1"/>
                          </a:solidFill>
                        </a:rPr>
                        <a:t> </a:t>
                      </a:r>
                      <a:br>
                        <a:rPr kumimoji="1" lang="en-US" altLang="ja-JP" sz="1800" baseline="0" dirty="0" smtClean="0">
                          <a:solidFill>
                            <a:schemeClr val="tx1"/>
                          </a:solidFill>
                        </a:rPr>
                      </a:br>
                      <a:r>
                        <a:rPr kumimoji="1" lang="en-US" altLang="ja-JP" sz="1800" baseline="0" dirty="0" smtClean="0">
                          <a:solidFill>
                            <a:schemeClr val="tx1"/>
                          </a:solidFill>
                        </a:rPr>
                        <a:t>(293/300)</a:t>
                      </a:r>
                      <a:endParaRPr kumimoji="1" lang="ja-JP" altLang="en-US" sz="1800" dirty="0" smtClean="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solidFill>
                            <a:schemeClr val="tx1"/>
                          </a:solidFill>
                        </a:rPr>
                        <a:t>8943</a:t>
                      </a:r>
                      <a:endParaRPr kumimoji="1" lang="ja-JP" altLang="en-US" sz="1800" dirty="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solidFill>
                            <a:srgbClr val="FF0000"/>
                          </a:solidFill>
                        </a:rPr>
                        <a:t>9274</a:t>
                      </a:r>
                      <a:endParaRPr kumimoji="1" lang="ja-JP" altLang="en-US" sz="18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55360541"/>
                  </a:ext>
                </a:extLst>
              </a:tr>
              <a:tr h="370840">
                <a:tc>
                  <a:txBody>
                    <a:bodyPr/>
                    <a:lstStyle/>
                    <a:p>
                      <a:pPr lvl="0" algn="l"/>
                      <a:r>
                        <a:rPr kumimoji="1" lang="en-US" altLang="ja-JP" sz="1800" dirty="0" smtClean="0">
                          <a:solidFill>
                            <a:schemeClr val="tx1"/>
                          </a:solidFill>
                        </a:rPr>
                        <a:t>Apache Ant</a:t>
                      </a:r>
                      <a:endParaRPr kumimoji="1" lang="ja-JP" altLang="en-US" sz="1800" dirty="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rPr>
                        <a:t>1.000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rPr>
                        <a:t>(300/300)</a:t>
                      </a:r>
                      <a:endParaRPr kumimoji="1" lang="ja-JP" altLang="en-US" sz="1800" dirty="0" smtClean="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rPr>
                        <a:t>1.000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rPr>
                        <a:t>(300/300)</a:t>
                      </a:r>
                      <a:endParaRPr kumimoji="1" lang="ja-JP" altLang="en-US" sz="1800" dirty="0" smtClean="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solidFill>
                            <a:schemeClr val="tx1"/>
                          </a:solidFill>
                        </a:rPr>
                        <a:t>1355</a:t>
                      </a:r>
                      <a:endParaRPr kumimoji="1" lang="ja-JP" altLang="en-US" sz="1800" dirty="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solidFill>
                            <a:srgbClr val="FF0000"/>
                          </a:solidFill>
                        </a:rPr>
                        <a:t>1480</a:t>
                      </a:r>
                      <a:endParaRPr kumimoji="1" lang="ja-JP" altLang="en-US" sz="18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757781409"/>
                  </a:ext>
                </a:extLst>
              </a:tr>
              <a:tr h="370840">
                <a:tc>
                  <a:txBody>
                    <a:bodyPr/>
                    <a:lstStyle/>
                    <a:p>
                      <a:pPr lvl="0" algn="l"/>
                      <a:r>
                        <a:rPr kumimoji="1" lang="en-US" altLang="ja-JP" sz="1800" dirty="0" err="1" smtClean="0">
                          <a:solidFill>
                            <a:schemeClr val="tx1"/>
                          </a:solidFill>
                        </a:rPr>
                        <a:t>WildFly</a:t>
                      </a:r>
                      <a:endParaRPr kumimoji="1" lang="ja-JP" altLang="en-US" sz="1800" dirty="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rPr>
                        <a:t>0.997</a:t>
                      </a:r>
                      <a:r>
                        <a:rPr kumimoji="1" lang="en-US" altLang="ja-JP" sz="1800" baseline="0" dirty="0" smtClean="0">
                          <a:solidFill>
                            <a:schemeClr val="tx1"/>
                          </a:solidFill>
                        </a:rPr>
                        <a:t> </a:t>
                      </a:r>
                      <a:br>
                        <a:rPr kumimoji="1" lang="en-US" altLang="ja-JP" sz="1800" baseline="0" dirty="0" smtClean="0">
                          <a:solidFill>
                            <a:schemeClr val="tx1"/>
                          </a:solidFill>
                        </a:rPr>
                      </a:br>
                      <a:r>
                        <a:rPr kumimoji="1" lang="en-US" altLang="ja-JP" sz="1800" baseline="0" dirty="0" smtClean="0">
                          <a:solidFill>
                            <a:schemeClr val="tx1"/>
                          </a:solidFill>
                        </a:rPr>
                        <a:t>(299/300)</a:t>
                      </a:r>
                      <a:endParaRPr kumimoji="1" lang="ja-JP" altLang="en-US" sz="1800" dirty="0" smtClean="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rPr>
                        <a:t>1.000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rPr>
                        <a:t>(300/300)</a:t>
                      </a:r>
                      <a:endParaRPr kumimoji="1" lang="ja-JP" altLang="en-US" sz="1800" dirty="0" smtClean="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solidFill>
                            <a:schemeClr val="tx1"/>
                          </a:solidFill>
                        </a:rPr>
                        <a:t>12817</a:t>
                      </a:r>
                      <a:endParaRPr kumimoji="1" lang="ja-JP" altLang="en-US" sz="1800" dirty="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solidFill>
                            <a:srgbClr val="FF0000"/>
                          </a:solidFill>
                        </a:rPr>
                        <a:t>13092</a:t>
                      </a:r>
                      <a:endParaRPr kumimoji="1" lang="ja-JP" altLang="en-US" sz="18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711352957"/>
                  </a:ext>
                </a:extLst>
              </a:tr>
            </a:tbl>
          </a:graphicData>
        </a:graphic>
      </p:graphicFrame>
      <p:sp>
        <p:nvSpPr>
          <p:cNvPr id="11" name="コンテンツ プレースホルダー 2"/>
          <p:cNvSpPr txBox="1">
            <a:spLocks/>
          </p:cNvSpPr>
          <p:nvPr/>
        </p:nvSpPr>
        <p:spPr bwMode="auto">
          <a:xfrm>
            <a:off x="288003" y="5247344"/>
            <a:ext cx="8599244" cy="12058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t>本手法は，高い適合率を維持しながら，より多くのクローンペア検出</a:t>
            </a:r>
            <a:endParaRPr lang="en-US" altLang="ja-JP" sz="2000" kern="0" dirty="0" smtClean="0"/>
          </a:p>
        </p:txBody>
      </p:sp>
      <p:sp>
        <p:nvSpPr>
          <p:cNvPr id="7" name="コンテンツ プレースホルダー 2"/>
          <p:cNvSpPr txBox="1">
            <a:spLocks/>
          </p:cNvSpPr>
          <p:nvPr/>
        </p:nvSpPr>
        <p:spPr bwMode="auto">
          <a:xfrm>
            <a:off x="333047" y="1504455"/>
            <a:ext cx="9284548" cy="35908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000" kern="0" dirty="0" smtClean="0"/>
              <a:t>1000</a:t>
            </a:r>
            <a:r>
              <a:rPr lang="ja-JP" altLang="en-US" sz="2000" kern="0" dirty="0" smtClean="0"/>
              <a:t>コミット目の検出結果</a:t>
            </a:r>
            <a:endParaRPr lang="en-US" altLang="ja-JP" sz="2000" kern="0" dirty="0" smtClean="0"/>
          </a:p>
        </p:txBody>
      </p:sp>
      <p:sp>
        <p:nvSpPr>
          <p:cNvPr id="8" name="コンテンツ プレースホルダー 2"/>
          <p:cNvSpPr txBox="1">
            <a:spLocks/>
          </p:cNvSpPr>
          <p:nvPr/>
        </p:nvSpPr>
        <p:spPr bwMode="auto">
          <a:xfrm>
            <a:off x="288003" y="5598228"/>
            <a:ext cx="7716375" cy="9247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t>理由：</a:t>
            </a:r>
            <a:endParaRPr lang="en-US" altLang="ja-JP" sz="2000" kern="0" dirty="0" smtClean="0"/>
          </a:p>
        </p:txBody>
      </p:sp>
      <p:sp>
        <p:nvSpPr>
          <p:cNvPr id="9" name="コンテンツ プレースホルダー 2"/>
          <p:cNvSpPr txBox="1">
            <a:spLocks/>
          </p:cNvSpPr>
          <p:nvPr/>
        </p:nvSpPr>
        <p:spPr bwMode="auto">
          <a:xfrm>
            <a:off x="1078480" y="5622065"/>
            <a:ext cx="7808767" cy="9247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000" kern="0" dirty="0" smtClean="0"/>
              <a:t>2</a:t>
            </a:r>
            <a:r>
              <a:rPr lang="ja-JP" altLang="en-US" sz="2000" kern="0" dirty="0" smtClean="0"/>
              <a:t>バージョン間で変更がなかったクローンペアは，検出コミット数が増えていくにつれて，蓄積されていくため</a:t>
            </a:r>
            <a:endParaRPr lang="en-US" altLang="ja-JP" sz="2000" kern="0" dirty="0" smtClean="0"/>
          </a:p>
        </p:txBody>
      </p:sp>
    </p:spTree>
    <p:extLst>
      <p:ext uri="{BB962C8B-B14F-4D97-AF65-F5344CB8AC3E}">
        <p14:creationId xmlns:p14="http://schemas.microsoft.com/office/powerpoint/2010/main" val="1089651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627776" y="3603757"/>
            <a:ext cx="3344543" cy="2087866"/>
          </a:xfrm>
          <a:prstGeom prst="rect">
            <a:avLst/>
          </a:prstGeom>
        </p:spPr>
      </p:pic>
      <p:pic>
        <p:nvPicPr>
          <p:cNvPr id="10" name="図 9"/>
          <p:cNvPicPr>
            <a:picLocks noChangeAspect="1"/>
          </p:cNvPicPr>
          <p:nvPr/>
        </p:nvPicPr>
        <p:blipFill>
          <a:blip r:embed="rId4"/>
          <a:stretch>
            <a:fillRect/>
          </a:stretch>
        </p:blipFill>
        <p:spPr>
          <a:xfrm>
            <a:off x="5084648" y="3621645"/>
            <a:ext cx="3249310" cy="1946545"/>
          </a:xfrm>
          <a:prstGeom prst="rect">
            <a:avLst/>
          </a:prstGeom>
        </p:spPr>
      </p:pic>
      <p:pic>
        <p:nvPicPr>
          <p:cNvPr id="8" name="図 7"/>
          <p:cNvPicPr>
            <a:picLocks noChangeAspect="1"/>
          </p:cNvPicPr>
          <p:nvPr/>
        </p:nvPicPr>
        <p:blipFill>
          <a:blip r:embed="rId5"/>
          <a:stretch>
            <a:fillRect/>
          </a:stretch>
        </p:blipFill>
        <p:spPr>
          <a:xfrm>
            <a:off x="785940" y="1515177"/>
            <a:ext cx="2920038" cy="1923556"/>
          </a:xfrm>
          <a:prstGeom prst="rect">
            <a:avLst/>
          </a:prstGeom>
        </p:spPr>
      </p:pic>
      <p:pic>
        <p:nvPicPr>
          <p:cNvPr id="5" name="図 4"/>
          <p:cNvPicPr>
            <a:picLocks noChangeAspect="1"/>
          </p:cNvPicPr>
          <p:nvPr/>
        </p:nvPicPr>
        <p:blipFill>
          <a:blip r:embed="rId6"/>
          <a:stretch>
            <a:fillRect/>
          </a:stretch>
        </p:blipFill>
        <p:spPr>
          <a:xfrm>
            <a:off x="5119911" y="1515177"/>
            <a:ext cx="3120789" cy="1868818"/>
          </a:xfrm>
          <a:prstGeom prst="rect">
            <a:avLst/>
          </a:prstGeom>
        </p:spPr>
      </p:pic>
      <p:sp>
        <p:nvSpPr>
          <p:cNvPr id="2" name="タイトル 1"/>
          <p:cNvSpPr>
            <a:spLocks noGrp="1"/>
          </p:cNvSpPr>
          <p:nvPr>
            <p:ph type="title"/>
          </p:nvPr>
        </p:nvSpPr>
        <p:spPr>
          <a:xfrm>
            <a:off x="457199" y="274638"/>
            <a:ext cx="8455545" cy="1143000"/>
          </a:xfrm>
        </p:spPr>
        <p:txBody>
          <a:bodyPr/>
          <a:lstStyle/>
          <a:p>
            <a:r>
              <a:rPr kumimoji="1" lang="ja-JP" altLang="en-US" dirty="0" smtClean="0"/>
              <a:t>検出結果 </a:t>
            </a:r>
            <a:r>
              <a:rPr lang="en-US" altLang="ja-JP" dirty="0" smtClean="0"/>
              <a:t>(2/2)</a:t>
            </a:r>
            <a:br>
              <a:rPr lang="en-US" altLang="ja-JP" dirty="0" smtClean="0"/>
            </a:br>
            <a:r>
              <a:rPr lang="ja-JP" altLang="en-US" sz="3600" dirty="0" smtClean="0"/>
              <a:t>クローンペアの関係（</a:t>
            </a:r>
            <a:r>
              <a:rPr lang="en-US" altLang="ja-JP" sz="3600" dirty="0" smtClean="0"/>
              <a:t>1000</a:t>
            </a:r>
            <a:r>
              <a:rPr lang="ja-JP" altLang="en-US" sz="3600" dirty="0" smtClean="0"/>
              <a:t>コミット目）</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dirty="0"/>
          </a:p>
        </p:txBody>
      </p:sp>
      <p:sp>
        <p:nvSpPr>
          <p:cNvPr id="11" name="コンテンツ プレースホルダー 2"/>
          <p:cNvSpPr txBox="1">
            <a:spLocks/>
          </p:cNvSpPr>
          <p:nvPr/>
        </p:nvSpPr>
        <p:spPr bwMode="auto">
          <a:xfrm>
            <a:off x="1555466" y="5949640"/>
            <a:ext cx="6945718"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000" kern="0" dirty="0" err="1" smtClean="0"/>
              <a:t>CCVolti</a:t>
            </a:r>
            <a:r>
              <a:rPr lang="ja-JP" altLang="en-US" sz="2000" kern="0" dirty="0" err="1" smtClean="0"/>
              <a:t>の検</a:t>
            </a:r>
            <a:r>
              <a:rPr lang="ja-JP" altLang="en-US" sz="2000" kern="0" dirty="0" smtClean="0"/>
              <a:t>出結果を平均して約</a:t>
            </a:r>
            <a:r>
              <a:rPr lang="en-US" altLang="ja-JP" sz="2000" kern="0" dirty="0" smtClean="0"/>
              <a:t>99.0%</a:t>
            </a:r>
            <a:r>
              <a:rPr lang="ja-JP" altLang="en-US" sz="2000" kern="0" dirty="0" smtClean="0"/>
              <a:t>カバー</a:t>
            </a:r>
            <a:r>
              <a:rPr lang="en-US" altLang="ja-JP" sz="2000" kern="0" dirty="0" smtClean="0"/>
              <a:t/>
            </a:r>
            <a:br>
              <a:rPr lang="en-US" altLang="ja-JP" sz="2000" kern="0" dirty="0" smtClean="0"/>
            </a:br>
            <a:r>
              <a:rPr lang="ja-JP" altLang="en-US" sz="2000" kern="0" dirty="0" smtClean="0"/>
              <a:t>本手法は</a:t>
            </a:r>
            <a:r>
              <a:rPr lang="en-US" altLang="ja-JP" sz="2000" kern="0" dirty="0" err="1" smtClean="0"/>
              <a:t>CCVolti</a:t>
            </a:r>
            <a:r>
              <a:rPr lang="ja-JP" altLang="en-US" sz="2000" kern="0" dirty="0" smtClean="0"/>
              <a:t>とほぼ同程度の再現率と考えられる</a:t>
            </a:r>
            <a:endParaRPr lang="en-US" altLang="ja-JP" sz="2400" kern="0" dirty="0" smtClean="0"/>
          </a:p>
        </p:txBody>
      </p:sp>
      <p:sp>
        <p:nvSpPr>
          <p:cNvPr id="21" name="コンテンツ プレースホルダー 2"/>
          <p:cNvSpPr txBox="1">
            <a:spLocks/>
          </p:cNvSpPr>
          <p:nvPr/>
        </p:nvSpPr>
        <p:spPr bwMode="auto">
          <a:xfrm>
            <a:off x="-103692" y="3218576"/>
            <a:ext cx="1831064" cy="39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000" kern="0" dirty="0" err="1" smtClean="0"/>
              <a:t>Redis</a:t>
            </a:r>
            <a:endParaRPr lang="en-US" altLang="ja-JP" sz="2400" kern="0" dirty="0" smtClean="0"/>
          </a:p>
        </p:txBody>
      </p:sp>
      <p:sp>
        <p:nvSpPr>
          <p:cNvPr id="24" name="コンテンツ プレースホルダー 2"/>
          <p:cNvSpPr txBox="1">
            <a:spLocks/>
          </p:cNvSpPr>
          <p:nvPr/>
        </p:nvSpPr>
        <p:spPr bwMode="auto">
          <a:xfrm>
            <a:off x="151966" y="5496432"/>
            <a:ext cx="1831064"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000" kern="0" dirty="0" smtClean="0"/>
              <a:t>Apache Ant</a:t>
            </a:r>
            <a:endParaRPr lang="en-US" altLang="ja-JP" sz="2400" kern="0" dirty="0" smtClean="0"/>
          </a:p>
        </p:txBody>
      </p:sp>
      <p:sp>
        <p:nvSpPr>
          <p:cNvPr id="27" name="コンテンツ プレースホルダー 2"/>
          <p:cNvSpPr txBox="1">
            <a:spLocks/>
          </p:cNvSpPr>
          <p:nvPr/>
        </p:nvSpPr>
        <p:spPr bwMode="auto">
          <a:xfrm>
            <a:off x="2225774" y="3244315"/>
            <a:ext cx="3263359"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000" kern="0" dirty="0" smtClean="0"/>
              <a:t>100%</a:t>
            </a:r>
            <a:r>
              <a:rPr lang="ja-JP" altLang="en-US" sz="2000" kern="0" dirty="0" smtClean="0"/>
              <a:t>カバー</a:t>
            </a:r>
            <a:endParaRPr lang="en-US" altLang="ja-JP" sz="2000" kern="0" dirty="0" smtClean="0"/>
          </a:p>
        </p:txBody>
      </p:sp>
      <p:sp>
        <p:nvSpPr>
          <p:cNvPr id="29" name="コンテンツ プレースホルダー 2"/>
          <p:cNvSpPr txBox="1">
            <a:spLocks/>
          </p:cNvSpPr>
          <p:nvPr/>
        </p:nvSpPr>
        <p:spPr bwMode="auto">
          <a:xfrm>
            <a:off x="6415564" y="3243101"/>
            <a:ext cx="3263359"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約</a:t>
            </a:r>
            <a:r>
              <a:rPr lang="en-US" altLang="ja-JP" sz="2000" kern="0" dirty="0" smtClean="0"/>
              <a:t>98.7%</a:t>
            </a:r>
            <a:r>
              <a:rPr lang="ja-JP" altLang="en-US" sz="2000" kern="0" dirty="0" smtClean="0"/>
              <a:t>カバー</a:t>
            </a:r>
            <a:endParaRPr lang="en-US" altLang="ja-JP" sz="2000" kern="0" dirty="0" smtClean="0"/>
          </a:p>
        </p:txBody>
      </p:sp>
      <p:sp>
        <p:nvSpPr>
          <p:cNvPr id="30" name="コンテンツ プレースホルダー 2"/>
          <p:cNvSpPr txBox="1">
            <a:spLocks/>
          </p:cNvSpPr>
          <p:nvPr/>
        </p:nvSpPr>
        <p:spPr bwMode="auto">
          <a:xfrm>
            <a:off x="6709303" y="5421439"/>
            <a:ext cx="2699632"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約</a:t>
            </a:r>
            <a:r>
              <a:rPr lang="en-US" altLang="ja-JP" sz="2000" kern="0" dirty="0" smtClean="0"/>
              <a:t>97.4%</a:t>
            </a:r>
            <a:r>
              <a:rPr lang="ja-JP" altLang="en-US" sz="2000" kern="0" dirty="0" smtClean="0"/>
              <a:t>カバー</a:t>
            </a:r>
            <a:endParaRPr lang="en-US" altLang="ja-JP" sz="2000" kern="0" dirty="0" smtClean="0"/>
          </a:p>
        </p:txBody>
      </p:sp>
      <p:sp>
        <p:nvSpPr>
          <p:cNvPr id="22" name="コンテンツ プレースホルダー 2"/>
          <p:cNvSpPr txBox="1">
            <a:spLocks/>
          </p:cNvSpPr>
          <p:nvPr/>
        </p:nvSpPr>
        <p:spPr bwMode="auto">
          <a:xfrm>
            <a:off x="4385179" y="3203045"/>
            <a:ext cx="1831064" cy="314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000" kern="0" dirty="0" smtClean="0"/>
              <a:t>PostgreSQL</a:t>
            </a:r>
            <a:endParaRPr lang="en-US" altLang="ja-JP" sz="2400" kern="0" dirty="0" smtClean="0"/>
          </a:p>
        </p:txBody>
      </p:sp>
      <p:sp>
        <p:nvSpPr>
          <p:cNvPr id="23" name="コンテンツ プレースホルダー 2"/>
          <p:cNvSpPr txBox="1">
            <a:spLocks/>
          </p:cNvSpPr>
          <p:nvPr/>
        </p:nvSpPr>
        <p:spPr bwMode="auto">
          <a:xfrm>
            <a:off x="4305563" y="5445987"/>
            <a:ext cx="1831064" cy="4026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000" kern="0" dirty="0" err="1" smtClean="0"/>
              <a:t>WildFly</a:t>
            </a:r>
            <a:endParaRPr lang="en-US" altLang="ja-JP" sz="2400" kern="0" dirty="0" smtClean="0"/>
          </a:p>
        </p:txBody>
      </p:sp>
      <p:cxnSp>
        <p:nvCxnSpPr>
          <p:cNvPr id="7" name="直線コネクタ 6"/>
          <p:cNvCxnSpPr/>
          <p:nvPr/>
        </p:nvCxnSpPr>
        <p:spPr>
          <a:xfrm>
            <a:off x="4566444" y="1630721"/>
            <a:ext cx="0" cy="414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81658" y="3571764"/>
            <a:ext cx="836957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665649" y="6214602"/>
            <a:ext cx="441146" cy="400110"/>
          </a:xfrm>
          <a:prstGeom prst="rect">
            <a:avLst/>
          </a:prstGeom>
          <a:noFill/>
        </p:spPr>
        <p:txBody>
          <a:bodyPr wrap="none" rtlCol="0">
            <a:spAutoFit/>
          </a:bodyPr>
          <a:lstStyle/>
          <a:p>
            <a:r>
              <a:rPr kumimoji="1" lang="ja-JP" altLang="en-US" sz="2000" dirty="0" smtClean="0"/>
              <a:t>∴</a:t>
            </a:r>
            <a:endParaRPr kumimoji="1" lang="ja-JP" altLang="en-US" sz="2000" dirty="0"/>
          </a:p>
        </p:txBody>
      </p:sp>
      <p:sp>
        <p:nvSpPr>
          <p:cNvPr id="31" name="コンテンツ プレースホルダー 2"/>
          <p:cNvSpPr txBox="1">
            <a:spLocks/>
          </p:cNvSpPr>
          <p:nvPr/>
        </p:nvSpPr>
        <p:spPr bwMode="auto">
          <a:xfrm>
            <a:off x="2056318" y="5495867"/>
            <a:ext cx="3263359"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約</a:t>
            </a:r>
            <a:r>
              <a:rPr lang="en-US" altLang="ja-JP" sz="2000" kern="0" dirty="0" smtClean="0"/>
              <a:t>99.7%</a:t>
            </a:r>
            <a:r>
              <a:rPr lang="ja-JP" altLang="en-US" sz="2000" kern="0" dirty="0" smtClean="0"/>
              <a:t>カバー</a:t>
            </a:r>
            <a:endParaRPr lang="en-US" altLang="ja-JP" sz="2000" kern="0" dirty="0" smtClean="0"/>
          </a:p>
        </p:txBody>
      </p:sp>
    </p:spTree>
    <p:extLst>
      <p:ext uri="{BB962C8B-B14F-4D97-AF65-F5344CB8AC3E}">
        <p14:creationId xmlns:p14="http://schemas.microsoft.com/office/powerpoint/2010/main" val="2659003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検出時間</a:t>
            </a:r>
            <a:endParaRPr kumimoji="1" lang="ja-JP" altLang="en-US" dirty="0"/>
          </a:p>
        </p:txBody>
      </p:sp>
      <p:sp>
        <p:nvSpPr>
          <p:cNvPr id="4" name="スライド番号プレースホルダー 3"/>
          <p:cNvSpPr>
            <a:spLocks noGrp="1"/>
          </p:cNvSpPr>
          <p:nvPr>
            <p:ph type="sldNum" sz="quarter" idx="12"/>
          </p:nvPr>
        </p:nvSpPr>
        <p:spPr>
          <a:xfrm>
            <a:off x="7898692" y="6308725"/>
            <a:ext cx="1150938" cy="288925"/>
          </a:xfrm>
        </p:spPr>
        <p:txBody>
          <a:bodyPr/>
          <a:lstStyle/>
          <a:p>
            <a:fld id="{9F5033E9-932D-4E41-95C3-341F9A6DAE17}" type="slidenum">
              <a:rPr lang="en-US" altLang="ja-JP" smtClean="0"/>
              <a:pPr/>
              <a:t>16</a:t>
            </a:fld>
            <a:endParaRPr lang="en-US" altLang="ja-JP"/>
          </a:p>
        </p:txBody>
      </p:sp>
      <p:graphicFrame>
        <p:nvGraphicFramePr>
          <p:cNvPr id="13" name="グラフ 12"/>
          <p:cNvGraphicFramePr/>
          <p:nvPr>
            <p:extLst>
              <p:ext uri="{D42A27DB-BD31-4B8C-83A1-F6EECF244321}">
                <p14:modId xmlns:p14="http://schemas.microsoft.com/office/powerpoint/2010/main" val="776541475"/>
              </p:ext>
            </p:extLst>
          </p:nvPr>
        </p:nvGraphicFramePr>
        <p:xfrm>
          <a:off x="457200" y="1663073"/>
          <a:ext cx="8218488" cy="5004437"/>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グループ化 10"/>
          <p:cNvGrpSpPr/>
          <p:nvPr/>
        </p:nvGrpSpPr>
        <p:grpSpPr>
          <a:xfrm>
            <a:off x="1435808" y="6053077"/>
            <a:ext cx="6981833" cy="400110"/>
            <a:chOff x="2697692" y="4052371"/>
            <a:chExt cx="6981833" cy="400110"/>
          </a:xfrm>
        </p:grpSpPr>
        <p:sp>
          <p:nvSpPr>
            <p:cNvPr id="7" name="正方形/長方形 6"/>
            <p:cNvSpPr/>
            <p:nvPr/>
          </p:nvSpPr>
          <p:spPr>
            <a:xfrm>
              <a:off x="7856590" y="4052371"/>
              <a:ext cx="1822935" cy="400110"/>
            </a:xfrm>
            <a:prstGeom prst="rect">
              <a:avLst/>
            </a:prstGeom>
          </p:spPr>
          <p:txBody>
            <a:bodyPr wrap="none">
              <a:spAutoFit/>
            </a:bodyPr>
            <a:lstStyle/>
            <a:p>
              <a:pPr lvl="1">
                <a:spcBef>
                  <a:spcPts val="300"/>
                </a:spcBef>
                <a:spcAft>
                  <a:spcPts val="300"/>
                </a:spcAft>
              </a:pPr>
              <a:r>
                <a:rPr lang="ja-JP" altLang="en-US" sz="2000" dirty="0" smtClean="0">
                  <a:latin typeface="+mn-ea"/>
                  <a:ea typeface="+mn-ea"/>
                </a:rPr>
                <a:t>約</a:t>
              </a:r>
              <a:r>
                <a:rPr lang="en-US" altLang="ja-JP" sz="2000" dirty="0">
                  <a:latin typeface="+mn-ea"/>
                  <a:ea typeface="+mn-ea"/>
                </a:rPr>
                <a:t>3</a:t>
              </a:r>
              <a:r>
                <a:rPr lang="en-US" altLang="ja-JP" sz="2000" dirty="0" smtClean="0">
                  <a:latin typeface="+mn-ea"/>
                  <a:ea typeface="+mn-ea"/>
                </a:rPr>
                <a:t>.1</a:t>
              </a:r>
              <a:r>
                <a:rPr lang="ja-JP" altLang="en-US" sz="2000" dirty="0" smtClean="0">
                  <a:latin typeface="+mn-ea"/>
                  <a:ea typeface="+mn-ea"/>
                </a:rPr>
                <a:t>倍↑</a:t>
              </a:r>
              <a:endParaRPr lang="en-US" altLang="ja-JP" sz="2000" dirty="0" smtClean="0">
                <a:latin typeface="+mn-ea"/>
                <a:ea typeface="+mn-ea"/>
              </a:endParaRPr>
            </a:p>
          </p:txBody>
        </p:sp>
        <p:sp>
          <p:nvSpPr>
            <p:cNvPr id="8" name="正方形/長方形 7"/>
            <p:cNvSpPr/>
            <p:nvPr/>
          </p:nvSpPr>
          <p:spPr>
            <a:xfrm>
              <a:off x="2697692" y="4052371"/>
              <a:ext cx="1822935" cy="400110"/>
            </a:xfrm>
            <a:prstGeom prst="rect">
              <a:avLst/>
            </a:prstGeom>
          </p:spPr>
          <p:txBody>
            <a:bodyPr wrap="none">
              <a:spAutoFit/>
            </a:bodyPr>
            <a:lstStyle/>
            <a:p>
              <a:pPr lvl="1">
                <a:spcBef>
                  <a:spcPts val="300"/>
                </a:spcBef>
                <a:spcAft>
                  <a:spcPts val="300"/>
                </a:spcAft>
              </a:pPr>
              <a:r>
                <a:rPr lang="ja-JP" altLang="en-US" sz="2000" dirty="0" smtClean="0">
                  <a:latin typeface="+mn-ea"/>
                  <a:ea typeface="+mn-ea"/>
                </a:rPr>
                <a:t>約</a:t>
              </a:r>
              <a:r>
                <a:rPr lang="en-US" altLang="ja-JP" sz="2000" dirty="0" smtClean="0">
                  <a:latin typeface="+mn-ea"/>
                  <a:ea typeface="+mn-ea"/>
                </a:rPr>
                <a:t>7.1</a:t>
              </a:r>
              <a:r>
                <a:rPr lang="ja-JP" altLang="en-US" sz="2000" dirty="0" smtClean="0">
                  <a:latin typeface="+mn-ea"/>
                  <a:ea typeface="+mn-ea"/>
                </a:rPr>
                <a:t>倍↑</a:t>
              </a:r>
              <a:endParaRPr lang="en-US" altLang="ja-JP" sz="2000" dirty="0" smtClean="0">
                <a:latin typeface="+mn-ea"/>
                <a:ea typeface="+mn-ea"/>
              </a:endParaRPr>
            </a:p>
          </p:txBody>
        </p:sp>
        <p:sp>
          <p:nvSpPr>
            <p:cNvPr id="9" name="正方形/長方形 8"/>
            <p:cNvSpPr/>
            <p:nvPr/>
          </p:nvSpPr>
          <p:spPr>
            <a:xfrm>
              <a:off x="4520627" y="4052371"/>
              <a:ext cx="1822935" cy="400110"/>
            </a:xfrm>
            <a:prstGeom prst="rect">
              <a:avLst/>
            </a:prstGeom>
          </p:spPr>
          <p:txBody>
            <a:bodyPr wrap="none">
              <a:spAutoFit/>
            </a:bodyPr>
            <a:lstStyle/>
            <a:p>
              <a:pPr lvl="1">
                <a:spcBef>
                  <a:spcPts val="300"/>
                </a:spcBef>
                <a:spcAft>
                  <a:spcPts val="300"/>
                </a:spcAft>
              </a:pPr>
              <a:r>
                <a:rPr lang="ja-JP" altLang="en-US" sz="2000" dirty="0" smtClean="0">
                  <a:latin typeface="+mn-ea"/>
                  <a:ea typeface="+mn-ea"/>
                </a:rPr>
                <a:t>約</a:t>
              </a:r>
              <a:r>
                <a:rPr lang="en-US" altLang="ja-JP" sz="2000" dirty="0" smtClean="0">
                  <a:latin typeface="+mn-ea"/>
                  <a:ea typeface="+mn-ea"/>
                </a:rPr>
                <a:t>4.1</a:t>
              </a:r>
              <a:r>
                <a:rPr lang="ja-JP" altLang="en-US" sz="2000" dirty="0" smtClean="0">
                  <a:latin typeface="+mn-ea"/>
                  <a:ea typeface="+mn-ea"/>
                </a:rPr>
                <a:t>倍↑</a:t>
              </a:r>
              <a:endParaRPr lang="en-US" altLang="ja-JP" sz="2000" dirty="0" smtClean="0">
                <a:latin typeface="+mn-ea"/>
                <a:ea typeface="+mn-ea"/>
              </a:endParaRPr>
            </a:p>
          </p:txBody>
        </p:sp>
        <p:sp>
          <p:nvSpPr>
            <p:cNvPr id="10" name="正方形/長方形 9"/>
            <p:cNvSpPr/>
            <p:nvPr/>
          </p:nvSpPr>
          <p:spPr>
            <a:xfrm>
              <a:off x="6143633" y="4052371"/>
              <a:ext cx="1822935" cy="400110"/>
            </a:xfrm>
            <a:prstGeom prst="rect">
              <a:avLst/>
            </a:prstGeom>
          </p:spPr>
          <p:txBody>
            <a:bodyPr wrap="none">
              <a:spAutoFit/>
            </a:bodyPr>
            <a:lstStyle/>
            <a:p>
              <a:pPr lvl="1">
                <a:spcBef>
                  <a:spcPts val="300"/>
                </a:spcBef>
                <a:spcAft>
                  <a:spcPts val="300"/>
                </a:spcAft>
              </a:pPr>
              <a:r>
                <a:rPr lang="ja-JP" altLang="en-US" sz="2000" dirty="0" smtClean="0">
                  <a:latin typeface="+mn-ea"/>
                  <a:ea typeface="+mn-ea"/>
                </a:rPr>
                <a:t>約</a:t>
              </a:r>
              <a:r>
                <a:rPr lang="en-US" altLang="ja-JP" sz="2000" dirty="0" smtClean="0">
                  <a:latin typeface="+mn-ea"/>
                  <a:ea typeface="+mn-ea"/>
                </a:rPr>
                <a:t>6.1</a:t>
              </a:r>
              <a:r>
                <a:rPr lang="ja-JP" altLang="en-US" sz="2000" dirty="0" smtClean="0">
                  <a:latin typeface="+mn-ea"/>
                  <a:ea typeface="+mn-ea"/>
                </a:rPr>
                <a:t>倍↑</a:t>
              </a:r>
              <a:endParaRPr lang="en-US" altLang="ja-JP" sz="2000" dirty="0" smtClean="0">
                <a:latin typeface="+mn-ea"/>
                <a:ea typeface="+mn-ea"/>
              </a:endParaRPr>
            </a:p>
          </p:txBody>
        </p:sp>
      </p:grpSp>
    </p:spTree>
    <p:extLst>
      <p:ext uri="{BB962C8B-B14F-4D97-AF65-F5344CB8AC3E}">
        <p14:creationId xmlns:p14="http://schemas.microsoft.com/office/powerpoint/2010/main" val="2015708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384175" y="1525858"/>
            <a:ext cx="8291513" cy="4525963"/>
          </a:xfrm>
        </p:spPr>
        <p:txBody>
          <a:bodyPr/>
          <a:lstStyle/>
          <a:p>
            <a:pPr marL="0" indent="0">
              <a:spcBef>
                <a:spcPts val="600"/>
              </a:spcBef>
              <a:spcAft>
                <a:spcPts val="600"/>
              </a:spcAft>
              <a:buNone/>
            </a:pPr>
            <a:r>
              <a:rPr kumimoji="1" lang="ja-JP" altLang="en-US" sz="2400" dirty="0" smtClean="0"/>
              <a:t>まとめ</a:t>
            </a:r>
            <a:endParaRPr kumimoji="1" lang="en-US" altLang="ja-JP" sz="2400" dirty="0" smtClean="0"/>
          </a:p>
          <a:p>
            <a:pPr>
              <a:spcBef>
                <a:spcPts val="300"/>
              </a:spcBef>
              <a:spcAft>
                <a:spcPts val="300"/>
              </a:spcAft>
            </a:pPr>
            <a:r>
              <a:rPr lang="en-US" altLang="ja-JP" sz="2400" dirty="0" err="1" smtClean="0"/>
              <a:t>CCVolti</a:t>
            </a:r>
            <a:r>
              <a:rPr lang="ja-JP" altLang="en-US" sz="2400" dirty="0"/>
              <a:t>をインクリメンタルコードクローン検出ができるように</a:t>
            </a:r>
            <a:r>
              <a:rPr lang="ja-JP" altLang="en-US" sz="2400" dirty="0" smtClean="0"/>
              <a:t>拡張</a:t>
            </a:r>
            <a:endParaRPr lang="en-US" altLang="ja-JP" sz="2400" dirty="0" smtClean="0"/>
          </a:p>
          <a:p>
            <a:pPr lvl="1">
              <a:spcBef>
                <a:spcPts val="300"/>
              </a:spcBef>
              <a:spcAft>
                <a:spcPts val="300"/>
              </a:spcAft>
            </a:pPr>
            <a:r>
              <a:rPr lang="ja-JP" altLang="en-US" sz="2000" dirty="0" smtClean="0"/>
              <a:t>検出</a:t>
            </a:r>
            <a:r>
              <a:rPr lang="ja-JP" altLang="en-US" sz="2000" dirty="0"/>
              <a:t>結果の</a:t>
            </a:r>
            <a:r>
              <a:rPr lang="ja-JP" altLang="en-US" sz="2000" dirty="0" smtClean="0"/>
              <a:t>非一貫性の軽減とスケーラビリティの向上</a:t>
            </a:r>
            <a:endParaRPr kumimoji="1" lang="en-US" altLang="ja-JP" sz="2400" dirty="0" smtClean="0"/>
          </a:p>
          <a:p>
            <a:pPr>
              <a:spcBef>
                <a:spcPts val="300"/>
              </a:spcBef>
              <a:spcAft>
                <a:spcPts val="300"/>
              </a:spcAft>
            </a:pPr>
            <a:r>
              <a:rPr lang="ja-JP" altLang="en-US" sz="2400" dirty="0" smtClean="0"/>
              <a:t>評価実験</a:t>
            </a:r>
            <a:endParaRPr lang="en-US" altLang="ja-JP" sz="2400" dirty="0" smtClean="0"/>
          </a:p>
          <a:p>
            <a:pPr lvl="1">
              <a:spcBef>
                <a:spcPts val="300"/>
              </a:spcBef>
              <a:spcAft>
                <a:spcPts val="300"/>
              </a:spcAft>
            </a:pPr>
            <a:r>
              <a:rPr lang="en-US" altLang="ja-JP" sz="2000" dirty="0" err="1" smtClean="0"/>
              <a:t>CCVolti</a:t>
            </a:r>
            <a:r>
              <a:rPr lang="ja-JP" altLang="en-US" sz="2000" dirty="0" err="1" smtClean="0"/>
              <a:t>の</a:t>
            </a:r>
            <a:r>
              <a:rPr lang="ja-JP" altLang="en-US" sz="2000" dirty="0" err="1"/>
              <a:t>検</a:t>
            </a:r>
            <a:r>
              <a:rPr lang="ja-JP" altLang="en-US" sz="2000" dirty="0"/>
              <a:t>出</a:t>
            </a:r>
            <a:r>
              <a:rPr lang="ja-JP" altLang="en-US" sz="2000" dirty="0" smtClean="0"/>
              <a:t>結果を平均して約</a:t>
            </a:r>
            <a:r>
              <a:rPr lang="en-US" altLang="ja-JP" sz="2000" dirty="0" smtClean="0"/>
              <a:t>99.0%</a:t>
            </a:r>
            <a:r>
              <a:rPr lang="ja-JP" altLang="en-US" sz="2000" dirty="0" smtClean="0"/>
              <a:t>カバーしながら，より多くのクローンペアを高い適合率を維持して検出</a:t>
            </a:r>
            <a:endParaRPr lang="en-US" altLang="ja-JP" sz="2000" dirty="0" smtClean="0"/>
          </a:p>
          <a:p>
            <a:pPr lvl="1">
              <a:spcBef>
                <a:spcPts val="300"/>
              </a:spcBef>
              <a:spcAft>
                <a:spcPts val="300"/>
              </a:spcAft>
            </a:pPr>
            <a:r>
              <a:rPr lang="en-US" altLang="ja-JP" sz="2000" dirty="0" err="1" smtClean="0">
                <a:latin typeface="+mn-ea"/>
              </a:rPr>
              <a:t>CCVolti</a:t>
            </a:r>
            <a:r>
              <a:rPr lang="ja-JP" altLang="en-US" sz="2000" dirty="0" smtClean="0">
                <a:latin typeface="+mn-ea"/>
              </a:rPr>
              <a:t>より平均して約</a:t>
            </a:r>
            <a:r>
              <a:rPr lang="en-US" altLang="ja-JP" sz="2000" dirty="0">
                <a:latin typeface="+mn-ea"/>
              </a:rPr>
              <a:t>5</a:t>
            </a:r>
            <a:r>
              <a:rPr lang="en-US" altLang="ja-JP" sz="2000" dirty="0" smtClean="0">
                <a:latin typeface="+mn-ea"/>
              </a:rPr>
              <a:t>.1</a:t>
            </a:r>
            <a:r>
              <a:rPr lang="ja-JP" altLang="en-US" sz="2000" dirty="0" smtClean="0">
                <a:latin typeface="+mn-ea"/>
              </a:rPr>
              <a:t>倍</a:t>
            </a:r>
            <a:r>
              <a:rPr lang="ja-JP" altLang="en-US" sz="2000" dirty="0">
                <a:latin typeface="+mn-ea"/>
              </a:rPr>
              <a:t>検出速度が向上</a:t>
            </a:r>
            <a:endParaRPr lang="en-US" altLang="ja-JP" sz="2000" dirty="0">
              <a:latin typeface="+mn-ea"/>
            </a:endParaRPr>
          </a:p>
          <a:p>
            <a:pPr marL="457200" lvl="1" indent="0">
              <a:spcBef>
                <a:spcPts val="600"/>
              </a:spcBef>
              <a:spcAft>
                <a:spcPts val="600"/>
              </a:spcAft>
              <a:buNone/>
            </a:pPr>
            <a:endParaRPr lang="en-US" altLang="ja-JP" sz="800" dirty="0"/>
          </a:p>
          <a:p>
            <a:pPr marL="0" indent="0">
              <a:spcBef>
                <a:spcPts val="600"/>
              </a:spcBef>
              <a:spcAft>
                <a:spcPts val="600"/>
              </a:spcAft>
              <a:buNone/>
            </a:pPr>
            <a:r>
              <a:rPr kumimoji="1" lang="ja-JP" altLang="en-US" sz="2400" dirty="0" smtClean="0"/>
              <a:t>今後の課題</a:t>
            </a:r>
            <a:endParaRPr kumimoji="1" lang="en-US" altLang="ja-JP" sz="2400" dirty="0" smtClean="0"/>
          </a:p>
          <a:p>
            <a:pPr>
              <a:spcBef>
                <a:spcPts val="300"/>
              </a:spcBef>
              <a:spcAft>
                <a:spcPts val="300"/>
              </a:spcAft>
            </a:pPr>
            <a:r>
              <a:rPr lang="ja-JP" altLang="en-US" sz="2400" dirty="0" smtClean="0"/>
              <a:t>コードクローンの変更履歴追跡ツールへの適用と評価</a:t>
            </a:r>
            <a:endParaRPr lang="en-US" altLang="ja-JP" sz="2400" dirty="0" smtClean="0"/>
          </a:p>
          <a:p>
            <a:pPr>
              <a:spcBef>
                <a:spcPts val="300"/>
              </a:spcBef>
              <a:spcAft>
                <a:spcPts val="300"/>
              </a:spcAft>
            </a:pPr>
            <a:r>
              <a:rPr lang="ja-JP" altLang="en-US" sz="2400" dirty="0" smtClean="0"/>
              <a:t>多言語対応と他のプロジェクトで評価実験</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2226401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3979742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lgn="ctr">
              <a:buNone/>
            </a:pPr>
            <a:endParaRPr lang="en-US" altLang="ja-JP" sz="8000" dirty="0" smtClean="0"/>
          </a:p>
          <a:p>
            <a:pPr marL="0" indent="0" algn="ctr">
              <a:buNone/>
            </a:pPr>
            <a:r>
              <a:rPr lang="ja-JP" altLang="en-US" sz="8000" dirty="0" smtClean="0"/>
              <a:t>予備</a:t>
            </a:r>
            <a:endParaRPr kumimoji="1" lang="ja-JP" altLang="en-US" sz="8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2287800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コード</a:t>
            </a:r>
            <a:r>
              <a:rPr lang="ja-JP" altLang="en-US" dirty="0"/>
              <a:t>クローン</a:t>
            </a:r>
            <a:endParaRPr kumimoji="1" lang="ja-JP" altLang="en-US" dirty="0"/>
          </a:p>
        </p:txBody>
      </p:sp>
      <p:sp>
        <p:nvSpPr>
          <p:cNvPr id="3" name="コンテンツ プレースホルダー 2"/>
          <p:cNvSpPr>
            <a:spLocks noGrp="1"/>
          </p:cNvSpPr>
          <p:nvPr>
            <p:ph idx="1"/>
          </p:nvPr>
        </p:nvSpPr>
        <p:spPr/>
        <p:txBody>
          <a:bodyPr/>
          <a:lstStyle/>
          <a:p>
            <a:pPr marL="0" indent="0">
              <a:spcBef>
                <a:spcPts val="600"/>
              </a:spcBef>
              <a:spcAft>
                <a:spcPts val="600"/>
              </a:spcAft>
              <a:buNone/>
            </a:pPr>
            <a:r>
              <a:rPr lang="ja-JP" altLang="en-US" sz="2400" dirty="0" smtClean="0"/>
              <a:t>ソースコードの</a:t>
            </a:r>
            <a:r>
              <a:rPr kumimoji="1" lang="ja-JP" altLang="en-US" sz="2400" dirty="0" smtClean="0"/>
              <a:t>同一あるいは類似した部分を持つコード片</a:t>
            </a:r>
            <a:endParaRPr lang="en-US" altLang="ja-JP" sz="2400" dirty="0"/>
          </a:p>
          <a:p>
            <a:pPr lvl="1">
              <a:spcBef>
                <a:spcPts val="600"/>
              </a:spcBef>
              <a:spcAft>
                <a:spcPts val="600"/>
              </a:spcAft>
            </a:pPr>
            <a:r>
              <a:rPr lang="ja-JP" altLang="en-US" sz="2000" dirty="0" smtClean="0"/>
              <a:t>ソフトウェア</a:t>
            </a:r>
            <a:r>
              <a:rPr lang="ja-JP" altLang="en-US" sz="2000" dirty="0"/>
              <a:t>の保守を困難にする大きな</a:t>
            </a:r>
            <a:r>
              <a:rPr lang="ja-JP" altLang="en-US" sz="2000" dirty="0" smtClean="0"/>
              <a:t>要因</a:t>
            </a:r>
            <a:endParaRPr lang="en-US" altLang="ja-JP" sz="2000" dirty="0" smtClean="0"/>
          </a:p>
          <a:p>
            <a:pPr lvl="1">
              <a:spcBef>
                <a:spcPts val="600"/>
              </a:spcBef>
              <a:spcAft>
                <a:spcPts val="600"/>
              </a:spcAft>
            </a:pPr>
            <a:r>
              <a:rPr kumimoji="1" lang="ja-JP" altLang="en-US" sz="2000" dirty="0" smtClean="0"/>
              <a:t>コードクローンを自動で検出するツールが研究されている</a:t>
            </a:r>
            <a:endParaRPr kumimoji="1" lang="en-US" altLang="ja-JP" sz="2400" dirty="0" smtClean="0"/>
          </a:p>
          <a:p>
            <a:pPr marL="457200" lvl="1"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grpSp>
        <p:nvGrpSpPr>
          <p:cNvPr id="5" name="グループ化 4"/>
          <p:cNvGrpSpPr/>
          <p:nvPr/>
        </p:nvGrpSpPr>
        <p:grpSpPr>
          <a:xfrm>
            <a:off x="1141167" y="3331423"/>
            <a:ext cx="6963534" cy="2653153"/>
            <a:chOff x="1141167" y="2970291"/>
            <a:chExt cx="6963534" cy="2653153"/>
          </a:xfrm>
        </p:grpSpPr>
        <p:grpSp>
          <p:nvGrpSpPr>
            <p:cNvPr id="44" name="グループ化 43"/>
            <p:cNvGrpSpPr/>
            <p:nvPr/>
          </p:nvGrpSpPr>
          <p:grpSpPr>
            <a:xfrm>
              <a:off x="1141167" y="3531601"/>
              <a:ext cx="1744816" cy="2091843"/>
              <a:chOff x="2440577" y="3945486"/>
              <a:chExt cx="1744816" cy="2091843"/>
            </a:xfrm>
          </p:grpSpPr>
          <p:sp>
            <p:nvSpPr>
              <p:cNvPr id="7" name="メモ 6"/>
              <p:cNvSpPr/>
              <p:nvPr/>
            </p:nvSpPr>
            <p:spPr>
              <a:xfrm rot="10800000">
                <a:off x="2440577" y="3945486"/>
                <a:ext cx="1744816" cy="2091843"/>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 name="Freeform 13"/>
              <p:cNvSpPr>
                <a:spLocks/>
              </p:cNvSpPr>
              <p:nvPr/>
            </p:nvSpPr>
            <p:spPr bwMode="auto">
              <a:xfrm>
                <a:off x="2698915" y="4316974"/>
                <a:ext cx="1228135" cy="389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grpSp>
        <p:grpSp>
          <p:nvGrpSpPr>
            <p:cNvPr id="45" name="グループ化 44"/>
            <p:cNvGrpSpPr/>
            <p:nvPr/>
          </p:nvGrpSpPr>
          <p:grpSpPr>
            <a:xfrm>
              <a:off x="6359885" y="3521978"/>
              <a:ext cx="1744816" cy="2101466"/>
              <a:chOff x="5031599" y="3945487"/>
              <a:chExt cx="1744816" cy="2101466"/>
            </a:xfrm>
          </p:grpSpPr>
          <p:sp>
            <p:nvSpPr>
              <p:cNvPr id="13" name="メモ 12"/>
              <p:cNvSpPr/>
              <p:nvPr/>
            </p:nvSpPr>
            <p:spPr>
              <a:xfrm rot="10800000">
                <a:off x="5031599" y="3945487"/>
                <a:ext cx="1744816" cy="210146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4" name="Freeform 13"/>
              <p:cNvSpPr>
                <a:spLocks/>
              </p:cNvSpPr>
              <p:nvPr/>
            </p:nvSpPr>
            <p:spPr bwMode="auto">
              <a:xfrm>
                <a:off x="5285469" y="4316974"/>
                <a:ext cx="1228135" cy="389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5" name="Freeform 13"/>
              <p:cNvSpPr>
                <a:spLocks/>
              </p:cNvSpPr>
              <p:nvPr/>
            </p:nvSpPr>
            <p:spPr bwMode="auto">
              <a:xfrm>
                <a:off x="5285468" y="5070244"/>
                <a:ext cx="1228135" cy="389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grpSp>
        <p:cxnSp>
          <p:nvCxnSpPr>
            <p:cNvPr id="17" name="直線矢印コネクタ 16"/>
            <p:cNvCxnSpPr>
              <a:stCxn id="12" idx="1"/>
              <a:endCxn id="11" idx="0"/>
            </p:cNvCxnSpPr>
            <p:nvPr/>
          </p:nvCxnSpPr>
          <p:spPr bwMode="auto">
            <a:xfrm flipH="1">
              <a:off x="1399505" y="3238556"/>
              <a:ext cx="1871425" cy="664533"/>
            </a:xfrm>
            <a:prstGeom prst="straightConnector1">
              <a:avLst/>
            </a:prstGeom>
            <a:solidFill>
              <a:schemeClr val="accent2"/>
            </a:solidFill>
            <a:ln w="25400" cap="flat" cmpd="sng" algn="ctr">
              <a:solidFill>
                <a:srgbClr val="FF0000"/>
              </a:solidFill>
              <a:prstDash val="solid"/>
              <a:round/>
              <a:headEnd type="none"/>
              <a:tailEnd type="triangle"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直線矢印コネクタ 18"/>
            <p:cNvCxnSpPr>
              <a:stCxn id="10" idx="3"/>
              <a:endCxn id="14" idx="0"/>
            </p:cNvCxnSpPr>
            <p:nvPr/>
          </p:nvCxnSpPr>
          <p:spPr bwMode="auto">
            <a:xfrm>
              <a:off x="5758798" y="3256739"/>
              <a:ext cx="854957" cy="636726"/>
            </a:xfrm>
            <a:prstGeom prst="straightConnector1">
              <a:avLst/>
            </a:prstGeom>
            <a:solidFill>
              <a:schemeClr val="accent2"/>
            </a:solidFill>
            <a:ln w="25400" cap="flat" cmpd="sng" algn="ctr">
              <a:solidFill>
                <a:srgbClr val="FF0000"/>
              </a:solidFill>
              <a:prstDash val="solid"/>
              <a:round/>
              <a:headEnd type="none"/>
              <a:tailEnd type="triangle"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直線矢印コネクタ 20"/>
            <p:cNvCxnSpPr>
              <a:stCxn id="12" idx="3"/>
              <a:endCxn id="15" idx="0"/>
            </p:cNvCxnSpPr>
            <p:nvPr/>
          </p:nvCxnSpPr>
          <p:spPr bwMode="auto">
            <a:xfrm>
              <a:off x="5786223" y="3238556"/>
              <a:ext cx="827531" cy="1408179"/>
            </a:xfrm>
            <a:prstGeom prst="straightConnector1">
              <a:avLst/>
            </a:prstGeom>
            <a:solidFill>
              <a:schemeClr val="accent2"/>
            </a:solidFill>
            <a:ln w="25400" cap="flat" cmpd="sng" algn="ctr">
              <a:solidFill>
                <a:srgbClr val="FF0000"/>
              </a:solidFill>
              <a:prstDash val="solid"/>
              <a:round/>
              <a:headEnd type="none"/>
              <a:tailEnd type="triangle"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34" name="グループ化 33"/>
            <p:cNvGrpSpPr/>
            <p:nvPr/>
          </p:nvGrpSpPr>
          <p:grpSpPr>
            <a:xfrm>
              <a:off x="3270930" y="2970291"/>
              <a:ext cx="2515293" cy="536530"/>
              <a:chOff x="3672565" y="2983284"/>
              <a:chExt cx="2515293" cy="536530"/>
            </a:xfrm>
          </p:grpSpPr>
          <p:sp useBgFill="1">
            <p:nvSpPr>
              <p:cNvPr id="12" name="角丸四角形 11"/>
              <p:cNvSpPr/>
              <p:nvPr/>
            </p:nvSpPr>
            <p:spPr>
              <a:xfrm>
                <a:off x="3672565" y="2983284"/>
                <a:ext cx="2515293" cy="53653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821331" y="3038899"/>
                <a:ext cx="2339102" cy="461665"/>
              </a:xfrm>
              <a:prstGeom prst="rect">
                <a:avLst/>
              </a:prstGeom>
              <a:noFill/>
              <a:ln cap="flat">
                <a:noFill/>
              </a:ln>
            </p:spPr>
            <p:txBody>
              <a:bodyPr wrap="none" rtlCol="0">
                <a:spAutoFit/>
              </a:bodyPr>
              <a:lstStyle/>
              <a:p>
                <a:r>
                  <a:rPr kumimoji="1" lang="ja-JP" altLang="en-US" sz="2400" dirty="0" smtClean="0">
                    <a:latin typeface="+mn-ea"/>
                    <a:ea typeface="+mn-ea"/>
                  </a:rPr>
                  <a:t>コードクローン</a:t>
                </a:r>
                <a:endParaRPr kumimoji="1" lang="ja-JP" altLang="en-US" sz="2400" dirty="0">
                  <a:latin typeface="+mn-ea"/>
                  <a:ea typeface="+mn-ea"/>
                </a:endParaRPr>
              </a:p>
            </p:txBody>
          </p:sp>
        </p:grpSp>
        <p:cxnSp>
          <p:nvCxnSpPr>
            <p:cNvPr id="18" name="直線矢印コネクタ 17"/>
            <p:cNvCxnSpPr/>
            <p:nvPr/>
          </p:nvCxnSpPr>
          <p:spPr>
            <a:xfrm>
              <a:off x="2627640" y="4064000"/>
              <a:ext cx="3986115" cy="0"/>
            </a:xfrm>
            <a:prstGeom prst="straightConnector1">
              <a:avLst/>
            </a:prstGeom>
            <a:ln w="25400">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7155543" y="4283016"/>
              <a:ext cx="0" cy="363719"/>
            </a:xfrm>
            <a:prstGeom prst="straightConnector1">
              <a:avLst/>
            </a:prstGeom>
            <a:ln w="25400">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2627640" y="4064000"/>
              <a:ext cx="3986115" cy="804190"/>
            </a:xfrm>
            <a:prstGeom prst="straightConnector1">
              <a:avLst/>
            </a:prstGeom>
            <a:ln w="25400">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3381279" y="4798430"/>
              <a:ext cx="2515293" cy="536530"/>
              <a:chOff x="3672565" y="2983284"/>
              <a:chExt cx="2515293" cy="536530"/>
            </a:xfrm>
            <a:solidFill>
              <a:schemeClr val="bg1"/>
            </a:solidFill>
          </p:grpSpPr>
          <p:sp useBgFill="1">
            <p:nvSpPr>
              <p:cNvPr id="24" name="角丸四角形 23"/>
              <p:cNvSpPr/>
              <p:nvPr/>
            </p:nvSpPr>
            <p:spPr>
              <a:xfrm>
                <a:off x="3672565" y="2983284"/>
                <a:ext cx="2515293" cy="53653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3802081" y="3038899"/>
                <a:ext cx="2031325" cy="461665"/>
              </a:xfrm>
              <a:prstGeom prst="rect">
                <a:avLst/>
              </a:prstGeom>
              <a:grpFill/>
              <a:ln cap="flat">
                <a:noFill/>
              </a:ln>
            </p:spPr>
            <p:txBody>
              <a:bodyPr wrap="none" rtlCol="0">
                <a:spAutoFit/>
              </a:bodyPr>
              <a:lstStyle/>
              <a:p>
                <a:r>
                  <a:rPr lang="ja-JP" altLang="en-US" sz="2400" dirty="0" smtClean="0">
                    <a:latin typeface="+mn-ea"/>
                    <a:ea typeface="+mn-ea"/>
                  </a:rPr>
                  <a:t>クローン</a:t>
                </a:r>
                <a:r>
                  <a:rPr lang="ja-JP" altLang="en-US" sz="2400" dirty="0">
                    <a:latin typeface="+mn-ea"/>
                    <a:ea typeface="+mn-ea"/>
                  </a:rPr>
                  <a:t>ペア</a:t>
                </a:r>
                <a:endParaRPr kumimoji="1" lang="ja-JP" altLang="en-US" sz="2400" dirty="0">
                  <a:latin typeface="+mn-ea"/>
                  <a:ea typeface="+mn-ea"/>
                </a:endParaRPr>
              </a:p>
            </p:txBody>
          </p:sp>
        </p:grpSp>
      </p:grpSp>
    </p:spTree>
    <p:extLst>
      <p:ext uri="{BB962C8B-B14F-4D97-AF65-F5344CB8AC3E}">
        <p14:creationId xmlns:p14="http://schemas.microsoft.com/office/powerpoint/2010/main" val="4233807050"/>
      </p:ext>
    </p:extLst>
  </p:cSld>
  <p:clrMapOvr>
    <a:masterClrMapping/>
  </p:clrMapOvr>
  <mc:AlternateContent xmlns:mc="http://schemas.openxmlformats.org/markup-compatibility/2006" xmlns:p14="http://schemas.microsoft.com/office/powerpoint/2010/main">
    <mc:Choice Requires="p14">
      <p:transition spd="slow" p14:dur="2000" advTm="18082"/>
    </mc:Choice>
    <mc:Fallback xmlns="">
      <p:transition spd="slow" advTm="1808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274638"/>
            <a:ext cx="8455545" cy="1143000"/>
          </a:xfrm>
        </p:spPr>
        <p:txBody>
          <a:bodyPr/>
          <a:lstStyle/>
          <a:p>
            <a:r>
              <a:rPr lang="ja-JP" altLang="en-US" sz="3600" dirty="0" smtClean="0"/>
              <a:t>クローンペアの関係（</a:t>
            </a:r>
            <a:r>
              <a:rPr lang="en-US" altLang="ja-JP" sz="3600" dirty="0" smtClean="0"/>
              <a:t>1000</a:t>
            </a:r>
            <a:r>
              <a:rPr lang="ja-JP" altLang="en-US" sz="3600" dirty="0" smtClean="0"/>
              <a:t>コミット目）</a:t>
            </a:r>
            <a:r>
              <a:rPr lang="en-US" altLang="ja-JP" sz="3600" dirty="0" smtClean="0"/>
              <a:t/>
            </a:r>
            <a:br>
              <a:rPr lang="en-US" altLang="ja-JP" sz="3600" dirty="0" smtClean="0"/>
            </a:br>
            <a:r>
              <a:rPr lang="ja-JP" altLang="en-US" sz="3600" dirty="0" smtClean="0"/>
              <a:t>適合</a:t>
            </a:r>
            <a:r>
              <a:rPr lang="ja-JP" altLang="en-US" sz="3600" dirty="0"/>
              <a:t>率</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dirty="0"/>
          </a:p>
        </p:txBody>
      </p:sp>
      <p:sp>
        <p:nvSpPr>
          <p:cNvPr id="11" name="コンテンツ プレースホルダー 2"/>
          <p:cNvSpPr txBox="1">
            <a:spLocks/>
          </p:cNvSpPr>
          <p:nvPr/>
        </p:nvSpPr>
        <p:spPr bwMode="auto">
          <a:xfrm>
            <a:off x="1729970" y="6239119"/>
            <a:ext cx="6061015"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本手法のみが検出するクローンペアの適合</a:t>
            </a:r>
            <a:r>
              <a:rPr lang="ja-JP" altLang="en-US" sz="2000" kern="0" dirty="0"/>
              <a:t>率</a:t>
            </a:r>
            <a:r>
              <a:rPr lang="ja-JP" altLang="en-US" sz="2000" kern="0" dirty="0" smtClean="0"/>
              <a:t>は高い</a:t>
            </a:r>
            <a:endParaRPr lang="en-US" altLang="ja-JP" sz="2400" kern="0" dirty="0" smtClean="0"/>
          </a:p>
        </p:txBody>
      </p:sp>
      <p:pic>
        <p:nvPicPr>
          <p:cNvPr id="15" name="図 14"/>
          <p:cNvPicPr>
            <a:picLocks noChangeAspect="1"/>
          </p:cNvPicPr>
          <p:nvPr/>
        </p:nvPicPr>
        <p:blipFill>
          <a:blip r:embed="rId3"/>
          <a:stretch>
            <a:fillRect/>
          </a:stretch>
        </p:blipFill>
        <p:spPr>
          <a:xfrm>
            <a:off x="290123" y="3695596"/>
            <a:ext cx="4090433" cy="2034782"/>
          </a:xfrm>
          <a:prstGeom prst="rect">
            <a:avLst/>
          </a:prstGeom>
        </p:spPr>
      </p:pic>
      <p:pic>
        <p:nvPicPr>
          <p:cNvPr id="16" name="図 15"/>
          <p:cNvPicPr>
            <a:picLocks noChangeAspect="1"/>
          </p:cNvPicPr>
          <p:nvPr/>
        </p:nvPicPr>
        <p:blipFill>
          <a:blip r:embed="rId4"/>
          <a:stretch>
            <a:fillRect/>
          </a:stretch>
        </p:blipFill>
        <p:spPr>
          <a:xfrm>
            <a:off x="689709" y="1521369"/>
            <a:ext cx="3625640" cy="2001065"/>
          </a:xfrm>
          <a:prstGeom prst="rect">
            <a:avLst/>
          </a:prstGeom>
        </p:spPr>
      </p:pic>
      <p:sp>
        <p:nvSpPr>
          <p:cNvPr id="21" name="コンテンツ プレースホルダー 2"/>
          <p:cNvSpPr txBox="1">
            <a:spLocks/>
          </p:cNvSpPr>
          <p:nvPr/>
        </p:nvSpPr>
        <p:spPr bwMode="auto">
          <a:xfrm>
            <a:off x="-107481" y="3225597"/>
            <a:ext cx="1831064" cy="39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000" kern="0" dirty="0" err="1" smtClean="0"/>
              <a:t>Redis</a:t>
            </a:r>
            <a:endParaRPr lang="en-US" altLang="ja-JP" sz="2400" kern="0" dirty="0" smtClean="0"/>
          </a:p>
        </p:txBody>
      </p:sp>
      <p:sp>
        <p:nvSpPr>
          <p:cNvPr id="24" name="コンテンツ プレースホルダー 2"/>
          <p:cNvSpPr txBox="1">
            <a:spLocks/>
          </p:cNvSpPr>
          <p:nvPr/>
        </p:nvSpPr>
        <p:spPr bwMode="auto">
          <a:xfrm>
            <a:off x="151966" y="5631182"/>
            <a:ext cx="1831064"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000" kern="0" dirty="0" smtClean="0"/>
              <a:t>Apache Ant</a:t>
            </a:r>
            <a:endParaRPr lang="en-US" altLang="ja-JP" sz="2400" kern="0" dirty="0" smtClean="0"/>
          </a:p>
        </p:txBody>
      </p:sp>
      <p:pic>
        <p:nvPicPr>
          <p:cNvPr id="25" name="図 24"/>
          <p:cNvPicPr>
            <a:picLocks noChangeAspect="1"/>
          </p:cNvPicPr>
          <p:nvPr/>
        </p:nvPicPr>
        <p:blipFill>
          <a:blip r:embed="rId5"/>
          <a:stretch>
            <a:fillRect/>
          </a:stretch>
        </p:blipFill>
        <p:spPr>
          <a:xfrm>
            <a:off x="4465825" y="1513935"/>
            <a:ext cx="4209863" cy="1930307"/>
          </a:xfrm>
          <a:prstGeom prst="rect">
            <a:avLst/>
          </a:prstGeom>
        </p:spPr>
      </p:pic>
      <p:pic>
        <p:nvPicPr>
          <p:cNvPr id="26" name="図 25"/>
          <p:cNvPicPr>
            <a:picLocks noChangeAspect="1"/>
          </p:cNvPicPr>
          <p:nvPr/>
        </p:nvPicPr>
        <p:blipFill>
          <a:blip r:embed="rId6"/>
          <a:stretch>
            <a:fillRect/>
          </a:stretch>
        </p:blipFill>
        <p:spPr>
          <a:xfrm>
            <a:off x="4447867" y="3729218"/>
            <a:ext cx="4464878" cy="1917799"/>
          </a:xfrm>
          <a:prstGeom prst="rect">
            <a:avLst/>
          </a:prstGeom>
        </p:spPr>
      </p:pic>
      <p:sp>
        <p:nvSpPr>
          <p:cNvPr id="27" name="コンテンツ プレースホルダー 2"/>
          <p:cNvSpPr txBox="1">
            <a:spLocks/>
          </p:cNvSpPr>
          <p:nvPr/>
        </p:nvSpPr>
        <p:spPr bwMode="auto">
          <a:xfrm>
            <a:off x="2225774" y="3339207"/>
            <a:ext cx="3263359"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000" kern="0" dirty="0" smtClean="0"/>
              <a:t>100%</a:t>
            </a:r>
            <a:r>
              <a:rPr lang="ja-JP" altLang="en-US" sz="2000" kern="0" dirty="0" smtClean="0"/>
              <a:t>カバー</a:t>
            </a:r>
            <a:endParaRPr lang="en-US" altLang="ja-JP" sz="2000" kern="0" dirty="0" smtClean="0"/>
          </a:p>
        </p:txBody>
      </p:sp>
      <p:sp>
        <p:nvSpPr>
          <p:cNvPr id="29" name="コンテンツ プレースホルダー 2"/>
          <p:cNvSpPr txBox="1">
            <a:spLocks/>
          </p:cNvSpPr>
          <p:nvPr/>
        </p:nvSpPr>
        <p:spPr bwMode="auto">
          <a:xfrm>
            <a:off x="6391275" y="3287270"/>
            <a:ext cx="3263359"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約</a:t>
            </a:r>
            <a:r>
              <a:rPr lang="en-US" altLang="ja-JP" sz="2000" kern="0" dirty="0" smtClean="0"/>
              <a:t>98.7%</a:t>
            </a:r>
            <a:r>
              <a:rPr lang="ja-JP" altLang="en-US" sz="2000" kern="0" dirty="0" smtClean="0"/>
              <a:t>カバー</a:t>
            </a:r>
            <a:endParaRPr lang="en-US" altLang="ja-JP" sz="2000" kern="0" dirty="0" smtClean="0"/>
          </a:p>
        </p:txBody>
      </p:sp>
      <p:sp>
        <p:nvSpPr>
          <p:cNvPr id="30" name="コンテンツ プレースホルダー 2"/>
          <p:cNvSpPr txBox="1">
            <a:spLocks/>
          </p:cNvSpPr>
          <p:nvPr/>
        </p:nvSpPr>
        <p:spPr bwMode="auto">
          <a:xfrm>
            <a:off x="6709303" y="5654251"/>
            <a:ext cx="2699632"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約</a:t>
            </a:r>
            <a:r>
              <a:rPr lang="en-US" altLang="ja-JP" sz="2000" kern="0" dirty="0" smtClean="0"/>
              <a:t>97.4%</a:t>
            </a:r>
            <a:r>
              <a:rPr lang="ja-JP" altLang="en-US" sz="2000" kern="0" dirty="0" smtClean="0"/>
              <a:t>カバー</a:t>
            </a:r>
            <a:endParaRPr lang="en-US" altLang="ja-JP" sz="2000" kern="0" dirty="0" smtClean="0"/>
          </a:p>
        </p:txBody>
      </p:sp>
      <p:sp>
        <p:nvSpPr>
          <p:cNvPr id="31" name="コンテンツ プレースホルダー 2"/>
          <p:cNvSpPr txBox="1">
            <a:spLocks/>
          </p:cNvSpPr>
          <p:nvPr/>
        </p:nvSpPr>
        <p:spPr bwMode="auto">
          <a:xfrm>
            <a:off x="2056318" y="5630617"/>
            <a:ext cx="3263359" cy="718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約</a:t>
            </a:r>
            <a:r>
              <a:rPr lang="en-US" altLang="ja-JP" sz="2000" kern="0" dirty="0" smtClean="0"/>
              <a:t>99.7%</a:t>
            </a:r>
            <a:r>
              <a:rPr lang="ja-JP" altLang="en-US" sz="2000" kern="0" dirty="0" smtClean="0"/>
              <a:t>カバー</a:t>
            </a:r>
            <a:endParaRPr lang="en-US" altLang="ja-JP" sz="2000" kern="0" dirty="0" smtClean="0"/>
          </a:p>
        </p:txBody>
      </p:sp>
      <p:sp>
        <p:nvSpPr>
          <p:cNvPr id="22" name="コンテンツ プレースホルダー 2"/>
          <p:cNvSpPr txBox="1">
            <a:spLocks/>
          </p:cNvSpPr>
          <p:nvPr/>
        </p:nvSpPr>
        <p:spPr bwMode="auto">
          <a:xfrm>
            <a:off x="4404145" y="3269535"/>
            <a:ext cx="1831064" cy="314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000" kern="0" dirty="0" smtClean="0"/>
              <a:t>PostgreSQL</a:t>
            </a:r>
            <a:endParaRPr lang="en-US" altLang="ja-JP" sz="2400" kern="0" dirty="0" smtClean="0"/>
          </a:p>
        </p:txBody>
      </p:sp>
      <p:sp>
        <p:nvSpPr>
          <p:cNvPr id="23" name="コンテンツ プレースホルダー 2"/>
          <p:cNvSpPr txBox="1">
            <a:spLocks/>
          </p:cNvSpPr>
          <p:nvPr/>
        </p:nvSpPr>
        <p:spPr bwMode="auto">
          <a:xfrm>
            <a:off x="4305563" y="5592073"/>
            <a:ext cx="1831064" cy="4026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000" kern="0" dirty="0" err="1" smtClean="0"/>
              <a:t>WildFly</a:t>
            </a:r>
            <a:endParaRPr lang="en-US" altLang="ja-JP" sz="2400" kern="0" dirty="0" smtClean="0"/>
          </a:p>
        </p:txBody>
      </p:sp>
      <p:cxnSp>
        <p:nvCxnSpPr>
          <p:cNvPr id="7" name="直線コネクタ 6"/>
          <p:cNvCxnSpPr/>
          <p:nvPr/>
        </p:nvCxnSpPr>
        <p:spPr>
          <a:xfrm>
            <a:off x="4566444" y="1630721"/>
            <a:ext cx="0" cy="44504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79141" y="3665034"/>
            <a:ext cx="836957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698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TF-IDF</a:t>
            </a:r>
            <a:r>
              <a:rPr kumimoji="1" lang="ja-JP" altLang="en-US" dirty="0" smtClean="0"/>
              <a:t>と</a:t>
            </a:r>
            <a:r>
              <a:rPr kumimoji="1" lang="en-US" altLang="ja-JP" dirty="0" err="1" smtClean="0"/>
              <a:t>BoW</a:t>
            </a:r>
            <a:r>
              <a:rPr kumimoji="1" lang="ja-JP" altLang="en-US" dirty="0" err="1" smtClean="0"/>
              <a:t>で検</a:t>
            </a:r>
            <a:r>
              <a:rPr kumimoji="1" lang="ja-JP" altLang="en-US" dirty="0" smtClean="0"/>
              <a:t>出する</a:t>
            </a:r>
            <a:r>
              <a:rPr kumimoji="1" lang="en-US" altLang="ja-JP" dirty="0" smtClean="0"/>
              <a:t/>
            </a:r>
            <a:br>
              <a:rPr kumimoji="1" lang="en-US" altLang="ja-JP" dirty="0" smtClean="0"/>
            </a:br>
            <a:r>
              <a:rPr lang="ja-JP" altLang="en-US" dirty="0" smtClean="0"/>
              <a:t>クローンペアの関係</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
        <p:nvSpPr>
          <p:cNvPr id="15" name="テキスト ボックス 14"/>
          <p:cNvSpPr txBox="1"/>
          <p:nvPr/>
        </p:nvSpPr>
        <p:spPr>
          <a:xfrm>
            <a:off x="1564740" y="5985559"/>
            <a:ext cx="6494470" cy="646331"/>
          </a:xfrm>
          <a:prstGeom prst="rect">
            <a:avLst/>
          </a:prstGeom>
          <a:noFill/>
        </p:spPr>
        <p:txBody>
          <a:bodyPr wrap="none" rtlCol="0">
            <a:spAutoFit/>
          </a:bodyPr>
          <a:lstStyle/>
          <a:p>
            <a:pPr algn="ctr"/>
            <a:r>
              <a:rPr lang="en-US" altLang="ja-JP" dirty="0" err="1" smtClean="0">
                <a:latin typeface="+mn-ea"/>
                <a:ea typeface="+mn-ea"/>
              </a:rPr>
              <a:t>CCVolti</a:t>
            </a:r>
            <a:r>
              <a:rPr lang="en-US" altLang="ja-JP" dirty="0" smtClean="0">
                <a:latin typeface="+mn-ea"/>
                <a:ea typeface="+mn-ea"/>
              </a:rPr>
              <a:t>(</a:t>
            </a:r>
            <a:r>
              <a:rPr lang="en-US" altLang="ja-JP" dirty="0" err="1" smtClean="0">
                <a:latin typeface="+mn-ea"/>
                <a:ea typeface="+mn-ea"/>
              </a:rPr>
              <a:t>BoW</a:t>
            </a:r>
            <a:r>
              <a:rPr lang="en-US" altLang="ja-JP" dirty="0" smtClean="0">
                <a:latin typeface="+mn-ea"/>
                <a:ea typeface="+mn-ea"/>
              </a:rPr>
              <a:t>)</a:t>
            </a:r>
            <a:r>
              <a:rPr lang="ja-JP" altLang="en-US" dirty="0" smtClean="0">
                <a:latin typeface="+mn-ea"/>
                <a:ea typeface="+mn-ea"/>
              </a:rPr>
              <a:t>は</a:t>
            </a:r>
            <a:r>
              <a:rPr lang="en-US" altLang="ja-JP" dirty="0" err="1" smtClean="0">
                <a:latin typeface="+mn-ea"/>
                <a:ea typeface="+mn-ea"/>
              </a:rPr>
              <a:t>CCVolti</a:t>
            </a:r>
            <a:r>
              <a:rPr lang="en-US" altLang="ja-JP" dirty="0" smtClean="0">
                <a:latin typeface="+mn-ea"/>
                <a:ea typeface="+mn-ea"/>
              </a:rPr>
              <a:t>(TF-IDF)</a:t>
            </a:r>
            <a:r>
              <a:rPr lang="ja-JP" altLang="en-US" dirty="0" err="1" smtClean="0">
                <a:latin typeface="+mn-ea"/>
                <a:ea typeface="+mn-ea"/>
              </a:rPr>
              <a:t>が検</a:t>
            </a:r>
            <a:r>
              <a:rPr lang="ja-JP" altLang="en-US" dirty="0" smtClean="0">
                <a:latin typeface="+mn-ea"/>
                <a:ea typeface="+mn-ea"/>
              </a:rPr>
              <a:t>出するクローンペアの</a:t>
            </a:r>
            <a:r>
              <a:rPr lang="en-US" altLang="ja-JP" dirty="0" smtClean="0">
                <a:latin typeface="+mn-ea"/>
                <a:ea typeface="+mn-ea"/>
              </a:rPr>
              <a:t/>
            </a:r>
            <a:br>
              <a:rPr lang="en-US" altLang="ja-JP" dirty="0" smtClean="0">
                <a:latin typeface="+mn-ea"/>
                <a:ea typeface="+mn-ea"/>
              </a:rPr>
            </a:br>
            <a:r>
              <a:rPr lang="ja-JP" altLang="en-US" dirty="0" smtClean="0">
                <a:latin typeface="+mn-ea"/>
                <a:ea typeface="+mn-ea"/>
              </a:rPr>
              <a:t>約</a:t>
            </a:r>
            <a:r>
              <a:rPr lang="en-US" altLang="ja-JP" dirty="0" smtClean="0">
                <a:latin typeface="+mn-ea"/>
                <a:ea typeface="+mn-ea"/>
              </a:rPr>
              <a:t>95.4%</a:t>
            </a:r>
            <a:r>
              <a:rPr lang="ja-JP" altLang="en-US" dirty="0" err="1" smtClean="0">
                <a:latin typeface="+mn-ea"/>
                <a:ea typeface="+mn-ea"/>
              </a:rPr>
              <a:t>を検</a:t>
            </a:r>
            <a:r>
              <a:rPr lang="ja-JP" altLang="en-US" dirty="0" smtClean="0">
                <a:latin typeface="+mn-ea"/>
                <a:ea typeface="+mn-ea"/>
              </a:rPr>
              <a:t>出する上に，より多くのクローンペアを出力</a:t>
            </a:r>
            <a:endParaRPr lang="en-US" altLang="ja-JP" dirty="0" smtClean="0">
              <a:latin typeface="+mn-ea"/>
              <a:ea typeface="+mn-ea"/>
            </a:endParaRPr>
          </a:p>
        </p:txBody>
      </p:sp>
      <p:sp>
        <p:nvSpPr>
          <p:cNvPr id="19" name="テキスト ボックス 18"/>
          <p:cNvSpPr txBox="1"/>
          <p:nvPr/>
        </p:nvSpPr>
        <p:spPr>
          <a:xfrm>
            <a:off x="612446" y="1575407"/>
            <a:ext cx="5973495" cy="369332"/>
          </a:xfrm>
          <a:prstGeom prst="rect">
            <a:avLst/>
          </a:prstGeom>
          <a:noFill/>
        </p:spPr>
        <p:txBody>
          <a:bodyPr wrap="none" rtlCol="0">
            <a:spAutoFit/>
          </a:bodyPr>
          <a:lstStyle/>
          <a:p>
            <a:pPr algn="ctr"/>
            <a:r>
              <a:rPr lang="en-US" altLang="ja-JP" dirty="0" err="1" smtClean="0">
                <a:latin typeface="+mn-ea"/>
                <a:ea typeface="+mn-ea"/>
              </a:rPr>
              <a:t>Redis</a:t>
            </a:r>
            <a:r>
              <a:rPr lang="ja-JP" altLang="en-US" dirty="0" smtClean="0">
                <a:latin typeface="+mn-ea"/>
                <a:ea typeface="+mn-ea"/>
              </a:rPr>
              <a:t>の</a:t>
            </a:r>
            <a:r>
              <a:rPr lang="en-US" altLang="ja-JP" dirty="0" smtClean="0">
                <a:latin typeface="+mn-ea"/>
                <a:ea typeface="+mn-ea"/>
              </a:rPr>
              <a:t>1000</a:t>
            </a:r>
            <a:r>
              <a:rPr lang="ja-JP" altLang="en-US" dirty="0" smtClean="0">
                <a:latin typeface="+mn-ea"/>
                <a:ea typeface="+mn-ea"/>
              </a:rPr>
              <a:t>コミット目で検出するクローンペアの関係</a:t>
            </a:r>
            <a:endParaRPr lang="en-US" altLang="ja-JP" dirty="0" smtClean="0">
              <a:latin typeface="+mn-ea"/>
              <a:ea typeface="+mn-ea"/>
            </a:endParaRPr>
          </a:p>
        </p:txBody>
      </p:sp>
      <p:pic>
        <p:nvPicPr>
          <p:cNvPr id="31" name="図 30"/>
          <p:cNvPicPr>
            <a:picLocks noChangeAspect="1"/>
          </p:cNvPicPr>
          <p:nvPr/>
        </p:nvPicPr>
        <p:blipFill>
          <a:blip r:embed="rId3"/>
          <a:stretch>
            <a:fillRect/>
          </a:stretch>
        </p:blipFill>
        <p:spPr>
          <a:xfrm>
            <a:off x="1564740" y="2485039"/>
            <a:ext cx="5356158" cy="3104675"/>
          </a:xfrm>
          <a:prstGeom prst="rect">
            <a:avLst/>
          </a:prstGeom>
        </p:spPr>
      </p:pic>
    </p:spTree>
    <p:extLst>
      <p:ext uri="{BB962C8B-B14F-4D97-AF65-F5344CB8AC3E}">
        <p14:creationId xmlns:p14="http://schemas.microsoft.com/office/powerpoint/2010/main" val="1932963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p:cNvSpPr txBox="1">
            <a:spLocks/>
          </p:cNvSpPr>
          <p:nvPr/>
        </p:nvSpPr>
        <p:spPr bwMode="auto">
          <a:xfrm>
            <a:off x="419247" y="1551539"/>
            <a:ext cx="9284548" cy="7631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ja-JP" altLang="en-US" sz="2000" kern="0" dirty="0"/>
              <a:t>各プロジェクト</a:t>
            </a:r>
            <a:r>
              <a:rPr lang="ja-JP" altLang="en-US" sz="2000" kern="0" dirty="0" smtClean="0"/>
              <a:t>の</a:t>
            </a:r>
            <a:r>
              <a:rPr lang="en-US" altLang="ja-JP" sz="2000" kern="0" dirty="0" smtClean="0"/>
              <a:t>1</a:t>
            </a:r>
            <a:r>
              <a:rPr lang="ja-JP" altLang="en-US" sz="2000" kern="0" dirty="0" smtClean="0"/>
              <a:t>コミット目の規模</a:t>
            </a:r>
            <a:endParaRPr lang="en-US" altLang="ja-JP" sz="2000" kern="0" dirty="0"/>
          </a:p>
        </p:txBody>
      </p:sp>
      <p:sp>
        <p:nvSpPr>
          <p:cNvPr id="2" name="タイトル 1"/>
          <p:cNvSpPr>
            <a:spLocks noGrp="1"/>
          </p:cNvSpPr>
          <p:nvPr>
            <p:ph type="title"/>
          </p:nvPr>
        </p:nvSpPr>
        <p:spPr/>
        <p:txBody>
          <a:bodyPr/>
          <a:lstStyle/>
          <a:p>
            <a:r>
              <a:rPr lang="ja-JP" altLang="en-US" dirty="0" smtClean="0"/>
              <a:t>評価実験対象プロジェクトの規模</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a:p>
        </p:txBody>
      </p:sp>
      <p:graphicFrame>
        <p:nvGraphicFramePr>
          <p:cNvPr id="12" name="表 11"/>
          <p:cNvGraphicFramePr>
            <a:graphicFrameLocks noGrp="1"/>
          </p:cNvGraphicFramePr>
          <p:nvPr>
            <p:extLst>
              <p:ext uri="{D42A27DB-BD31-4B8C-83A1-F6EECF244321}">
                <p14:modId xmlns:p14="http://schemas.microsoft.com/office/powerpoint/2010/main" val="1963048989"/>
              </p:ext>
            </p:extLst>
          </p:nvPr>
        </p:nvGraphicFramePr>
        <p:xfrm>
          <a:off x="530225" y="2448634"/>
          <a:ext cx="8218488" cy="1854200"/>
        </p:xfrm>
        <a:graphic>
          <a:graphicData uri="http://schemas.openxmlformats.org/drawingml/2006/table">
            <a:tbl>
              <a:tblPr firstRow="1" bandRow="1">
                <a:tableStyleId>{72833802-FEF1-4C79-8D5D-14CF1EAF98D9}</a:tableStyleId>
              </a:tblPr>
              <a:tblGrid>
                <a:gridCol w="2104284">
                  <a:extLst>
                    <a:ext uri="{9D8B030D-6E8A-4147-A177-3AD203B41FA5}">
                      <a16:colId xmlns:a16="http://schemas.microsoft.com/office/drawing/2014/main" val="20000"/>
                    </a:ext>
                  </a:extLst>
                </a:gridCol>
                <a:gridCol w="1649623">
                  <a:extLst>
                    <a:ext uri="{9D8B030D-6E8A-4147-A177-3AD203B41FA5}">
                      <a16:colId xmlns:a16="http://schemas.microsoft.com/office/drawing/2014/main" val="20001"/>
                    </a:ext>
                  </a:extLst>
                </a:gridCol>
                <a:gridCol w="1896534">
                  <a:extLst>
                    <a:ext uri="{9D8B030D-6E8A-4147-A177-3AD203B41FA5}">
                      <a16:colId xmlns:a16="http://schemas.microsoft.com/office/drawing/2014/main" val="20002"/>
                    </a:ext>
                  </a:extLst>
                </a:gridCol>
                <a:gridCol w="2568047">
                  <a:extLst>
                    <a:ext uri="{9D8B030D-6E8A-4147-A177-3AD203B41FA5}">
                      <a16:colId xmlns:a16="http://schemas.microsoft.com/office/drawing/2014/main" val="4177121622"/>
                    </a:ext>
                  </a:extLst>
                </a:gridCol>
              </a:tblGrid>
              <a:tr h="370840">
                <a:tc>
                  <a:txBody>
                    <a:bodyPr/>
                    <a:lstStyle/>
                    <a:p>
                      <a:pPr algn="ctr"/>
                      <a:r>
                        <a:rPr kumimoji="1" lang="ja-JP" altLang="en-US" sz="1800" dirty="0" smtClean="0"/>
                        <a:t>プロジェクト</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LOC</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800" dirty="0" smtClean="0"/>
                        <a:t>ファイル数</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800" dirty="0" smtClean="0"/>
                        <a:t>出現するワードの種類</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lvl="0" algn="l"/>
                      <a:r>
                        <a:rPr kumimoji="1" lang="en-US" altLang="ja-JP" sz="1800" dirty="0" err="1" smtClean="0"/>
                        <a:t>Redis</a:t>
                      </a:r>
                      <a:r>
                        <a:rPr kumimoji="1" lang="en-US" altLang="ja-JP" sz="1800" dirty="0" smtClean="0"/>
                        <a:t> (C)</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236</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3598</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lvl="0" algn="l"/>
                      <a:r>
                        <a:rPr kumimoji="1" lang="en-US" altLang="ja-JP" sz="1800" dirty="0" err="1" smtClean="0"/>
                        <a:t>PostgresSQL</a:t>
                      </a:r>
                      <a:r>
                        <a:rPr kumimoji="1" lang="en-US" altLang="ja-JP" sz="1800" dirty="0" smtClean="0"/>
                        <a:t> (C)</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1678</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solidFill>
                            <a:srgbClr val="FF0000"/>
                          </a:solidFill>
                        </a:rPr>
                        <a:t>11565</a:t>
                      </a:r>
                      <a:endParaRPr kumimoji="1" lang="ja-JP" altLang="en-US" sz="18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lvl="0" algn="l"/>
                      <a:r>
                        <a:rPr kumimoji="1" lang="en-US" altLang="ja-JP" sz="1800" dirty="0" err="1" smtClean="0"/>
                        <a:t>Apahe</a:t>
                      </a:r>
                      <a:r>
                        <a:rPr kumimoji="1" lang="ja-JP" altLang="en-US" sz="1800" baseline="0" dirty="0" smtClean="0"/>
                        <a:t> </a:t>
                      </a:r>
                      <a:r>
                        <a:rPr kumimoji="1" lang="en-US" altLang="ja-JP" sz="1800" baseline="0" dirty="0" smtClean="0"/>
                        <a:t>Ant</a:t>
                      </a:r>
                      <a:r>
                        <a:rPr kumimoji="1" lang="ja-JP" altLang="en-US" sz="1800" baseline="0" dirty="0" smtClean="0"/>
                        <a:t> </a:t>
                      </a:r>
                      <a:r>
                        <a:rPr kumimoji="1" lang="en-US" altLang="ja-JP" sz="1800" baseline="0" dirty="0" smtClean="0"/>
                        <a:t>(Java)</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449</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2162</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lvl="0" algn="l"/>
                      <a:r>
                        <a:rPr kumimoji="1" lang="en-US" altLang="ja-JP" sz="1800" dirty="0" err="1" smtClean="0"/>
                        <a:t>WildFly</a:t>
                      </a:r>
                      <a:r>
                        <a:rPr kumimoji="1" lang="en-US" altLang="ja-JP" sz="1800" baseline="0" dirty="0" smtClean="0"/>
                        <a:t> (Java)</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indent="0" algn="ctr">
                        <a:buNone/>
                      </a:pPr>
                      <a:r>
                        <a:rPr kumimoji="1" lang="en-US" altLang="ja-JP" sz="1800" baseline="0" dirty="0" smtClean="0">
                          <a:solidFill>
                            <a:srgbClr val="FF0000"/>
                          </a:solidFill>
                        </a:rPr>
                        <a:t>6387</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indent="0" algn="ctr">
                        <a:buNone/>
                      </a:pPr>
                      <a:r>
                        <a:rPr kumimoji="1" lang="en-US" altLang="ja-JP" sz="1800" baseline="0" dirty="0" smtClean="0"/>
                        <a:t>3768</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849600168"/>
                  </a:ext>
                </a:extLst>
              </a:tr>
            </a:tbl>
          </a:graphicData>
        </a:graphic>
      </p:graphicFrame>
      <p:grpSp>
        <p:nvGrpSpPr>
          <p:cNvPr id="17" name="グループ化 16"/>
          <p:cNvGrpSpPr/>
          <p:nvPr/>
        </p:nvGrpSpPr>
        <p:grpSpPr>
          <a:xfrm>
            <a:off x="2792213" y="2840990"/>
            <a:ext cx="1410034" cy="1645550"/>
            <a:chOff x="6406816" y="3503666"/>
            <a:chExt cx="1410034" cy="1645550"/>
          </a:xfrm>
        </p:grpSpPr>
        <p:sp>
          <p:nvSpPr>
            <p:cNvPr id="13" name="コンテンツ プレースホルダー 2"/>
            <p:cNvSpPr txBox="1">
              <a:spLocks/>
            </p:cNvSpPr>
            <p:nvPr/>
          </p:nvSpPr>
          <p:spPr bwMode="auto">
            <a:xfrm>
              <a:off x="6649183" y="3503666"/>
              <a:ext cx="1077489" cy="5157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en-US" altLang="ja-JP" sz="1800" kern="0" dirty="0" smtClean="0"/>
                <a:t>9</a:t>
              </a:r>
              <a:r>
                <a:rPr lang="ja-JP" altLang="en-US" sz="1800" kern="0" dirty="0" smtClean="0"/>
                <a:t> 万行</a:t>
              </a:r>
              <a:endParaRPr lang="en-US" altLang="ja-JP" sz="1800" kern="0" dirty="0"/>
            </a:p>
          </p:txBody>
        </p:sp>
        <p:sp>
          <p:nvSpPr>
            <p:cNvPr id="14" name="コンテンツ プレースホルダー 2"/>
            <p:cNvSpPr txBox="1">
              <a:spLocks/>
            </p:cNvSpPr>
            <p:nvPr/>
          </p:nvSpPr>
          <p:spPr bwMode="auto">
            <a:xfrm>
              <a:off x="6406816" y="3892585"/>
              <a:ext cx="1410034" cy="5157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en-US" altLang="ja-JP" sz="1800" kern="0" dirty="0" smtClean="0">
                  <a:solidFill>
                    <a:srgbClr val="FF0000"/>
                  </a:solidFill>
                </a:rPr>
                <a:t>110</a:t>
              </a:r>
              <a:r>
                <a:rPr lang="ja-JP" altLang="en-US" sz="1800" kern="0" dirty="0" smtClean="0">
                  <a:solidFill>
                    <a:srgbClr val="FF0000"/>
                  </a:solidFill>
                </a:rPr>
                <a:t> 万行</a:t>
              </a:r>
              <a:endParaRPr lang="en-US" altLang="ja-JP" sz="1800" kern="0" dirty="0">
                <a:solidFill>
                  <a:srgbClr val="FF0000"/>
                </a:solidFill>
              </a:endParaRPr>
            </a:p>
          </p:txBody>
        </p:sp>
        <p:sp>
          <p:nvSpPr>
            <p:cNvPr id="15" name="コンテンツ プレースホルダー 2"/>
            <p:cNvSpPr txBox="1">
              <a:spLocks/>
            </p:cNvSpPr>
            <p:nvPr/>
          </p:nvSpPr>
          <p:spPr bwMode="auto">
            <a:xfrm>
              <a:off x="6649183" y="4253461"/>
              <a:ext cx="1077489" cy="5157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en-US" altLang="ja-JP" sz="1800" kern="0" dirty="0"/>
                <a:t>8</a:t>
              </a:r>
              <a:r>
                <a:rPr lang="ja-JP" altLang="en-US" sz="1800" kern="0" dirty="0" smtClean="0"/>
                <a:t> 万行</a:t>
              </a:r>
              <a:endParaRPr lang="en-US" altLang="ja-JP" sz="1800" kern="0" dirty="0"/>
            </a:p>
          </p:txBody>
        </p:sp>
        <p:sp>
          <p:nvSpPr>
            <p:cNvPr id="16" name="コンテンツ プレースホルダー 2"/>
            <p:cNvSpPr txBox="1">
              <a:spLocks/>
            </p:cNvSpPr>
            <p:nvPr/>
          </p:nvSpPr>
          <p:spPr bwMode="auto">
            <a:xfrm>
              <a:off x="6539872" y="4633449"/>
              <a:ext cx="1077489" cy="5157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en-US" altLang="ja-JP" sz="1800" kern="0" dirty="0" smtClean="0"/>
                <a:t>68</a:t>
              </a:r>
              <a:r>
                <a:rPr lang="ja-JP" altLang="en-US" sz="1800" kern="0" dirty="0" smtClean="0"/>
                <a:t> 万行</a:t>
              </a:r>
              <a:endParaRPr lang="en-US" altLang="ja-JP" sz="1800" kern="0" dirty="0"/>
            </a:p>
          </p:txBody>
        </p:sp>
      </p:grpSp>
      <p:sp>
        <p:nvSpPr>
          <p:cNvPr id="18" name="コンテンツ プレースホルダー 2"/>
          <p:cNvSpPr txBox="1">
            <a:spLocks/>
          </p:cNvSpPr>
          <p:nvPr/>
        </p:nvSpPr>
        <p:spPr bwMode="auto">
          <a:xfrm>
            <a:off x="479426" y="4268148"/>
            <a:ext cx="8196262" cy="7631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endParaRPr lang="en-US" altLang="ja-JP" sz="2000" kern="0" dirty="0"/>
          </a:p>
        </p:txBody>
      </p:sp>
    </p:spTree>
    <p:extLst>
      <p:ext uri="{BB962C8B-B14F-4D97-AF65-F5344CB8AC3E}">
        <p14:creationId xmlns:p14="http://schemas.microsoft.com/office/powerpoint/2010/main" val="1902448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3291" y="295738"/>
            <a:ext cx="8437418" cy="1143000"/>
          </a:xfrm>
        </p:spPr>
        <p:txBody>
          <a:bodyPr/>
          <a:lstStyle/>
          <a:p>
            <a:r>
              <a:rPr kumimoji="1" lang="en-US" altLang="ja-JP" dirty="0" smtClean="0"/>
              <a:t>TF-</a:t>
            </a:r>
            <a:r>
              <a:rPr lang="en-US" altLang="ja-JP" dirty="0" smtClean="0"/>
              <a:t>IDF</a:t>
            </a:r>
            <a:r>
              <a:rPr lang="ja-JP" altLang="en-US" dirty="0" smtClean="0"/>
              <a:t>より</a:t>
            </a:r>
            <a:r>
              <a:rPr kumimoji="1" lang="en-US" altLang="ja-JP" dirty="0" err="1" smtClean="0"/>
              <a:t>BoW</a:t>
            </a:r>
            <a:r>
              <a:rPr kumimoji="1" lang="ja-JP" altLang="en-US" dirty="0" smtClean="0"/>
              <a:t>の</a:t>
            </a:r>
            <a:r>
              <a:rPr lang="ja-JP" altLang="en-US" dirty="0" smtClean="0"/>
              <a:t>再現率が高い理由</a:t>
            </a:r>
            <a:endParaRPr kumimoji="1" lang="ja-JP" altLang="en-US" dirty="0"/>
          </a:p>
        </p:txBody>
      </p:sp>
      <p:sp>
        <p:nvSpPr>
          <p:cNvPr id="3" name="コンテンツ プレースホルダー 2"/>
          <p:cNvSpPr>
            <a:spLocks noGrp="1"/>
          </p:cNvSpPr>
          <p:nvPr>
            <p:ph idx="1"/>
          </p:nvPr>
        </p:nvSpPr>
        <p:spPr>
          <a:xfrm>
            <a:off x="369915" y="3533594"/>
            <a:ext cx="8539193" cy="4525963"/>
          </a:xfrm>
        </p:spPr>
        <p:txBody>
          <a:bodyPr/>
          <a:lstStyle/>
          <a:p>
            <a:pPr>
              <a:spcBef>
                <a:spcPts val="600"/>
              </a:spcBef>
              <a:spcAft>
                <a:spcPts val="600"/>
              </a:spcAft>
            </a:pPr>
            <a:r>
              <a:rPr kumimoji="1" lang="en-US" altLang="ja-JP" sz="2400" dirty="0" smtClean="0"/>
              <a:t>TF-IDF</a:t>
            </a:r>
            <a:r>
              <a:rPr kumimoji="1" lang="ja-JP" altLang="en-US" sz="2400" dirty="0" smtClean="0"/>
              <a:t>は</a:t>
            </a:r>
            <a:r>
              <a:rPr kumimoji="1" lang="en-US" altLang="ja-JP" sz="2400" dirty="0" err="1" smtClean="0"/>
              <a:t>BoW</a:t>
            </a:r>
            <a:r>
              <a:rPr kumimoji="1" lang="ja-JP" altLang="en-US" sz="2400" dirty="0" smtClean="0"/>
              <a:t>と違い単語の重要度を考慮</a:t>
            </a:r>
            <a:r>
              <a:rPr lang="ja-JP" altLang="en-US" sz="2400" dirty="0" smtClean="0"/>
              <a:t>するため，予約語より</a:t>
            </a:r>
            <a:r>
              <a:rPr lang="ja-JP" altLang="en-US" sz="2400" dirty="0" smtClean="0">
                <a:solidFill>
                  <a:srgbClr val="FF0000"/>
                </a:solidFill>
              </a:rPr>
              <a:t>識別子の重要度が高くなる傾向</a:t>
            </a:r>
            <a:r>
              <a:rPr lang="ja-JP" altLang="en-US" sz="2400" dirty="0" smtClean="0"/>
              <a:t>あり</a:t>
            </a:r>
            <a:endParaRPr lang="en-US" altLang="ja-JP" sz="2400" dirty="0" smtClean="0"/>
          </a:p>
          <a:p>
            <a:pPr>
              <a:spcBef>
                <a:spcPts val="600"/>
              </a:spcBef>
              <a:spcAft>
                <a:spcPts val="600"/>
              </a:spcAft>
            </a:pPr>
            <a:r>
              <a:rPr kumimoji="1" lang="ja-JP" altLang="en-US" sz="2400" dirty="0" smtClean="0"/>
              <a:t>コードクローンは識別子が変更されている場合が多い</a:t>
            </a:r>
            <a:endParaRPr kumimoji="1" lang="en-US" altLang="ja-JP" sz="2400" dirty="0" smtClean="0"/>
          </a:p>
          <a:p>
            <a:pPr>
              <a:spcBef>
                <a:spcPts val="600"/>
              </a:spcBef>
              <a:spcAft>
                <a:spcPts val="600"/>
              </a:spcAft>
            </a:pPr>
            <a:r>
              <a:rPr lang="ja-JP" altLang="en-US" sz="2400" dirty="0"/>
              <a:t>識別子</a:t>
            </a:r>
            <a:r>
              <a:rPr lang="ja-JP" altLang="en-US" sz="2400" dirty="0" smtClean="0"/>
              <a:t>の重要度が高いと，構文的に似ているコード片同士でも特徴ベクトルの類似度が低くな</a:t>
            </a:r>
            <a:r>
              <a:rPr lang="ja-JP" altLang="en-US" sz="2400" dirty="0"/>
              <a:t>る</a:t>
            </a:r>
            <a:r>
              <a:rPr lang="ja-JP" altLang="en-US" sz="2400" dirty="0" smtClean="0"/>
              <a:t>傾向あり</a:t>
            </a:r>
            <a:endParaRPr lang="en-US" altLang="ja-JP" sz="2400" dirty="0"/>
          </a:p>
          <a:p>
            <a:pPr>
              <a:spcBef>
                <a:spcPts val="600"/>
              </a:spcBef>
              <a:spcAft>
                <a:spcPts val="600"/>
              </a:spcAft>
            </a:pPr>
            <a:r>
              <a:rPr lang="en-US" altLang="ja-JP" sz="2400" dirty="0" smtClean="0"/>
              <a:t>   </a:t>
            </a:r>
            <a:r>
              <a:rPr lang="ja-JP" altLang="en-US" sz="2400" dirty="0" smtClean="0"/>
              <a:t>単語の重要度を考慮しない</a:t>
            </a:r>
            <a:r>
              <a:rPr lang="en-US" altLang="ja-JP" sz="2400" dirty="0" err="1" smtClean="0"/>
              <a:t>BoW</a:t>
            </a:r>
            <a:r>
              <a:rPr lang="ja-JP" altLang="en-US" sz="2400" dirty="0" smtClean="0"/>
              <a:t>の方が再現率が高い</a:t>
            </a:r>
            <a:endParaRPr lang="en-US" altLang="ja-JP" sz="2400" dirty="0" smtClean="0"/>
          </a:p>
          <a:p>
            <a:pPr>
              <a:spcBef>
                <a:spcPts val="600"/>
              </a:spcBef>
              <a:spcAft>
                <a:spcPts val="600"/>
              </a:spcAft>
            </a:pPr>
            <a:endParaRPr lang="en-US" altLang="ja-JP" sz="20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23</a:t>
            </a:fld>
            <a:endParaRPr lang="en-US" altLang="ja-JP"/>
          </a:p>
        </p:txBody>
      </p:sp>
      <p:grpSp>
        <p:nvGrpSpPr>
          <p:cNvPr id="14" name="グループ化 13"/>
          <p:cNvGrpSpPr/>
          <p:nvPr/>
        </p:nvGrpSpPr>
        <p:grpSpPr>
          <a:xfrm>
            <a:off x="1526795" y="1469355"/>
            <a:ext cx="5805665" cy="1917883"/>
            <a:chOff x="1526795" y="1469355"/>
            <a:chExt cx="5805665" cy="1917883"/>
          </a:xfrm>
        </p:grpSpPr>
        <p:sp>
          <p:nvSpPr>
            <p:cNvPr id="11" name="角丸四角形 10"/>
            <p:cNvSpPr/>
            <p:nvPr/>
          </p:nvSpPr>
          <p:spPr>
            <a:xfrm>
              <a:off x="1526795" y="1669409"/>
              <a:ext cx="2785145" cy="1717829"/>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1636972" y="1469355"/>
              <a:ext cx="5695488" cy="1771529"/>
              <a:chOff x="1955350" y="2425117"/>
              <a:chExt cx="5798760" cy="1866769"/>
            </a:xfrm>
          </p:grpSpPr>
          <p:sp>
            <p:nvSpPr>
              <p:cNvPr id="6" name="角丸四角形 5"/>
              <p:cNvSpPr/>
              <p:nvPr/>
            </p:nvSpPr>
            <p:spPr bwMode="auto">
              <a:xfrm>
                <a:off x="1955350" y="3248722"/>
                <a:ext cx="2634764" cy="1043164"/>
              </a:xfrm>
              <a:prstGeom prst="roundRect">
                <a:avLst/>
              </a:prstGeom>
              <a:ln>
                <a:solidFill>
                  <a:schemeClr val="accent1"/>
                </a:solidFill>
                <a:headEnd type="none" w="med" len="med"/>
                <a:tailEnd type="none" w="med" len="med"/>
              </a:ln>
              <a:extLst/>
            </p:spPr>
            <p:style>
              <a:lnRef idx="2">
                <a:schemeClr val="accent4"/>
              </a:lnRef>
              <a:fillRef idx="1">
                <a:schemeClr val="lt1"/>
              </a:fillRef>
              <a:effectRef idx="0">
                <a:schemeClr val="accent4"/>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lang="en-US" altLang="ja-JP" sz="900" dirty="0" smtClean="0">
                  <a:latin typeface="Segoe UI" panose="020B0502040204020203" pitchFamily="34" charset="0"/>
                  <a:ea typeface="メイリオ" panose="020B0604030504040204" pitchFamily="50" charset="-128"/>
                </a:endParaRPr>
              </a:p>
              <a:p>
                <a:pPr algn="ctr" eaLnBrk="1" hangingPunct="1">
                  <a:defRPr/>
                </a:pPr>
                <a:r>
                  <a:rPr lang="ja-JP" altLang="en-US" sz="2000" dirty="0">
                    <a:latin typeface="Segoe UI" panose="020B0502040204020203" pitchFamily="34" charset="0"/>
                    <a:ea typeface="メイリオ" panose="020B0604030504040204" pitchFamily="50" charset="-128"/>
                  </a:rPr>
                  <a:t>コードブロック</a:t>
                </a:r>
                <a:r>
                  <a:rPr lang="ja-JP" altLang="en-US" sz="2000" dirty="0" smtClean="0">
                    <a:latin typeface="Segoe UI" panose="020B0502040204020203" pitchFamily="34" charset="0"/>
                    <a:ea typeface="メイリオ" panose="020B0604030504040204" pitchFamily="50" charset="-128"/>
                  </a:rPr>
                  <a:t>中の</a:t>
                </a:r>
                <a:endParaRPr lang="en-US" altLang="ja-JP" sz="2000" dirty="0" smtClean="0">
                  <a:latin typeface="Segoe UI" panose="020B0502040204020203" pitchFamily="34" charset="0"/>
                  <a:ea typeface="メイリオ" panose="020B0604030504040204" pitchFamily="50" charset="-128"/>
                </a:endParaRPr>
              </a:p>
              <a:p>
                <a:pPr algn="ctr" eaLnBrk="1" hangingPunct="1">
                  <a:defRPr/>
                </a:pPr>
                <a:r>
                  <a:rPr kumimoji="0" lang="ja-JP" altLang="en-US" sz="2000" dirty="0">
                    <a:latin typeface="Segoe UI" panose="020B0502040204020203" pitchFamily="34" charset="0"/>
                    <a:ea typeface="メイリオ" panose="020B0604030504040204" pitchFamily="50" charset="-128"/>
                  </a:rPr>
                  <a:t>単語</a:t>
                </a:r>
                <a:r>
                  <a:rPr kumimoji="0" lang="ja-JP" altLang="en-US" sz="2000" dirty="0" smtClean="0">
                    <a:latin typeface="Segoe UI" panose="020B0502040204020203" pitchFamily="34" charset="0"/>
                    <a:ea typeface="メイリオ" panose="020B0604030504040204" pitchFamily="50" charset="-128"/>
                  </a:rPr>
                  <a:t>の出現頻度</a:t>
                </a:r>
                <a:endParaRPr kumimoji="0" lang="ja-JP" altLang="en-US" sz="2000" dirty="0">
                  <a:latin typeface="Segoe UI" panose="020B0502040204020203" pitchFamily="34" charset="0"/>
                  <a:ea typeface="メイリオ" panose="020B0604030504040204" pitchFamily="50" charset="-128"/>
                </a:endParaRPr>
              </a:p>
            </p:txBody>
          </p:sp>
          <p:sp>
            <p:nvSpPr>
              <p:cNvPr id="7" name="角丸四角形 6"/>
              <p:cNvSpPr/>
              <p:nvPr/>
            </p:nvSpPr>
            <p:spPr bwMode="auto">
              <a:xfrm>
                <a:off x="5119346" y="3248722"/>
                <a:ext cx="2634764" cy="1043164"/>
              </a:xfrm>
              <a:prstGeom prst="roundRect">
                <a:avLst/>
              </a:prstGeom>
              <a:ln>
                <a:solidFill>
                  <a:srgbClr val="FF000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kumimoji="0" lang="en-US" altLang="ja-JP" sz="700" dirty="0" smtClean="0">
                  <a:latin typeface="Segoe UI" panose="020B0502040204020203" pitchFamily="34" charset="0"/>
                  <a:ea typeface="メイリオ" panose="020B0604030504040204" pitchFamily="50" charset="-128"/>
                </a:endParaRPr>
              </a:p>
              <a:p>
                <a:pPr algn="ctr" eaLnBrk="1" hangingPunct="1">
                  <a:defRPr/>
                </a:pPr>
                <a:r>
                  <a:rPr kumimoji="0" lang="ja-JP" altLang="en-US" sz="2000" dirty="0" smtClean="0">
                    <a:latin typeface="Segoe UI" panose="020B0502040204020203" pitchFamily="34" charset="0"/>
                    <a:ea typeface="メイリオ" panose="020B0604030504040204" pitchFamily="50" charset="-128"/>
                  </a:rPr>
                  <a:t>ソースコード全体の</a:t>
                </a:r>
                <a:endParaRPr kumimoji="0" lang="en-US" altLang="ja-JP" sz="2000" dirty="0" smtClean="0">
                  <a:latin typeface="Segoe UI" panose="020B0502040204020203" pitchFamily="34" charset="0"/>
                  <a:ea typeface="メイリオ" panose="020B0604030504040204" pitchFamily="50" charset="-128"/>
                </a:endParaRPr>
              </a:p>
              <a:p>
                <a:pPr algn="ctr" eaLnBrk="1" hangingPunct="1">
                  <a:defRPr/>
                </a:pPr>
                <a:r>
                  <a:rPr lang="ja-JP" altLang="en-US" sz="2000" dirty="0">
                    <a:latin typeface="Segoe UI" panose="020B0502040204020203" pitchFamily="34" charset="0"/>
                    <a:ea typeface="メイリオ" panose="020B0604030504040204" pitchFamily="50" charset="-128"/>
                  </a:rPr>
                  <a:t>単語</a:t>
                </a:r>
                <a:r>
                  <a:rPr lang="ja-JP" altLang="en-US" sz="2000" dirty="0" smtClean="0">
                    <a:latin typeface="Segoe UI" panose="020B0502040204020203" pitchFamily="34" charset="0"/>
                    <a:ea typeface="メイリオ" panose="020B0604030504040204" pitchFamily="50" charset="-128"/>
                  </a:rPr>
                  <a:t>の希少さ</a:t>
                </a:r>
                <a:endParaRPr kumimoji="0" lang="ja-JP" altLang="en-US" sz="2000" dirty="0">
                  <a:latin typeface="Segoe UI" panose="020B0502040204020203" pitchFamily="34" charset="0"/>
                  <a:ea typeface="メイリオ" panose="020B0604030504040204" pitchFamily="50" charset="-128"/>
                </a:endParaRPr>
              </a:p>
            </p:txBody>
          </p:sp>
          <p:sp>
            <p:nvSpPr>
              <p:cNvPr id="8" name="テキスト ボックス 11"/>
              <p:cNvSpPr txBox="1"/>
              <p:nvPr/>
            </p:nvSpPr>
            <p:spPr>
              <a:xfrm>
                <a:off x="4590114" y="3429764"/>
                <a:ext cx="529232" cy="681079"/>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en-US" altLang="ja-JP" sz="3600" dirty="0" smtClean="0">
                    <a:solidFill>
                      <a:schemeClr val="tx2"/>
                    </a:solidFill>
                    <a:latin typeface="Segoe UI" panose="020B0502040204020203" pitchFamily="34" charset="0"/>
                    <a:ea typeface="メイリオ" panose="020B0604030504040204" pitchFamily="50" charset="-128"/>
                  </a:rPr>
                  <a:t>×</a:t>
                </a:r>
                <a:endParaRPr kumimoji="1" lang="ja-JP" altLang="en-US" sz="3600" dirty="0">
                  <a:solidFill>
                    <a:schemeClr val="tx2"/>
                  </a:solidFill>
                  <a:latin typeface="Segoe UI" panose="020B0502040204020203" pitchFamily="34" charset="0"/>
                  <a:ea typeface="メイリオ" panose="020B0604030504040204" pitchFamily="50" charset="-128"/>
                </a:endParaRPr>
              </a:p>
            </p:txBody>
          </p:sp>
          <p:sp>
            <p:nvSpPr>
              <p:cNvPr id="9" name="正方形/長方形 8"/>
              <p:cNvSpPr/>
              <p:nvPr/>
            </p:nvSpPr>
            <p:spPr>
              <a:xfrm>
                <a:off x="2804726" y="2958143"/>
                <a:ext cx="936012" cy="421620"/>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en-US" altLang="ja-JP" sz="2000" b="1" dirty="0" smtClean="0">
                    <a:solidFill>
                      <a:schemeClr val="bg1"/>
                    </a:solidFill>
                    <a:latin typeface="Segoe UI" panose="020B0502040204020203" pitchFamily="34" charset="0"/>
                    <a:ea typeface="メイリオ" panose="020B0604030504040204" pitchFamily="50" charset="-128"/>
                  </a:rPr>
                  <a:t>TF</a:t>
                </a:r>
                <a:r>
                  <a:rPr lang="ja-JP" altLang="en-US" sz="2000" b="1" dirty="0" smtClean="0">
                    <a:solidFill>
                      <a:schemeClr val="bg1"/>
                    </a:solidFill>
                    <a:latin typeface="Segoe UI" panose="020B0502040204020203" pitchFamily="34" charset="0"/>
                    <a:ea typeface="メイリオ" panose="020B0604030504040204" pitchFamily="50" charset="-128"/>
                  </a:rPr>
                  <a:t> 値</a:t>
                </a:r>
                <a:endParaRPr kumimoji="1" lang="ja-JP" altLang="en-US" sz="2000" dirty="0">
                  <a:solidFill>
                    <a:schemeClr val="bg1"/>
                  </a:solidFill>
                  <a:latin typeface="Segoe UI" panose="020B0502040204020203" pitchFamily="34" charset="0"/>
                  <a:ea typeface="メイリオ" panose="020B0604030504040204" pitchFamily="50" charset="-128"/>
                </a:endParaRPr>
              </a:p>
            </p:txBody>
          </p:sp>
          <p:sp>
            <p:nvSpPr>
              <p:cNvPr id="10" name="正方形/長方形 9"/>
              <p:cNvSpPr/>
              <p:nvPr/>
            </p:nvSpPr>
            <p:spPr>
              <a:xfrm>
                <a:off x="5978108" y="2958143"/>
                <a:ext cx="964861" cy="421620"/>
              </a:xfrm>
              <a:prstGeom prst="rect">
                <a:avLst/>
              </a:prstGeom>
              <a:solidFill>
                <a:srgbClr val="FF0000"/>
              </a:solidFill>
              <a:ln>
                <a:solidFill>
                  <a:srgbClr val="FF3399"/>
                </a:solidFill>
              </a:ln>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2000" b="1" dirty="0" smtClean="0">
                    <a:solidFill>
                      <a:schemeClr val="bg1"/>
                    </a:solidFill>
                    <a:latin typeface="Segoe UI" panose="020B0502040204020203" pitchFamily="34" charset="0"/>
                    <a:ea typeface="メイリオ" panose="020B0604030504040204" pitchFamily="50" charset="-128"/>
                  </a:rPr>
                  <a:t>IDF</a:t>
                </a:r>
                <a:r>
                  <a:rPr lang="ja-JP" altLang="en-US" sz="2000" b="1" dirty="0" smtClean="0">
                    <a:solidFill>
                      <a:schemeClr val="bg1"/>
                    </a:solidFill>
                    <a:latin typeface="Segoe UI" panose="020B0502040204020203" pitchFamily="34" charset="0"/>
                    <a:ea typeface="メイリオ" panose="020B0604030504040204" pitchFamily="50" charset="-128"/>
                  </a:rPr>
                  <a:t> 値</a:t>
                </a:r>
                <a:endParaRPr lang="ja-JP" altLang="en-US" sz="2000" dirty="0">
                  <a:solidFill>
                    <a:schemeClr val="bg1"/>
                  </a:solidFill>
                  <a:latin typeface="Segoe UI" panose="020B0502040204020203" pitchFamily="34" charset="0"/>
                  <a:ea typeface="メイリオ" panose="020B0604030504040204" pitchFamily="50" charset="-128"/>
                </a:endParaRPr>
              </a:p>
            </p:txBody>
          </p:sp>
          <p:sp>
            <p:nvSpPr>
              <p:cNvPr id="13" name="正方形/長方形 12"/>
              <p:cNvSpPr/>
              <p:nvPr/>
            </p:nvSpPr>
            <p:spPr>
              <a:xfrm>
                <a:off x="2804726" y="2425117"/>
                <a:ext cx="936012" cy="421620"/>
              </a:xfrm>
              <a:prstGeom prst="rect">
                <a:avLst/>
              </a:prstGeom>
              <a:solidFill>
                <a:schemeClr val="accent3"/>
              </a:solidFill>
              <a:ln>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en-US" altLang="ja-JP" sz="2000" b="1" dirty="0" err="1" smtClean="0">
                    <a:solidFill>
                      <a:schemeClr val="bg1"/>
                    </a:solidFill>
                    <a:latin typeface="Segoe UI" panose="020B0502040204020203" pitchFamily="34" charset="0"/>
                    <a:ea typeface="メイリオ" panose="020B0604030504040204" pitchFamily="50" charset="-128"/>
                  </a:rPr>
                  <a:t>Bo</a:t>
                </a:r>
                <a:r>
                  <a:rPr lang="en-US" altLang="ja-JP" sz="2000" b="1" dirty="0" err="1">
                    <a:solidFill>
                      <a:schemeClr val="bg1"/>
                    </a:solidFill>
                    <a:latin typeface="Segoe UI" panose="020B0502040204020203" pitchFamily="34" charset="0"/>
                    <a:ea typeface="メイリオ" panose="020B0604030504040204" pitchFamily="50" charset="-128"/>
                  </a:rPr>
                  <a:t>W</a:t>
                </a:r>
                <a:endParaRPr kumimoji="1" lang="ja-JP" altLang="en-US" sz="2000" dirty="0">
                  <a:solidFill>
                    <a:schemeClr val="bg1"/>
                  </a:solidFill>
                  <a:latin typeface="Segoe UI" panose="020B0502040204020203" pitchFamily="34" charset="0"/>
                  <a:ea typeface="メイリオ" panose="020B0604030504040204" pitchFamily="50" charset="-128"/>
                </a:endParaRPr>
              </a:p>
            </p:txBody>
          </p:sp>
        </p:grpSp>
      </p:grpSp>
      <p:sp>
        <p:nvSpPr>
          <p:cNvPr id="15" name="右矢印 14"/>
          <p:cNvSpPr/>
          <p:nvPr/>
        </p:nvSpPr>
        <p:spPr>
          <a:xfrm>
            <a:off x="457200" y="5850496"/>
            <a:ext cx="412533" cy="441451"/>
          </a:xfrm>
          <a:prstGeom prst="rightArrow">
            <a:avLst>
              <a:gd name="adj1" fmla="val 50000"/>
              <a:gd name="adj2" fmla="val 45970"/>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46553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検出時間</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24</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618094155"/>
              </p:ext>
            </p:extLst>
          </p:nvPr>
        </p:nvGraphicFramePr>
        <p:xfrm>
          <a:off x="457200" y="1732538"/>
          <a:ext cx="8218488" cy="2377440"/>
        </p:xfrm>
        <a:graphic>
          <a:graphicData uri="http://schemas.openxmlformats.org/drawingml/2006/table">
            <a:tbl>
              <a:tblPr firstRow="1" bandRow="1">
                <a:tableStyleId>{72833802-FEF1-4C79-8D5D-14CF1EAF98D9}</a:tableStyleId>
              </a:tblPr>
              <a:tblGrid>
                <a:gridCol w="2241395">
                  <a:extLst>
                    <a:ext uri="{9D8B030D-6E8A-4147-A177-3AD203B41FA5}">
                      <a16:colId xmlns:a16="http://schemas.microsoft.com/office/drawing/2014/main" val="20000"/>
                    </a:ext>
                  </a:extLst>
                </a:gridCol>
                <a:gridCol w="1107688">
                  <a:extLst>
                    <a:ext uri="{9D8B030D-6E8A-4147-A177-3AD203B41FA5}">
                      <a16:colId xmlns:a16="http://schemas.microsoft.com/office/drawing/2014/main" val="20001"/>
                    </a:ext>
                  </a:extLst>
                </a:gridCol>
                <a:gridCol w="1605776">
                  <a:extLst>
                    <a:ext uri="{9D8B030D-6E8A-4147-A177-3AD203B41FA5}">
                      <a16:colId xmlns:a16="http://schemas.microsoft.com/office/drawing/2014/main" val="20002"/>
                    </a:ext>
                  </a:extLst>
                </a:gridCol>
                <a:gridCol w="1836234">
                  <a:extLst>
                    <a:ext uri="{9D8B030D-6E8A-4147-A177-3AD203B41FA5}">
                      <a16:colId xmlns:a16="http://schemas.microsoft.com/office/drawing/2014/main" val="2764271325"/>
                    </a:ext>
                  </a:extLst>
                </a:gridCol>
                <a:gridCol w="1427395">
                  <a:extLst>
                    <a:ext uri="{9D8B030D-6E8A-4147-A177-3AD203B41FA5}">
                      <a16:colId xmlns:a16="http://schemas.microsoft.com/office/drawing/2014/main" val="1293684305"/>
                    </a:ext>
                  </a:extLst>
                </a:gridCol>
              </a:tblGrid>
              <a:tr h="370840">
                <a:tc rowSpan="2">
                  <a:txBody>
                    <a:bodyPr/>
                    <a:lstStyle/>
                    <a:p>
                      <a:pPr algn="ctr">
                        <a:lnSpc>
                          <a:spcPct val="200000"/>
                        </a:lnSpc>
                      </a:pPr>
                      <a:r>
                        <a:rPr kumimoji="1" lang="ja-JP" altLang="en-US" sz="2000" dirty="0" smtClean="0">
                          <a:solidFill>
                            <a:schemeClr val="bg1"/>
                          </a:solidFill>
                        </a:rPr>
                        <a:t>ツール</a:t>
                      </a:r>
                      <a:endParaRPr kumimoji="1" lang="ja-JP" altLang="en-US" sz="2000"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gridSpan="4">
                  <a:txBody>
                    <a:bodyPr/>
                    <a:lstStyle/>
                    <a:p>
                      <a:pPr algn="ctr"/>
                      <a:r>
                        <a:rPr kumimoji="1" lang="ja-JP" altLang="en-US" sz="2000" dirty="0" smtClean="0"/>
                        <a:t>総検出時間</a:t>
                      </a:r>
                      <a:endParaRPr kumimoji="1" lang="ja-JP" altLang="en-US" sz="2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hMerge="1">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hMerge="1">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hMerge="1">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133976880"/>
                  </a:ext>
                </a:extLst>
              </a:tr>
              <a:tr h="370840">
                <a:tc vMerge="1">
                  <a:txBody>
                    <a:bodyPr/>
                    <a:lstStyle/>
                    <a:p>
                      <a:pPr algn="ctr"/>
                      <a:endParaRPr kumimoji="1" lang="ja-JP" altLang="en-US" sz="1800"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c>
                  <a:txBody>
                    <a:bodyPr/>
                    <a:lstStyle/>
                    <a:p>
                      <a:pPr algn="ctr"/>
                      <a:r>
                        <a:rPr kumimoji="1" lang="en-US" altLang="ja-JP" sz="2000" b="1" dirty="0" err="1" smtClean="0">
                          <a:solidFill>
                            <a:schemeClr val="bg1"/>
                          </a:solidFill>
                        </a:rPr>
                        <a:t>Redis</a:t>
                      </a:r>
                      <a:endParaRPr kumimoji="1" lang="ja-JP" altLang="en-US" sz="2000" b="1"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c>
                  <a:txBody>
                    <a:bodyPr/>
                    <a:lstStyle/>
                    <a:p>
                      <a:pPr algn="ctr"/>
                      <a:r>
                        <a:rPr kumimoji="1" lang="en-US" altLang="ja-JP" sz="2000" b="1" dirty="0" err="1" smtClean="0">
                          <a:solidFill>
                            <a:schemeClr val="bg1"/>
                          </a:solidFill>
                        </a:rPr>
                        <a:t>PosgreSQL</a:t>
                      </a:r>
                      <a:endParaRPr kumimoji="1" lang="ja-JP" altLang="en-US" sz="2000" b="1"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c>
                  <a:txBody>
                    <a:bodyPr/>
                    <a:lstStyle/>
                    <a:p>
                      <a:pPr algn="ctr"/>
                      <a:r>
                        <a:rPr kumimoji="1" lang="en-US" altLang="ja-JP" sz="2000" b="1" dirty="0" smtClean="0">
                          <a:solidFill>
                            <a:schemeClr val="bg1"/>
                          </a:solidFill>
                        </a:rPr>
                        <a:t>Apache Ant</a:t>
                      </a:r>
                      <a:endParaRPr kumimoji="1" lang="ja-JP" altLang="en-US" sz="2000" b="1"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c>
                  <a:txBody>
                    <a:bodyPr/>
                    <a:lstStyle/>
                    <a:p>
                      <a:pPr algn="ctr"/>
                      <a:r>
                        <a:rPr kumimoji="1" lang="en-US" altLang="ja-JP" sz="2000" b="1" dirty="0" err="1" smtClean="0">
                          <a:solidFill>
                            <a:schemeClr val="bg1"/>
                          </a:solidFill>
                        </a:rPr>
                        <a:t>WildFly</a:t>
                      </a:r>
                      <a:endParaRPr kumimoji="1" lang="ja-JP" altLang="en-US" sz="2000" b="1"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70840">
                <a:tc>
                  <a:txBody>
                    <a:bodyPr/>
                    <a:lstStyle/>
                    <a:p>
                      <a:pPr lvl="0" algn="l"/>
                      <a:r>
                        <a:rPr kumimoji="1" lang="en-US" altLang="ja-JP" sz="2000" dirty="0" err="1" smtClean="0"/>
                        <a:t>CCVolti</a:t>
                      </a:r>
                      <a:r>
                        <a:rPr kumimoji="1" lang="en-US" altLang="ja-JP" sz="2000" baseline="0" dirty="0" smtClean="0"/>
                        <a:t> (TF-IDF)</a:t>
                      </a:r>
                      <a:endParaRPr kumimoji="1" lang="ja-JP" altLang="en-US" sz="2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2000" dirty="0" smtClean="0"/>
                        <a:t>1h</a:t>
                      </a:r>
                      <a:r>
                        <a:rPr kumimoji="1" lang="en-US" altLang="ja-JP" sz="2000" baseline="0" dirty="0" smtClean="0"/>
                        <a:t> 54m</a:t>
                      </a:r>
                      <a:endParaRPr kumimoji="1" lang="ja-JP" altLang="en-US" sz="2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2000" dirty="0" smtClean="0"/>
                        <a:t>3h 42m</a:t>
                      </a:r>
                      <a:endParaRPr kumimoji="1" lang="ja-JP" altLang="en-US" sz="2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2000" dirty="0" smtClean="0"/>
                        <a:t>2h 8m</a:t>
                      </a:r>
                      <a:endParaRPr kumimoji="1" lang="ja-JP" altLang="en-US" sz="2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2000" dirty="0" smtClean="0"/>
                        <a:t>3h 52m</a:t>
                      </a:r>
                      <a:endParaRPr kumimoji="1" lang="ja-JP" altLang="en-US" sz="2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lvl="0" algn="l"/>
                      <a:r>
                        <a:rPr kumimoji="1" lang="ja-JP" altLang="en-US" sz="2000" dirty="0" smtClean="0">
                          <a:solidFill>
                            <a:srgbClr val="FF0000"/>
                          </a:solidFill>
                        </a:rPr>
                        <a:t>本手法 </a:t>
                      </a:r>
                      <a:r>
                        <a:rPr kumimoji="1" lang="en-US" altLang="ja-JP" sz="2000" dirty="0" smtClean="0">
                          <a:solidFill>
                            <a:srgbClr val="FF0000"/>
                          </a:solidFill>
                        </a:rPr>
                        <a:t>(IDF</a:t>
                      </a:r>
                      <a:r>
                        <a:rPr kumimoji="1" lang="ja-JP" altLang="en-US" sz="2000" dirty="0" smtClean="0">
                          <a:solidFill>
                            <a:srgbClr val="FF0000"/>
                          </a:solidFill>
                        </a:rPr>
                        <a:t>固定</a:t>
                      </a:r>
                      <a:r>
                        <a:rPr kumimoji="1" lang="en-US" altLang="ja-JP" sz="2000" dirty="0" smtClean="0">
                          <a:solidFill>
                            <a:srgbClr val="FF0000"/>
                          </a:solidFill>
                        </a:rPr>
                        <a:t>)</a:t>
                      </a:r>
                      <a:endParaRPr kumimoji="1" lang="ja-JP" altLang="en-US" sz="20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rgbClr val="FF0000"/>
                          </a:solidFill>
                        </a:rPr>
                        <a:t>16</a:t>
                      </a:r>
                      <a:r>
                        <a:rPr kumimoji="1" lang="en-US" altLang="ja-JP" sz="2000" baseline="0" dirty="0" smtClean="0">
                          <a:solidFill>
                            <a:srgbClr val="FF0000"/>
                          </a:solidFill>
                        </a:rPr>
                        <a:t> m</a:t>
                      </a:r>
                      <a:endParaRPr kumimoji="1" lang="ja-JP" altLang="en-US" sz="20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rgbClr val="FF0000"/>
                          </a:solidFill>
                        </a:rPr>
                        <a:t>55m</a:t>
                      </a:r>
                      <a:endParaRPr kumimoji="1" lang="ja-JP" altLang="en-US" sz="20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rgbClr val="FF0000"/>
                          </a:solidFill>
                        </a:rPr>
                        <a:t>22m</a:t>
                      </a:r>
                      <a:endParaRPr kumimoji="1" lang="ja-JP" altLang="en-US" sz="20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rgbClr val="FF0000"/>
                          </a:solidFill>
                        </a:rPr>
                        <a:t>1h 27m</a:t>
                      </a:r>
                      <a:endParaRPr kumimoji="1" lang="ja-JP" altLang="en-US" sz="20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lvl="0" algn="l"/>
                      <a:r>
                        <a:rPr kumimoji="1" lang="en-US" altLang="ja-JP" sz="2000" dirty="0" err="1" smtClean="0"/>
                        <a:t>CCVolti</a:t>
                      </a:r>
                      <a:r>
                        <a:rPr kumimoji="1" lang="en-US" altLang="ja-JP" sz="2000" baseline="0" dirty="0" smtClean="0"/>
                        <a:t> (</a:t>
                      </a:r>
                      <a:r>
                        <a:rPr kumimoji="1" lang="en-US" altLang="ja-JP" sz="2000" baseline="0" dirty="0" err="1" smtClean="0"/>
                        <a:t>BoW</a:t>
                      </a:r>
                      <a:r>
                        <a:rPr kumimoji="1" lang="en-US" altLang="ja-JP" sz="2000" baseline="0" dirty="0" smtClean="0"/>
                        <a:t>)</a:t>
                      </a:r>
                      <a:endParaRPr kumimoji="1" lang="ja-JP" altLang="en-US" sz="2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2000" dirty="0" smtClean="0"/>
                        <a:t>1h</a:t>
                      </a:r>
                      <a:r>
                        <a:rPr kumimoji="1" lang="en-US" altLang="ja-JP" sz="2000" baseline="0" dirty="0" smtClean="0"/>
                        <a:t> 54m</a:t>
                      </a:r>
                      <a:endParaRPr kumimoji="1" lang="ja-JP" altLang="en-US" sz="2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3h 52m</a:t>
                      </a:r>
                      <a:endParaRPr kumimoji="1" lang="ja-JP" altLang="en-US" sz="2000" dirty="0" smtClean="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2h9m</a:t>
                      </a:r>
                      <a:endParaRPr kumimoji="1" lang="ja-JP" altLang="en-US" sz="2000" dirty="0" smtClean="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4h 22m</a:t>
                      </a:r>
                      <a:endParaRPr kumimoji="1" lang="ja-JP" altLang="en-US" sz="2000" dirty="0" smtClean="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849600168"/>
                  </a:ext>
                </a:extLst>
              </a:tr>
              <a:tr h="370840">
                <a:tc>
                  <a:txBody>
                    <a:bodyPr/>
                    <a:lstStyle/>
                    <a:p>
                      <a:pPr lvl="0" algn="l"/>
                      <a:r>
                        <a:rPr kumimoji="1" lang="ja-JP" altLang="en-US" sz="2000" dirty="0" smtClean="0">
                          <a:solidFill>
                            <a:srgbClr val="FF0000"/>
                          </a:solidFill>
                        </a:rPr>
                        <a:t>本手法</a:t>
                      </a:r>
                      <a:r>
                        <a:rPr kumimoji="1" lang="ja-JP" altLang="en-US" sz="2000" baseline="0" dirty="0" smtClean="0">
                          <a:solidFill>
                            <a:srgbClr val="FF0000"/>
                          </a:solidFill>
                        </a:rPr>
                        <a:t> </a:t>
                      </a:r>
                      <a:r>
                        <a:rPr kumimoji="1" lang="en-US" altLang="ja-JP" sz="2000" baseline="0" dirty="0" smtClean="0">
                          <a:solidFill>
                            <a:srgbClr val="FF0000"/>
                          </a:solidFill>
                        </a:rPr>
                        <a:t>(</a:t>
                      </a:r>
                      <a:r>
                        <a:rPr kumimoji="1" lang="en-US" altLang="ja-JP" sz="2000" dirty="0" err="1" smtClean="0">
                          <a:solidFill>
                            <a:srgbClr val="FF0000"/>
                          </a:solidFill>
                        </a:rPr>
                        <a:t>BoW</a:t>
                      </a:r>
                      <a:r>
                        <a:rPr kumimoji="1" lang="ja-JP" altLang="en-US" sz="2000" dirty="0" smtClean="0">
                          <a:solidFill>
                            <a:srgbClr val="FF0000"/>
                          </a:solidFill>
                        </a:rPr>
                        <a:t>採用</a:t>
                      </a:r>
                      <a:r>
                        <a:rPr kumimoji="1" lang="en-US" altLang="ja-JP" sz="2000" dirty="0" smtClean="0">
                          <a:solidFill>
                            <a:srgbClr val="FF0000"/>
                          </a:solidFill>
                        </a:rPr>
                        <a:t>)</a:t>
                      </a:r>
                      <a:endParaRPr kumimoji="1" lang="ja-JP" altLang="en-US" sz="20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2000" dirty="0" smtClean="0">
                          <a:solidFill>
                            <a:srgbClr val="FF0000"/>
                          </a:solidFill>
                        </a:rPr>
                        <a:t>16</a:t>
                      </a:r>
                      <a:r>
                        <a:rPr kumimoji="1" lang="en-US" altLang="ja-JP" sz="2000" baseline="0" dirty="0" smtClean="0">
                          <a:solidFill>
                            <a:srgbClr val="FF0000"/>
                          </a:solidFill>
                        </a:rPr>
                        <a:t> m</a:t>
                      </a:r>
                      <a:endParaRPr kumimoji="1" lang="ja-JP" altLang="en-US" sz="20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rgbClr val="FF0000"/>
                          </a:solidFill>
                        </a:rPr>
                        <a:t>56 m</a:t>
                      </a:r>
                      <a:endParaRPr kumimoji="1" lang="ja-JP" altLang="en-US" sz="2000" dirty="0" smtClean="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rgbClr val="FF0000"/>
                          </a:solidFill>
                        </a:rPr>
                        <a:t>21m</a:t>
                      </a:r>
                      <a:endParaRPr kumimoji="1" lang="ja-JP" altLang="en-US" sz="2000" dirty="0" smtClean="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rgbClr val="FF0000"/>
                          </a:solidFill>
                        </a:rPr>
                        <a:t>1h 25m</a:t>
                      </a:r>
                      <a:endParaRPr kumimoji="1" lang="ja-JP" altLang="en-US" sz="2000" dirty="0" smtClean="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55360541"/>
                  </a:ext>
                </a:extLst>
              </a:tr>
            </a:tbl>
          </a:graphicData>
        </a:graphic>
      </p:graphicFrame>
      <p:sp>
        <p:nvSpPr>
          <p:cNvPr id="6" name="正方形/長方形 5"/>
          <p:cNvSpPr/>
          <p:nvPr/>
        </p:nvSpPr>
        <p:spPr>
          <a:xfrm>
            <a:off x="457200" y="5101875"/>
            <a:ext cx="8377293" cy="461665"/>
          </a:xfrm>
          <a:prstGeom prst="rect">
            <a:avLst/>
          </a:prstGeom>
        </p:spPr>
        <p:txBody>
          <a:bodyPr wrap="none">
            <a:spAutoFit/>
          </a:bodyPr>
          <a:lstStyle/>
          <a:p>
            <a:pPr lvl="1">
              <a:spcBef>
                <a:spcPts val="300"/>
              </a:spcBef>
              <a:spcAft>
                <a:spcPts val="300"/>
              </a:spcAft>
            </a:pPr>
            <a:r>
              <a:rPr lang="ja-JP" altLang="en-US" sz="2400" dirty="0">
                <a:latin typeface="+mn-ea"/>
                <a:ea typeface="+mn-ea"/>
              </a:rPr>
              <a:t>本手法</a:t>
            </a:r>
            <a:r>
              <a:rPr lang="ja-JP" altLang="en-US" sz="2400" dirty="0" smtClean="0">
                <a:latin typeface="+mn-ea"/>
                <a:ea typeface="+mn-ea"/>
              </a:rPr>
              <a:t>は，</a:t>
            </a:r>
            <a:r>
              <a:rPr lang="en-US" altLang="ja-JP" sz="2400" dirty="0" err="1" smtClean="0">
                <a:latin typeface="+mn-ea"/>
                <a:ea typeface="+mn-ea"/>
              </a:rPr>
              <a:t>CCVolti</a:t>
            </a:r>
            <a:r>
              <a:rPr lang="ja-JP" altLang="en-US" sz="2400" dirty="0" smtClean="0">
                <a:latin typeface="+mn-ea"/>
                <a:ea typeface="+mn-ea"/>
              </a:rPr>
              <a:t>より約</a:t>
            </a:r>
            <a:r>
              <a:rPr lang="en-US" altLang="ja-JP" sz="2400" dirty="0" smtClean="0">
                <a:latin typeface="+mn-ea"/>
                <a:ea typeface="+mn-ea"/>
              </a:rPr>
              <a:t>2.9</a:t>
            </a:r>
            <a:r>
              <a:rPr lang="ja-JP" altLang="en-US" sz="2400" dirty="0" smtClean="0">
                <a:latin typeface="+mn-ea"/>
                <a:ea typeface="+mn-ea"/>
              </a:rPr>
              <a:t> </a:t>
            </a:r>
            <a:r>
              <a:rPr lang="en-US" altLang="ja-JP" sz="2400" dirty="0">
                <a:latin typeface="+mn-ea"/>
                <a:ea typeface="+mn-ea"/>
              </a:rPr>
              <a:t>~ 7.1</a:t>
            </a:r>
            <a:r>
              <a:rPr lang="ja-JP" altLang="en-US" sz="2400" dirty="0" smtClean="0">
                <a:latin typeface="+mn-ea"/>
                <a:ea typeface="+mn-ea"/>
              </a:rPr>
              <a:t>倍検出速度が向上</a:t>
            </a:r>
            <a:endParaRPr lang="en-US" altLang="ja-JP" sz="2400" dirty="0">
              <a:latin typeface="+mn-ea"/>
              <a:ea typeface="+mn-ea"/>
            </a:endParaRPr>
          </a:p>
        </p:txBody>
      </p:sp>
      <p:grpSp>
        <p:nvGrpSpPr>
          <p:cNvPr id="11" name="グループ化 10"/>
          <p:cNvGrpSpPr/>
          <p:nvPr/>
        </p:nvGrpSpPr>
        <p:grpSpPr>
          <a:xfrm>
            <a:off x="2138597" y="4224823"/>
            <a:ext cx="6513920" cy="400110"/>
            <a:chOff x="2807670" y="4052371"/>
            <a:chExt cx="6513920" cy="400110"/>
          </a:xfrm>
        </p:grpSpPr>
        <p:sp>
          <p:nvSpPr>
            <p:cNvPr id="7" name="正方形/長方形 6"/>
            <p:cNvSpPr/>
            <p:nvPr/>
          </p:nvSpPr>
          <p:spPr>
            <a:xfrm>
              <a:off x="7498655" y="4052371"/>
              <a:ext cx="1822935" cy="400110"/>
            </a:xfrm>
            <a:prstGeom prst="rect">
              <a:avLst/>
            </a:prstGeom>
          </p:spPr>
          <p:txBody>
            <a:bodyPr wrap="none">
              <a:spAutoFit/>
            </a:bodyPr>
            <a:lstStyle/>
            <a:p>
              <a:pPr lvl="1">
                <a:spcBef>
                  <a:spcPts val="300"/>
                </a:spcBef>
                <a:spcAft>
                  <a:spcPts val="300"/>
                </a:spcAft>
              </a:pPr>
              <a:r>
                <a:rPr lang="ja-JP" altLang="en-US" sz="2000" dirty="0" smtClean="0">
                  <a:latin typeface="+mn-ea"/>
                  <a:ea typeface="+mn-ea"/>
                </a:rPr>
                <a:t>約</a:t>
              </a:r>
              <a:r>
                <a:rPr lang="en-US" altLang="ja-JP" sz="2000" dirty="0" smtClean="0">
                  <a:latin typeface="+mn-ea"/>
                  <a:ea typeface="+mn-ea"/>
                </a:rPr>
                <a:t>2.9</a:t>
              </a:r>
              <a:r>
                <a:rPr lang="ja-JP" altLang="en-US" sz="2000" dirty="0" smtClean="0">
                  <a:latin typeface="+mn-ea"/>
                  <a:ea typeface="+mn-ea"/>
                </a:rPr>
                <a:t>倍↑</a:t>
              </a:r>
              <a:endParaRPr lang="en-US" altLang="ja-JP" sz="2000" dirty="0" smtClean="0">
                <a:latin typeface="+mn-ea"/>
                <a:ea typeface="+mn-ea"/>
              </a:endParaRPr>
            </a:p>
          </p:txBody>
        </p:sp>
        <p:sp>
          <p:nvSpPr>
            <p:cNvPr id="8" name="正方形/長方形 7"/>
            <p:cNvSpPr/>
            <p:nvPr/>
          </p:nvSpPr>
          <p:spPr>
            <a:xfrm>
              <a:off x="2807670" y="4052371"/>
              <a:ext cx="1822935" cy="400110"/>
            </a:xfrm>
            <a:prstGeom prst="rect">
              <a:avLst/>
            </a:prstGeom>
          </p:spPr>
          <p:txBody>
            <a:bodyPr wrap="none">
              <a:spAutoFit/>
            </a:bodyPr>
            <a:lstStyle/>
            <a:p>
              <a:pPr lvl="1">
                <a:spcBef>
                  <a:spcPts val="300"/>
                </a:spcBef>
                <a:spcAft>
                  <a:spcPts val="300"/>
                </a:spcAft>
              </a:pPr>
              <a:r>
                <a:rPr lang="ja-JP" altLang="en-US" sz="2000" dirty="0" smtClean="0">
                  <a:latin typeface="+mn-ea"/>
                  <a:ea typeface="+mn-ea"/>
                </a:rPr>
                <a:t>約</a:t>
              </a:r>
              <a:r>
                <a:rPr lang="en-US" altLang="ja-JP" sz="2000" dirty="0" smtClean="0">
                  <a:latin typeface="+mn-ea"/>
                  <a:ea typeface="+mn-ea"/>
                </a:rPr>
                <a:t>7.1</a:t>
              </a:r>
              <a:r>
                <a:rPr lang="ja-JP" altLang="en-US" sz="2000" dirty="0" smtClean="0">
                  <a:latin typeface="+mn-ea"/>
                  <a:ea typeface="+mn-ea"/>
                </a:rPr>
                <a:t>倍↑</a:t>
              </a:r>
              <a:endParaRPr lang="en-US" altLang="ja-JP" sz="2000" dirty="0" smtClean="0">
                <a:latin typeface="+mn-ea"/>
                <a:ea typeface="+mn-ea"/>
              </a:endParaRPr>
            </a:p>
          </p:txBody>
        </p:sp>
        <p:sp>
          <p:nvSpPr>
            <p:cNvPr id="9" name="正方形/長方形 8"/>
            <p:cNvSpPr/>
            <p:nvPr/>
          </p:nvSpPr>
          <p:spPr>
            <a:xfrm>
              <a:off x="4212723" y="4052371"/>
              <a:ext cx="1822935" cy="400110"/>
            </a:xfrm>
            <a:prstGeom prst="rect">
              <a:avLst/>
            </a:prstGeom>
          </p:spPr>
          <p:txBody>
            <a:bodyPr wrap="none">
              <a:spAutoFit/>
            </a:bodyPr>
            <a:lstStyle/>
            <a:p>
              <a:pPr lvl="1">
                <a:spcBef>
                  <a:spcPts val="300"/>
                </a:spcBef>
                <a:spcAft>
                  <a:spcPts val="300"/>
                </a:spcAft>
              </a:pPr>
              <a:r>
                <a:rPr lang="ja-JP" altLang="en-US" sz="2000" dirty="0" smtClean="0">
                  <a:latin typeface="+mn-ea"/>
                  <a:ea typeface="+mn-ea"/>
                </a:rPr>
                <a:t>約</a:t>
              </a:r>
              <a:r>
                <a:rPr lang="en-US" altLang="ja-JP" sz="2000" dirty="0" smtClean="0">
                  <a:latin typeface="+mn-ea"/>
                  <a:ea typeface="+mn-ea"/>
                </a:rPr>
                <a:t>4.1</a:t>
              </a:r>
              <a:r>
                <a:rPr lang="ja-JP" altLang="en-US" sz="2000" dirty="0" smtClean="0">
                  <a:latin typeface="+mn-ea"/>
                  <a:ea typeface="+mn-ea"/>
                </a:rPr>
                <a:t>倍↑</a:t>
              </a:r>
              <a:endParaRPr lang="en-US" altLang="ja-JP" sz="2000" dirty="0" smtClean="0">
                <a:latin typeface="+mn-ea"/>
                <a:ea typeface="+mn-ea"/>
              </a:endParaRPr>
            </a:p>
          </p:txBody>
        </p:sp>
        <p:sp>
          <p:nvSpPr>
            <p:cNvPr id="10" name="正方形/長方形 9"/>
            <p:cNvSpPr/>
            <p:nvPr/>
          </p:nvSpPr>
          <p:spPr>
            <a:xfrm>
              <a:off x="5937445" y="4052371"/>
              <a:ext cx="1822935" cy="400110"/>
            </a:xfrm>
            <a:prstGeom prst="rect">
              <a:avLst/>
            </a:prstGeom>
          </p:spPr>
          <p:txBody>
            <a:bodyPr wrap="none">
              <a:spAutoFit/>
            </a:bodyPr>
            <a:lstStyle/>
            <a:p>
              <a:pPr lvl="1">
                <a:spcBef>
                  <a:spcPts val="300"/>
                </a:spcBef>
                <a:spcAft>
                  <a:spcPts val="300"/>
                </a:spcAft>
              </a:pPr>
              <a:r>
                <a:rPr lang="ja-JP" altLang="en-US" sz="2000" dirty="0" smtClean="0">
                  <a:latin typeface="+mn-ea"/>
                  <a:ea typeface="+mn-ea"/>
                </a:rPr>
                <a:t>約</a:t>
              </a:r>
              <a:r>
                <a:rPr lang="en-US" altLang="ja-JP" sz="2000" dirty="0" smtClean="0">
                  <a:latin typeface="+mn-ea"/>
                  <a:ea typeface="+mn-ea"/>
                </a:rPr>
                <a:t>6.0</a:t>
              </a:r>
              <a:r>
                <a:rPr lang="ja-JP" altLang="en-US" sz="2000" dirty="0" smtClean="0">
                  <a:latin typeface="+mn-ea"/>
                  <a:ea typeface="+mn-ea"/>
                </a:rPr>
                <a:t>倍↑</a:t>
              </a:r>
              <a:endParaRPr lang="en-US" altLang="ja-JP" sz="2000" dirty="0" smtClean="0">
                <a:latin typeface="+mn-ea"/>
                <a:ea typeface="+mn-ea"/>
              </a:endParaRPr>
            </a:p>
          </p:txBody>
        </p:sp>
      </p:grpSp>
    </p:spTree>
    <p:extLst>
      <p:ext uri="{BB962C8B-B14F-4D97-AF65-F5344CB8AC3E}">
        <p14:creationId xmlns:p14="http://schemas.microsoft.com/office/powerpoint/2010/main" val="848527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PostgreSQL</a:t>
            </a:r>
            <a:r>
              <a:rPr kumimoji="1" lang="ja-JP" altLang="en-US" dirty="0" err="1" smtClean="0"/>
              <a:t>の検</a:t>
            </a:r>
            <a:r>
              <a:rPr kumimoji="1" lang="ja-JP" altLang="en-US" dirty="0" smtClean="0"/>
              <a:t>出結果</a:t>
            </a:r>
            <a:r>
              <a:rPr lang="ja-JP" altLang="en-US" dirty="0" smtClean="0"/>
              <a:t>（</a:t>
            </a:r>
            <a:r>
              <a:rPr lang="en-US" altLang="ja-JP" dirty="0" smtClean="0"/>
              <a:t>1/2</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25</a:t>
            </a:fld>
            <a:endParaRPr lang="en-US" altLang="ja-JP"/>
          </a:p>
        </p:txBody>
      </p:sp>
      <p:graphicFrame>
        <p:nvGraphicFramePr>
          <p:cNvPr id="5" name="表 4"/>
          <p:cNvGraphicFramePr>
            <a:graphicFrameLocks noGrp="1"/>
          </p:cNvGraphicFramePr>
          <p:nvPr>
            <p:extLst/>
          </p:nvPr>
        </p:nvGraphicFramePr>
        <p:xfrm>
          <a:off x="669969" y="1777940"/>
          <a:ext cx="7926764" cy="2966720"/>
        </p:xfrm>
        <a:graphic>
          <a:graphicData uri="http://schemas.openxmlformats.org/drawingml/2006/table">
            <a:tbl>
              <a:tblPr firstRow="1" bandRow="1">
                <a:tableStyleId>{72833802-FEF1-4C79-8D5D-14CF1EAF98D9}</a:tableStyleId>
              </a:tblPr>
              <a:tblGrid>
                <a:gridCol w="2597758">
                  <a:extLst>
                    <a:ext uri="{9D8B030D-6E8A-4147-A177-3AD203B41FA5}">
                      <a16:colId xmlns:a16="http://schemas.microsoft.com/office/drawing/2014/main" val="20000"/>
                    </a:ext>
                  </a:extLst>
                </a:gridCol>
                <a:gridCol w="2143781">
                  <a:extLst>
                    <a:ext uri="{9D8B030D-6E8A-4147-A177-3AD203B41FA5}">
                      <a16:colId xmlns:a16="http://schemas.microsoft.com/office/drawing/2014/main" val="20001"/>
                    </a:ext>
                  </a:extLst>
                </a:gridCol>
                <a:gridCol w="3185225">
                  <a:extLst>
                    <a:ext uri="{9D8B030D-6E8A-4147-A177-3AD203B41FA5}">
                      <a16:colId xmlns:a16="http://schemas.microsoft.com/office/drawing/2014/main" val="20002"/>
                    </a:ext>
                  </a:extLst>
                </a:gridCol>
              </a:tblGrid>
              <a:tr h="370840">
                <a:tc rowSpan="2">
                  <a:txBody>
                    <a:bodyPr/>
                    <a:lstStyle/>
                    <a:p>
                      <a:pPr algn="ctr">
                        <a:lnSpc>
                          <a:spcPct val="200000"/>
                        </a:lnSpc>
                      </a:pPr>
                      <a:r>
                        <a:rPr kumimoji="1" lang="ja-JP" altLang="en-US" sz="1800" dirty="0" smtClean="0">
                          <a:solidFill>
                            <a:schemeClr val="bg1"/>
                          </a:solidFill>
                        </a:rPr>
                        <a:t>ツール</a:t>
                      </a:r>
                      <a:endParaRPr kumimoji="1" lang="ja-JP" altLang="en-US" sz="1800"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gridSpan="2">
                  <a:txBody>
                    <a:bodyPr/>
                    <a:lstStyle/>
                    <a:p>
                      <a:pPr algn="ctr"/>
                      <a:r>
                        <a:rPr kumimoji="1" lang="en-US" altLang="ja-JP" sz="1800" dirty="0" smtClean="0"/>
                        <a:t>1000</a:t>
                      </a:r>
                      <a:r>
                        <a:rPr kumimoji="1" lang="ja-JP" altLang="en-US" sz="1800" dirty="0" smtClean="0"/>
                        <a:t>コミット目</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hMerge="1">
                  <a:txBody>
                    <a:bodyPr/>
                    <a:lstStyle/>
                    <a:p>
                      <a:pPr algn="ct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133976880"/>
                  </a:ext>
                </a:extLst>
              </a:tr>
              <a:tr h="370840">
                <a:tc vMerge="1">
                  <a:txBody>
                    <a:bodyPr/>
                    <a:lstStyle/>
                    <a:p>
                      <a:pPr algn="ctr"/>
                      <a:endParaRPr kumimoji="1" lang="ja-JP" altLang="en-US" sz="1800"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c>
                  <a:txBody>
                    <a:bodyPr/>
                    <a:lstStyle/>
                    <a:p>
                      <a:pPr algn="ctr"/>
                      <a:r>
                        <a:rPr kumimoji="1" lang="ja-JP" altLang="en-US" sz="1800" b="1" dirty="0" smtClean="0">
                          <a:solidFill>
                            <a:schemeClr val="bg1"/>
                          </a:solidFill>
                        </a:rPr>
                        <a:t>クローンペア数</a:t>
                      </a:r>
                      <a:endParaRPr kumimoji="1" lang="ja-JP" altLang="en-US" sz="1800" b="1"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c>
                  <a:txBody>
                    <a:bodyPr/>
                    <a:lstStyle/>
                    <a:p>
                      <a:pPr algn="ctr"/>
                      <a:r>
                        <a:rPr kumimoji="1" lang="ja-JP" altLang="en-US" sz="1800" b="1" dirty="0" smtClean="0">
                          <a:solidFill>
                            <a:schemeClr val="bg1"/>
                          </a:solidFill>
                        </a:rPr>
                        <a:t>適合率</a:t>
                      </a:r>
                      <a:endParaRPr kumimoji="1" lang="ja-JP" altLang="en-US" sz="1800" b="1" dirty="0">
                        <a:solidFill>
                          <a:schemeClr val="bg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70840">
                <a:tc>
                  <a:txBody>
                    <a:bodyPr/>
                    <a:lstStyle/>
                    <a:p>
                      <a:pPr lvl="0" algn="l"/>
                      <a:r>
                        <a:rPr kumimoji="1" lang="en-US" altLang="ja-JP" sz="1800" dirty="0" err="1" smtClean="0"/>
                        <a:t>CCVolti</a:t>
                      </a:r>
                      <a:r>
                        <a:rPr kumimoji="1" lang="en-US" altLang="ja-JP" sz="1800" baseline="0" dirty="0" smtClean="0"/>
                        <a:t> (TF-IDF)</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6424</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0.97</a:t>
                      </a:r>
                      <a:r>
                        <a:rPr kumimoji="1" lang="en-US" altLang="ja-JP" sz="1800" baseline="0" dirty="0" smtClean="0"/>
                        <a:t> (291/300)</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lvl="0" algn="l"/>
                      <a:r>
                        <a:rPr kumimoji="1" lang="en-US" altLang="ja-JP" sz="1800" dirty="0" err="1" smtClean="0"/>
                        <a:t>CCVolti</a:t>
                      </a:r>
                      <a:r>
                        <a:rPr kumimoji="1" lang="en-US" altLang="ja-JP" sz="1800" baseline="0" dirty="0" smtClean="0"/>
                        <a:t> (TF-IDF EX DIM)</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6421</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0.97</a:t>
                      </a:r>
                      <a:r>
                        <a:rPr kumimoji="1" lang="en-US" altLang="ja-JP" sz="1800" baseline="0" dirty="0" smtClean="0"/>
                        <a:t> (290/300)</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lvl="0" algn="l"/>
                      <a:r>
                        <a:rPr kumimoji="1" lang="ja-JP" altLang="en-US" sz="1800" dirty="0" smtClean="0">
                          <a:solidFill>
                            <a:srgbClr val="FF0000"/>
                          </a:solidFill>
                        </a:rPr>
                        <a:t>本手法（</a:t>
                      </a:r>
                      <a:r>
                        <a:rPr kumimoji="1" lang="en-US" altLang="ja-JP" sz="1800" dirty="0" smtClean="0">
                          <a:solidFill>
                            <a:srgbClr val="FF0000"/>
                          </a:solidFill>
                        </a:rPr>
                        <a:t>IDF</a:t>
                      </a:r>
                      <a:r>
                        <a:rPr kumimoji="1" lang="ja-JP" altLang="en-US" sz="1800" dirty="0" smtClean="0">
                          <a:solidFill>
                            <a:srgbClr val="FF0000"/>
                          </a:solidFill>
                        </a:rPr>
                        <a:t>固定）</a:t>
                      </a:r>
                      <a:endParaRPr kumimoji="1" lang="ja-JP" altLang="en-US" sz="18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800" dirty="0" smtClean="0">
                          <a:solidFill>
                            <a:srgbClr val="FF0000"/>
                          </a:solidFill>
                        </a:rPr>
                        <a:t>6666</a:t>
                      </a:r>
                      <a:endParaRPr kumimoji="1" lang="ja-JP" altLang="en-US" sz="18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800" dirty="0" smtClean="0">
                          <a:solidFill>
                            <a:srgbClr val="FF0000"/>
                          </a:solidFill>
                        </a:rPr>
                        <a:t> </a:t>
                      </a:r>
                      <a:r>
                        <a:rPr kumimoji="1" lang="en-US" altLang="ja-JP" sz="1800" dirty="0" smtClean="0">
                          <a:solidFill>
                            <a:schemeClr val="tx1"/>
                          </a:solidFill>
                        </a:rPr>
                        <a:t>0.98</a:t>
                      </a:r>
                      <a:r>
                        <a:rPr kumimoji="1" lang="en-US" altLang="ja-JP" sz="1800" baseline="0" dirty="0" smtClean="0">
                          <a:solidFill>
                            <a:schemeClr val="tx1"/>
                          </a:solidFill>
                        </a:rPr>
                        <a:t> (293/300)</a:t>
                      </a:r>
                      <a:endParaRPr kumimoji="1" lang="ja-JP" altLang="en-US" sz="1800" dirty="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lvl="0" algn="l"/>
                      <a:r>
                        <a:rPr kumimoji="1" lang="en-US" altLang="ja-JP" sz="1800" dirty="0" err="1" smtClean="0"/>
                        <a:t>CCVolti</a:t>
                      </a:r>
                      <a:r>
                        <a:rPr kumimoji="1" lang="en-US" altLang="ja-JP" sz="1800" baseline="0" dirty="0" smtClean="0"/>
                        <a:t> (</a:t>
                      </a:r>
                      <a:r>
                        <a:rPr kumimoji="1" lang="en-US" altLang="ja-JP" sz="1800" baseline="0" dirty="0" err="1" smtClean="0"/>
                        <a:t>BoW</a:t>
                      </a:r>
                      <a:r>
                        <a:rPr kumimoji="1" lang="en-US" altLang="ja-JP" sz="1800" baseline="0" dirty="0" smtClean="0"/>
                        <a:t>)</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8943</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0.97</a:t>
                      </a:r>
                      <a:r>
                        <a:rPr kumimoji="1" lang="en-US" altLang="ja-JP" sz="1800" baseline="0" dirty="0" smtClean="0"/>
                        <a:t> (290/300)</a:t>
                      </a:r>
                      <a:endParaRPr kumimoji="1" lang="ja-JP" altLang="en-US" sz="1800" dirty="0" smtClean="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849600168"/>
                  </a:ext>
                </a:extLst>
              </a:tr>
              <a:tr h="370840">
                <a:tc>
                  <a:txBody>
                    <a:bodyPr/>
                    <a:lstStyle/>
                    <a:p>
                      <a:pPr lvl="0" algn="l"/>
                      <a:r>
                        <a:rPr kumimoji="1" lang="en-US" altLang="ja-JP" sz="1800" dirty="0" err="1" smtClean="0"/>
                        <a:t>CCVolti</a:t>
                      </a:r>
                      <a:r>
                        <a:rPr kumimoji="1" lang="en-US" altLang="ja-JP" sz="1800" baseline="0" dirty="0" smtClean="0"/>
                        <a:t> (</a:t>
                      </a:r>
                      <a:r>
                        <a:rPr kumimoji="1" lang="en-US" altLang="ja-JP" sz="1800" baseline="0" dirty="0" err="1" smtClean="0"/>
                        <a:t>BoW</a:t>
                      </a:r>
                      <a:r>
                        <a:rPr kumimoji="1" lang="en-US" altLang="ja-JP" sz="1800" baseline="0" dirty="0" smtClean="0"/>
                        <a:t> EX DIM)</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t>8897</a:t>
                      </a:r>
                      <a:endParaRPr kumimoji="1" lang="ja-JP" altLang="en-US" sz="18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0.97</a:t>
                      </a:r>
                      <a:r>
                        <a:rPr kumimoji="1" lang="en-US" altLang="ja-JP" sz="1800" baseline="0" dirty="0" smtClean="0"/>
                        <a:t> (290/300)</a:t>
                      </a:r>
                      <a:endParaRPr kumimoji="1" lang="ja-JP" altLang="en-US" sz="1800" dirty="0" smtClean="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78864888"/>
                  </a:ext>
                </a:extLst>
              </a:tr>
              <a:tr h="370840">
                <a:tc>
                  <a:txBody>
                    <a:bodyPr/>
                    <a:lstStyle/>
                    <a:p>
                      <a:pPr lvl="0" algn="l"/>
                      <a:r>
                        <a:rPr kumimoji="1" lang="ja-JP" altLang="en-US" sz="1800" dirty="0" smtClean="0">
                          <a:solidFill>
                            <a:srgbClr val="FF0000"/>
                          </a:solidFill>
                        </a:rPr>
                        <a:t>本手法（</a:t>
                      </a:r>
                      <a:r>
                        <a:rPr kumimoji="1" lang="en-US" altLang="ja-JP" sz="1800" dirty="0" err="1" smtClean="0">
                          <a:solidFill>
                            <a:srgbClr val="FF0000"/>
                          </a:solidFill>
                        </a:rPr>
                        <a:t>BoW</a:t>
                      </a:r>
                      <a:r>
                        <a:rPr kumimoji="1" lang="ja-JP" altLang="en-US" sz="1800" dirty="0" smtClean="0">
                          <a:solidFill>
                            <a:srgbClr val="FF0000"/>
                          </a:solidFill>
                        </a:rPr>
                        <a:t>採用）</a:t>
                      </a:r>
                      <a:endParaRPr kumimoji="1" lang="ja-JP" altLang="en-US" sz="18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800" dirty="0" smtClean="0">
                          <a:solidFill>
                            <a:srgbClr val="FF0000"/>
                          </a:solidFill>
                        </a:rPr>
                        <a:t>9274</a:t>
                      </a:r>
                      <a:endParaRPr kumimoji="1" lang="ja-JP" altLang="en-US" sz="1800" dirty="0">
                        <a:solidFill>
                          <a:srgbClr val="FF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rPr>
                        <a:t>0.98</a:t>
                      </a:r>
                      <a:r>
                        <a:rPr kumimoji="1" lang="en-US" altLang="ja-JP" sz="1800" baseline="0" dirty="0" smtClean="0">
                          <a:solidFill>
                            <a:schemeClr val="tx1"/>
                          </a:solidFill>
                        </a:rPr>
                        <a:t> (293/300)</a:t>
                      </a:r>
                      <a:endParaRPr kumimoji="1" lang="ja-JP" altLang="en-US" sz="1800" dirty="0" smtClean="0">
                        <a:solidFill>
                          <a:schemeClr val="tx1"/>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55360541"/>
                  </a:ext>
                </a:extLst>
              </a:tr>
            </a:tbl>
          </a:graphicData>
        </a:graphic>
      </p:graphicFrame>
    </p:spTree>
    <p:extLst>
      <p:ext uri="{BB962C8B-B14F-4D97-AF65-F5344CB8AC3E}">
        <p14:creationId xmlns:p14="http://schemas.microsoft.com/office/powerpoint/2010/main" val="1438160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検出結果の非一貫性の軽減</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26</a:t>
            </a:fld>
            <a:endParaRPr lang="en-US" altLang="ja-JP"/>
          </a:p>
        </p:txBody>
      </p:sp>
      <p:sp>
        <p:nvSpPr>
          <p:cNvPr id="118" name="コンテンツ プレースホルダー 2"/>
          <p:cNvSpPr>
            <a:spLocks noGrp="1"/>
          </p:cNvSpPr>
          <p:nvPr>
            <p:ph idx="1"/>
          </p:nvPr>
        </p:nvSpPr>
        <p:spPr>
          <a:xfrm>
            <a:off x="457200" y="5656217"/>
            <a:ext cx="8369387" cy="807381"/>
          </a:xfrm>
        </p:spPr>
        <p:txBody>
          <a:bodyPr/>
          <a:lstStyle/>
          <a:p>
            <a:pPr marL="0" indent="0">
              <a:buNone/>
            </a:pPr>
            <a:r>
              <a:rPr lang="ja-JP" altLang="en-US" sz="2000" dirty="0" smtClean="0"/>
              <a:t>バージョン間で変更なしのコードクローンは，新バージョンにおいてもコードクローンだと判定することで，</a:t>
            </a:r>
            <a:r>
              <a:rPr lang="ja-JP" altLang="en-US" sz="2000" dirty="0" smtClean="0">
                <a:solidFill>
                  <a:srgbClr val="FF0000"/>
                </a:solidFill>
              </a:rPr>
              <a:t>検出結果の非一貫性を軽減可能</a:t>
            </a:r>
            <a:endParaRPr lang="en-US" altLang="ja-JP" sz="2000" dirty="0" smtClean="0">
              <a:solidFill>
                <a:srgbClr val="FF0000"/>
              </a:solidFill>
            </a:endParaRPr>
          </a:p>
        </p:txBody>
      </p:sp>
      <p:grpSp>
        <p:nvGrpSpPr>
          <p:cNvPr id="168" name="グループ化 167"/>
          <p:cNvGrpSpPr/>
          <p:nvPr/>
        </p:nvGrpSpPr>
        <p:grpSpPr>
          <a:xfrm>
            <a:off x="481992" y="3602419"/>
            <a:ext cx="5105400" cy="1893614"/>
            <a:chOff x="215900" y="1662544"/>
            <a:chExt cx="5105400" cy="1893614"/>
          </a:xfrm>
        </p:grpSpPr>
        <p:grpSp>
          <p:nvGrpSpPr>
            <p:cNvPr id="144" name="グループ化 143"/>
            <p:cNvGrpSpPr/>
            <p:nvPr/>
          </p:nvGrpSpPr>
          <p:grpSpPr>
            <a:xfrm>
              <a:off x="342900" y="2007534"/>
              <a:ext cx="3403865" cy="1230906"/>
              <a:chOff x="342900" y="1739526"/>
              <a:chExt cx="3403865" cy="1230906"/>
            </a:xfrm>
          </p:grpSpPr>
          <p:cxnSp>
            <p:nvCxnSpPr>
              <p:cNvPr id="63" name="直線矢印コネクタ 62"/>
              <p:cNvCxnSpPr/>
              <p:nvPr/>
            </p:nvCxnSpPr>
            <p:spPr>
              <a:xfrm>
                <a:off x="1588387" y="2302232"/>
                <a:ext cx="2158378" cy="5742"/>
              </a:xfrm>
              <a:prstGeom prst="straightConnector1">
                <a:avLst/>
              </a:prstGeom>
              <a:ln w="254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grpSp>
            <p:nvGrpSpPr>
              <p:cNvPr id="80" name="グループ化 79"/>
              <p:cNvGrpSpPr/>
              <p:nvPr/>
            </p:nvGrpSpPr>
            <p:grpSpPr>
              <a:xfrm>
                <a:off x="342900" y="1739526"/>
                <a:ext cx="1708004" cy="1230906"/>
                <a:chOff x="1401758" y="1867739"/>
                <a:chExt cx="1708004" cy="1274595"/>
              </a:xfrm>
            </p:grpSpPr>
            <p:grpSp>
              <p:nvGrpSpPr>
                <p:cNvPr id="31" name="グループ化 30"/>
                <p:cNvGrpSpPr/>
                <p:nvPr/>
              </p:nvGrpSpPr>
              <p:grpSpPr>
                <a:xfrm>
                  <a:off x="1401758" y="1867739"/>
                  <a:ext cx="1708004" cy="1274595"/>
                  <a:chOff x="1601754" y="1741206"/>
                  <a:chExt cx="799307" cy="395714"/>
                </a:xfrm>
              </p:grpSpPr>
              <p:sp>
                <p:nvSpPr>
                  <p:cNvPr id="40" name="角丸四角形 39"/>
                  <p:cNvSpPr/>
                  <p:nvPr/>
                </p:nvSpPr>
                <p:spPr>
                  <a:xfrm>
                    <a:off x="1601754" y="1818446"/>
                    <a:ext cx="799307" cy="31847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latin typeface="Segoe UI" panose="020B0502040204020203" pitchFamily="34" charset="0"/>
                      <a:ea typeface="メイリオ" panose="020B0604030504040204" pitchFamily="50" charset="-128"/>
                    </a:endParaRPr>
                  </a:p>
                </p:txBody>
              </p:sp>
              <p:grpSp>
                <p:nvGrpSpPr>
                  <p:cNvPr id="41" name="グループ化 40"/>
                  <p:cNvGrpSpPr/>
                  <p:nvPr/>
                </p:nvGrpSpPr>
                <p:grpSpPr>
                  <a:xfrm>
                    <a:off x="1601754" y="1741206"/>
                    <a:ext cx="799307" cy="105506"/>
                    <a:chOff x="3819260" y="2966286"/>
                    <a:chExt cx="2095586" cy="207241"/>
                  </a:xfrm>
                  <a:solidFill>
                    <a:schemeClr val="bg1"/>
                  </a:solidFill>
                </p:grpSpPr>
                <p:sp useBgFill="1">
                  <p:nvSpPr>
                    <p:cNvPr id="53" name="角丸四角形 52"/>
                    <p:cNvSpPr/>
                    <p:nvPr/>
                  </p:nvSpPr>
                  <p:spPr>
                    <a:xfrm>
                      <a:off x="3819260" y="2966286"/>
                      <a:ext cx="2095586" cy="207241"/>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latin typeface="Segoe UI" panose="020B0502040204020203" pitchFamily="34" charset="0"/>
                        <a:ea typeface="メイリオ" panose="020B0604030504040204" pitchFamily="50" charset="-128"/>
                      </a:endParaRPr>
                    </a:p>
                  </p:txBody>
                </p:sp>
                <p:sp>
                  <p:nvSpPr>
                    <p:cNvPr id="54" name="テキスト ボックス 53"/>
                    <p:cNvSpPr txBox="1"/>
                    <p:nvPr/>
                  </p:nvSpPr>
                  <p:spPr>
                    <a:xfrm>
                      <a:off x="3936124" y="3015996"/>
                      <a:ext cx="1861856" cy="155482"/>
                    </a:xfrm>
                    <a:prstGeom prst="rect">
                      <a:avLst/>
                    </a:prstGeom>
                    <a:grpFill/>
                    <a:ln w="25400" cap="rnd">
                      <a:noFill/>
                      <a:bevel/>
                    </a:ln>
                  </p:spPr>
                  <p:txBody>
                    <a:bodyPr wrap="square" lIns="0" tIns="0" rIns="0" bIns="0" rtlCol="0">
                      <a:spAutoFit/>
                    </a:bodyPr>
                    <a:lstStyle/>
                    <a:p>
                      <a:pPr algn="ctr"/>
                      <a:r>
                        <a:rPr lang="ja-JP" altLang="en-US" sz="1600" dirty="0" smtClean="0">
                          <a:latin typeface="Segoe UI" panose="020B0502040204020203" pitchFamily="34" charset="0"/>
                          <a:ea typeface="メイリオ" panose="020B0604030504040204" pitchFamily="50" charset="-128"/>
                        </a:rPr>
                        <a:t>クローン</a:t>
                      </a:r>
                      <a:r>
                        <a:rPr lang="ja-JP" altLang="en-US" sz="1600" dirty="0">
                          <a:latin typeface="Segoe UI" panose="020B0502040204020203" pitchFamily="34" charset="0"/>
                          <a:ea typeface="メイリオ" panose="020B0604030504040204" pitchFamily="50" charset="-128"/>
                        </a:rPr>
                        <a:t>ペア</a:t>
                      </a:r>
                      <a:r>
                        <a:rPr lang="ja-JP" altLang="en-US" sz="1600" dirty="0" smtClean="0">
                          <a:latin typeface="Segoe UI" panose="020B0502040204020203" pitchFamily="34" charset="0"/>
                          <a:ea typeface="メイリオ" panose="020B0604030504040204" pitchFamily="50" charset="-128"/>
                        </a:rPr>
                        <a:t> </a:t>
                      </a:r>
                      <a:r>
                        <a:rPr lang="en-US" altLang="ja-JP" sz="1600" dirty="0">
                          <a:latin typeface="Segoe UI" panose="020B0502040204020203" pitchFamily="34" charset="0"/>
                          <a:ea typeface="メイリオ" panose="020B0604030504040204" pitchFamily="50" charset="-128"/>
                        </a:rPr>
                        <a:t>B</a:t>
                      </a:r>
                      <a:endParaRPr kumimoji="1" lang="ja-JP" altLang="en-US" sz="1600" dirty="0">
                        <a:latin typeface="Segoe UI" panose="020B0502040204020203" pitchFamily="34" charset="0"/>
                        <a:ea typeface="メイリオ" panose="020B0604030504040204" pitchFamily="50" charset="-128"/>
                      </a:endParaRPr>
                    </a:p>
                  </p:txBody>
                </p:sp>
              </p:grpSp>
            </p:grpSp>
            <p:sp>
              <p:nvSpPr>
                <p:cNvPr id="129" name="Freeform 13"/>
                <p:cNvSpPr>
                  <a:spLocks/>
                </p:cNvSpPr>
                <p:nvPr/>
              </p:nvSpPr>
              <p:spPr bwMode="auto">
                <a:xfrm>
                  <a:off x="1688167" y="2289509"/>
                  <a:ext cx="959078" cy="32181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sp>
              <p:nvSpPr>
                <p:cNvPr id="150" name="Freeform 13"/>
                <p:cNvSpPr>
                  <a:spLocks/>
                </p:cNvSpPr>
                <p:nvPr/>
              </p:nvSpPr>
              <p:spPr bwMode="auto">
                <a:xfrm>
                  <a:off x="1688167" y="2734905"/>
                  <a:ext cx="959078" cy="32181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grpSp>
          <p:sp useBgFill="1">
            <p:nvSpPr>
              <p:cNvPr id="92" name="テキスト ボックス 91"/>
              <p:cNvSpPr txBox="1"/>
              <p:nvPr/>
            </p:nvSpPr>
            <p:spPr>
              <a:xfrm>
                <a:off x="2235532" y="2146839"/>
                <a:ext cx="1005403" cy="338554"/>
              </a:xfrm>
              <a:prstGeom prst="rect">
                <a:avLst/>
              </a:prstGeom>
              <a:ln>
                <a:solidFill>
                  <a:schemeClr val="tx1"/>
                </a:solidFill>
              </a:ln>
            </p:spPr>
            <p:txBody>
              <a:bodyPr wrap="none" rtlCol="0">
                <a:spAutoFit/>
              </a:bodyPr>
              <a:lstStyle/>
              <a:p>
                <a:r>
                  <a:rPr lang="ja-JP" altLang="en-US" sz="1600" dirty="0">
                    <a:latin typeface="Segoe UI" panose="020B0502040204020203" pitchFamily="34" charset="0"/>
                    <a:ea typeface="メイリオ" panose="020B0604030504040204" pitchFamily="50" charset="-128"/>
                  </a:rPr>
                  <a:t>変更</a:t>
                </a:r>
                <a:r>
                  <a:rPr lang="ja-JP" altLang="en-US" sz="1600" dirty="0" smtClean="0">
                    <a:latin typeface="Segoe UI" panose="020B0502040204020203" pitchFamily="34" charset="0"/>
                    <a:ea typeface="メイリオ" panose="020B0604030504040204" pitchFamily="50" charset="-128"/>
                  </a:rPr>
                  <a:t>なし</a:t>
                </a:r>
                <a:endParaRPr kumimoji="1" lang="ja-JP" altLang="en-US" sz="1600" dirty="0">
                  <a:latin typeface="Segoe UI" panose="020B0502040204020203" pitchFamily="34" charset="0"/>
                  <a:ea typeface="メイリオ" panose="020B0604030504040204" pitchFamily="50" charset="-128"/>
                </a:endParaRPr>
              </a:p>
            </p:txBody>
          </p:sp>
          <p:cxnSp>
            <p:nvCxnSpPr>
              <p:cNvPr id="140" name="直線矢印コネクタ 139"/>
              <p:cNvCxnSpPr/>
              <p:nvPr/>
            </p:nvCxnSpPr>
            <p:spPr>
              <a:xfrm flipV="1">
                <a:off x="1588387" y="2708201"/>
                <a:ext cx="2148985" cy="3234"/>
              </a:xfrm>
              <a:prstGeom prst="straightConnector1">
                <a:avLst/>
              </a:prstGeom>
              <a:ln w="254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useBgFill="1">
            <p:nvSpPr>
              <p:cNvPr id="95" name="テキスト ボックス 94"/>
              <p:cNvSpPr txBox="1"/>
              <p:nvPr/>
            </p:nvSpPr>
            <p:spPr>
              <a:xfrm>
                <a:off x="2225400" y="2579170"/>
                <a:ext cx="1005403" cy="338554"/>
              </a:xfrm>
              <a:prstGeom prst="rect">
                <a:avLst/>
              </a:prstGeom>
              <a:ln>
                <a:solidFill>
                  <a:schemeClr val="tx1"/>
                </a:solidFill>
              </a:ln>
            </p:spPr>
            <p:txBody>
              <a:bodyPr wrap="none" rtlCol="0">
                <a:spAutoFit/>
              </a:bodyPr>
              <a:lstStyle/>
              <a:p>
                <a:r>
                  <a:rPr lang="ja-JP" altLang="en-US" sz="1600" dirty="0">
                    <a:latin typeface="Segoe UI" panose="020B0502040204020203" pitchFamily="34" charset="0"/>
                    <a:ea typeface="メイリオ" panose="020B0604030504040204" pitchFamily="50" charset="-128"/>
                  </a:rPr>
                  <a:t>変更</a:t>
                </a:r>
                <a:r>
                  <a:rPr lang="ja-JP" altLang="en-US" sz="1600" dirty="0" smtClean="0">
                    <a:latin typeface="Segoe UI" panose="020B0502040204020203" pitchFamily="34" charset="0"/>
                    <a:ea typeface="メイリオ" panose="020B0604030504040204" pitchFamily="50" charset="-128"/>
                  </a:rPr>
                  <a:t>なし</a:t>
                </a:r>
                <a:endParaRPr kumimoji="1" lang="ja-JP" altLang="en-US" sz="1600" dirty="0">
                  <a:latin typeface="Segoe UI" panose="020B0502040204020203" pitchFamily="34" charset="0"/>
                  <a:ea typeface="メイリオ" panose="020B0604030504040204" pitchFamily="50" charset="-128"/>
                </a:endParaRPr>
              </a:p>
            </p:txBody>
          </p:sp>
        </p:grpSp>
        <p:sp>
          <p:nvSpPr>
            <p:cNvPr id="145" name="コンテンツ プレースホルダー 2"/>
            <p:cNvSpPr txBox="1">
              <a:spLocks/>
            </p:cNvSpPr>
            <p:nvPr/>
          </p:nvSpPr>
          <p:spPr bwMode="auto">
            <a:xfrm>
              <a:off x="324841" y="1701739"/>
              <a:ext cx="1900559" cy="3667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600" kern="0" dirty="0" smtClean="0"/>
                <a:t>変更なしの場合</a:t>
              </a:r>
              <a:endParaRPr lang="en-US" altLang="ja-JP" sz="1600" kern="0" dirty="0" smtClean="0"/>
            </a:p>
          </p:txBody>
        </p:sp>
        <p:sp>
          <p:nvSpPr>
            <p:cNvPr id="146" name="正方形/長方形 145"/>
            <p:cNvSpPr/>
            <p:nvPr/>
          </p:nvSpPr>
          <p:spPr>
            <a:xfrm>
              <a:off x="215900" y="1662544"/>
              <a:ext cx="5105400" cy="189361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テキスト ボックス 146"/>
            <p:cNvSpPr txBox="1"/>
            <p:nvPr/>
          </p:nvSpPr>
          <p:spPr>
            <a:xfrm>
              <a:off x="1002590" y="3217604"/>
              <a:ext cx="362600" cy="338553"/>
            </a:xfrm>
            <a:prstGeom prst="rect">
              <a:avLst/>
            </a:prstGeom>
            <a:noFill/>
          </p:spPr>
          <p:txBody>
            <a:bodyPr wrap="none" rtlCol="0">
              <a:spAutoFit/>
            </a:bodyPr>
            <a:lstStyle/>
            <a:p>
              <a:pPr algn="ctr"/>
              <a:r>
                <a:rPr lang="en-US" altLang="ja-JP" sz="1600" dirty="0" smtClean="0">
                  <a:latin typeface="+mn-lt"/>
                  <a:cs typeface="Calibri" panose="020F0502020204030204" pitchFamily="34" charset="0"/>
                </a:rPr>
                <a:t>V</a:t>
              </a:r>
              <a:r>
                <a:rPr lang="en-US" altLang="ja-JP" sz="2400" baseline="-16000" dirty="0" smtClean="0">
                  <a:latin typeface="+mn-lt"/>
                  <a:cs typeface="Calibri" panose="020F0502020204030204" pitchFamily="34" charset="0"/>
                </a:rPr>
                <a:t>i</a:t>
              </a:r>
            </a:p>
          </p:txBody>
        </p:sp>
        <p:sp>
          <p:nvSpPr>
            <p:cNvPr id="148" name="テキスト ボックス 147"/>
            <p:cNvSpPr txBox="1"/>
            <p:nvPr/>
          </p:nvSpPr>
          <p:spPr>
            <a:xfrm>
              <a:off x="4024847" y="3217604"/>
              <a:ext cx="614272" cy="338554"/>
            </a:xfrm>
            <a:prstGeom prst="rect">
              <a:avLst/>
            </a:prstGeom>
            <a:noFill/>
          </p:spPr>
          <p:txBody>
            <a:bodyPr wrap="none" rtlCol="0">
              <a:spAutoFit/>
            </a:bodyPr>
            <a:lstStyle/>
            <a:p>
              <a:pPr algn="ctr"/>
              <a:r>
                <a:rPr lang="en-US" altLang="ja-JP" sz="1600" dirty="0" smtClean="0">
                  <a:latin typeface="+mn-lt"/>
                  <a:cs typeface="Calibri" panose="020F0502020204030204" pitchFamily="34" charset="0"/>
                </a:rPr>
                <a:t>V</a:t>
              </a:r>
              <a:r>
                <a:rPr lang="en-US" altLang="ja-JP" sz="2400" baseline="-16000" dirty="0" smtClean="0">
                  <a:latin typeface="+mn-lt"/>
                  <a:cs typeface="Calibri" panose="020F0502020204030204" pitchFamily="34" charset="0"/>
                </a:rPr>
                <a:t>i+1</a:t>
              </a:r>
            </a:p>
          </p:txBody>
        </p:sp>
        <p:grpSp>
          <p:nvGrpSpPr>
            <p:cNvPr id="153" name="グループ化 152"/>
            <p:cNvGrpSpPr/>
            <p:nvPr/>
          </p:nvGrpSpPr>
          <p:grpSpPr>
            <a:xfrm>
              <a:off x="3450963" y="2007534"/>
              <a:ext cx="1708004" cy="1230906"/>
              <a:chOff x="1401758" y="1867739"/>
              <a:chExt cx="1708004" cy="1274595"/>
            </a:xfrm>
          </p:grpSpPr>
          <p:grpSp>
            <p:nvGrpSpPr>
              <p:cNvPr id="157" name="グループ化 156"/>
              <p:cNvGrpSpPr/>
              <p:nvPr/>
            </p:nvGrpSpPr>
            <p:grpSpPr>
              <a:xfrm>
                <a:off x="1401758" y="1867739"/>
                <a:ext cx="1708004" cy="1274595"/>
                <a:chOff x="1601754" y="1741206"/>
                <a:chExt cx="799307" cy="395714"/>
              </a:xfrm>
            </p:grpSpPr>
            <p:sp>
              <p:nvSpPr>
                <p:cNvPr id="160" name="角丸四角形 159"/>
                <p:cNvSpPr/>
                <p:nvPr/>
              </p:nvSpPr>
              <p:spPr>
                <a:xfrm>
                  <a:off x="1601754" y="1818446"/>
                  <a:ext cx="799307" cy="31847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latin typeface="Segoe UI" panose="020B0502040204020203" pitchFamily="34" charset="0"/>
                    <a:ea typeface="メイリオ" panose="020B0604030504040204" pitchFamily="50" charset="-128"/>
                  </a:endParaRPr>
                </a:p>
              </p:txBody>
            </p:sp>
            <p:grpSp>
              <p:nvGrpSpPr>
                <p:cNvPr id="161" name="グループ化 160"/>
                <p:cNvGrpSpPr/>
                <p:nvPr/>
              </p:nvGrpSpPr>
              <p:grpSpPr>
                <a:xfrm>
                  <a:off x="1601754" y="1741206"/>
                  <a:ext cx="799307" cy="105506"/>
                  <a:chOff x="3819260" y="2966286"/>
                  <a:chExt cx="2095586" cy="207241"/>
                </a:xfrm>
                <a:solidFill>
                  <a:schemeClr val="bg1"/>
                </a:solidFill>
              </p:grpSpPr>
              <p:sp useBgFill="1">
                <p:nvSpPr>
                  <p:cNvPr id="162" name="角丸四角形 161"/>
                  <p:cNvSpPr/>
                  <p:nvPr/>
                </p:nvSpPr>
                <p:spPr>
                  <a:xfrm>
                    <a:off x="3819260" y="2966286"/>
                    <a:ext cx="2095586" cy="207241"/>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latin typeface="Segoe UI" panose="020B0502040204020203" pitchFamily="34" charset="0"/>
                      <a:ea typeface="メイリオ" panose="020B0604030504040204" pitchFamily="50" charset="-128"/>
                    </a:endParaRPr>
                  </a:p>
                </p:txBody>
              </p:sp>
              <p:sp>
                <p:nvSpPr>
                  <p:cNvPr id="163" name="テキスト ボックス 162"/>
                  <p:cNvSpPr txBox="1"/>
                  <p:nvPr/>
                </p:nvSpPr>
                <p:spPr>
                  <a:xfrm>
                    <a:off x="3936124" y="3015996"/>
                    <a:ext cx="1861856" cy="155482"/>
                  </a:xfrm>
                  <a:prstGeom prst="rect">
                    <a:avLst/>
                  </a:prstGeom>
                  <a:grpFill/>
                  <a:ln w="25400" cap="rnd">
                    <a:noFill/>
                    <a:bevel/>
                  </a:ln>
                </p:spPr>
                <p:txBody>
                  <a:bodyPr wrap="square" lIns="0" tIns="0" rIns="0" bIns="0" rtlCol="0">
                    <a:spAutoFit/>
                  </a:bodyPr>
                  <a:lstStyle/>
                  <a:p>
                    <a:pPr algn="ctr"/>
                    <a:r>
                      <a:rPr lang="ja-JP" altLang="en-US" sz="1600" dirty="0" smtClean="0">
                        <a:latin typeface="Segoe UI" panose="020B0502040204020203" pitchFamily="34" charset="0"/>
                        <a:ea typeface="メイリオ" panose="020B0604030504040204" pitchFamily="50" charset="-128"/>
                      </a:rPr>
                      <a:t>クローン</a:t>
                    </a:r>
                    <a:r>
                      <a:rPr lang="ja-JP" altLang="en-US" sz="1600" dirty="0">
                        <a:latin typeface="Segoe UI" panose="020B0502040204020203" pitchFamily="34" charset="0"/>
                        <a:ea typeface="メイリオ" panose="020B0604030504040204" pitchFamily="50" charset="-128"/>
                      </a:rPr>
                      <a:t>ペア</a:t>
                    </a:r>
                    <a:r>
                      <a:rPr lang="ja-JP" altLang="en-US" sz="1600" dirty="0" smtClean="0">
                        <a:latin typeface="Segoe UI" panose="020B0502040204020203" pitchFamily="34" charset="0"/>
                        <a:ea typeface="メイリオ" panose="020B0604030504040204" pitchFamily="50" charset="-128"/>
                      </a:rPr>
                      <a:t> </a:t>
                    </a:r>
                    <a:r>
                      <a:rPr lang="en-US" altLang="ja-JP" sz="1600" dirty="0" smtClean="0">
                        <a:latin typeface="Segoe UI" panose="020B0502040204020203" pitchFamily="34" charset="0"/>
                        <a:ea typeface="メイリオ" panose="020B0604030504040204" pitchFamily="50" charset="-128"/>
                      </a:rPr>
                      <a:t>B’</a:t>
                    </a:r>
                    <a:endParaRPr kumimoji="1" lang="ja-JP" altLang="en-US" sz="1600" dirty="0">
                      <a:latin typeface="Segoe UI" panose="020B0502040204020203" pitchFamily="34" charset="0"/>
                      <a:ea typeface="メイリオ" panose="020B0604030504040204" pitchFamily="50" charset="-128"/>
                    </a:endParaRPr>
                  </a:p>
                </p:txBody>
              </p:sp>
            </p:grpSp>
          </p:grpSp>
          <p:sp>
            <p:nvSpPr>
              <p:cNvPr id="158" name="Freeform 13"/>
              <p:cNvSpPr>
                <a:spLocks/>
              </p:cNvSpPr>
              <p:nvPr/>
            </p:nvSpPr>
            <p:spPr bwMode="auto">
              <a:xfrm>
                <a:off x="1688167" y="2289509"/>
                <a:ext cx="959078" cy="32181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sp>
            <p:nvSpPr>
              <p:cNvPr id="159" name="Freeform 13"/>
              <p:cNvSpPr>
                <a:spLocks/>
              </p:cNvSpPr>
              <p:nvPr/>
            </p:nvSpPr>
            <p:spPr bwMode="auto">
              <a:xfrm>
                <a:off x="1688167" y="2734905"/>
                <a:ext cx="959078" cy="32181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grpSp>
      </p:grpSp>
      <p:grpSp>
        <p:nvGrpSpPr>
          <p:cNvPr id="169" name="グループ化 168"/>
          <p:cNvGrpSpPr/>
          <p:nvPr/>
        </p:nvGrpSpPr>
        <p:grpSpPr>
          <a:xfrm>
            <a:off x="483700" y="1576613"/>
            <a:ext cx="5105400" cy="1893614"/>
            <a:chOff x="215900" y="1662544"/>
            <a:chExt cx="5105400" cy="1893614"/>
          </a:xfrm>
        </p:grpSpPr>
        <p:grpSp>
          <p:nvGrpSpPr>
            <p:cNvPr id="170" name="グループ化 169"/>
            <p:cNvGrpSpPr/>
            <p:nvPr/>
          </p:nvGrpSpPr>
          <p:grpSpPr>
            <a:xfrm>
              <a:off x="342900" y="2007534"/>
              <a:ext cx="3403865" cy="1230906"/>
              <a:chOff x="342900" y="1739526"/>
              <a:chExt cx="3403865" cy="1230906"/>
            </a:xfrm>
          </p:grpSpPr>
          <p:cxnSp>
            <p:nvCxnSpPr>
              <p:cNvPr id="183" name="直線矢印コネクタ 182"/>
              <p:cNvCxnSpPr/>
              <p:nvPr/>
            </p:nvCxnSpPr>
            <p:spPr>
              <a:xfrm>
                <a:off x="1588387" y="2302232"/>
                <a:ext cx="2158378" cy="5742"/>
              </a:xfrm>
              <a:prstGeom prst="straightConnector1">
                <a:avLst/>
              </a:prstGeom>
              <a:ln w="254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grpSp>
            <p:nvGrpSpPr>
              <p:cNvPr id="184" name="グループ化 183"/>
              <p:cNvGrpSpPr/>
              <p:nvPr/>
            </p:nvGrpSpPr>
            <p:grpSpPr>
              <a:xfrm>
                <a:off x="342900" y="1739526"/>
                <a:ext cx="1708004" cy="1230906"/>
                <a:chOff x="1401758" y="1867739"/>
                <a:chExt cx="1708004" cy="1274595"/>
              </a:xfrm>
            </p:grpSpPr>
            <p:grpSp>
              <p:nvGrpSpPr>
                <p:cNvPr id="188" name="グループ化 187"/>
                <p:cNvGrpSpPr/>
                <p:nvPr/>
              </p:nvGrpSpPr>
              <p:grpSpPr>
                <a:xfrm>
                  <a:off x="1401758" y="1867739"/>
                  <a:ext cx="1708004" cy="1274595"/>
                  <a:chOff x="1601754" y="1741206"/>
                  <a:chExt cx="799307" cy="395714"/>
                </a:xfrm>
              </p:grpSpPr>
              <p:sp>
                <p:nvSpPr>
                  <p:cNvPr id="191" name="角丸四角形 190"/>
                  <p:cNvSpPr/>
                  <p:nvPr/>
                </p:nvSpPr>
                <p:spPr>
                  <a:xfrm>
                    <a:off x="1601754" y="1818446"/>
                    <a:ext cx="799307" cy="31847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latin typeface="Segoe UI" panose="020B0502040204020203" pitchFamily="34" charset="0"/>
                      <a:ea typeface="メイリオ" panose="020B0604030504040204" pitchFamily="50" charset="-128"/>
                    </a:endParaRPr>
                  </a:p>
                </p:txBody>
              </p:sp>
              <p:grpSp>
                <p:nvGrpSpPr>
                  <p:cNvPr id="192" name="グループ化 191"/>
                  <p:cNvGrpSpPr/>
                  <p:nvPr/>
                </p:nvGrpSpPr>
                <p:grpSpPr>
                  <a:xfrm>
                    <a:off x="1601754" y="1741206"/>
                    <a:ext cx="799307" cy="105506"/>
                    <a:chOff x="3819260" y="2966286"/>
                    <a:chExt cx="2095586" cy="207241"/>
                  </a:xfrm>
                  <a:solidFill>
                    <a:schemeClr val="bg1"/>
                  </a:solidFill>
                </p:grpSpPr>
                <p:sp useBgFill="1">
                  <p:nvSpPr>
                    <p:cNvPr id="193" name="角丸四角形 192"/>
                    <p:cNvSpPr/>
                    <p:nvPr/>
                  </p:nvSpPr>
                  <p:spPr>
                    <a:xfrm>
                      <a:off x="3819260" y="2966286"/>
                      <a:ext cx="2095586" cy="207241"/>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latin typeface="Segoe UI" panose="020B0502040204020203" pitchFamily="34" charset="0"/>
                        <a:ea typeface="メイリオ" panose="020B0604030504040204" pitchFamily="50" charset="-128"/>
                      </a:endParaRPr>
                    </a:p>
                  </p:txBody>
                </p:sp>
                <p:sp>
                  <p:nvSpPr>
                    <p:cNvPr id="194" name="テキスト ボックス 193"/>
                    <p:cNvSpPr txBox="1"/>
                    <p:nvPr/>
                  </p:nvSpPr>
                  <p:spPr>
                    <a:xfrm>
                      <a:off x="3936124" y="3015996"/>
                      <a:ext cx="1861856" cy="150153"/>
                    </a:xfrm>
                    <a:prstGeom prst="rect">
                      <a:avLst/>
                    </a:prstGeom>
                    <a:grpFill/>
                    <a:ln w="25400" cap="rnd">
                      <a:noFill/>
                      <a:bevel/>
                    </a:ln>
                  </p:spPr>
                  <p:txBody>
                    <a:bodyPr wrap="square" lIns="0" tIns="0" rIns="0" bIns="0" rtlCol="0">
                      <a:spAutoFit/>
                    </a:bodyPr>
                    <a:lstStyle/>
                    <a:p>
                      <a:pPr algn="ctr"/>
                      <a:r>
                        <a:rPr lang="ja-JP" altLang="en-US" sz="1600" dirty="0" smtClean="0">
                          <a:latin typeface="Segoe UI" panose="020B0502040204020203" pitchFamily="34" charset="0"/>
                          <a:ea typeface="メイリオ" panose="020B0604030504040204" pitchFamily="50" charset="-128"/>
                        </a:rPr>
                        <a:t>クローン</a:t>
                      </a:r>
                      <a:r>
                        <a:rPr lang="ja-JP" altLang="en-US" sz="1600" dirty="0">
                          <a:latin typeface="Segoe UI" panose="020B0502040204020203" pitchFamily="34" charset="0"/>
                          <a:ea typeface="メイリオ" panose="020B0604030504040204" pitchFamily="50" charset="-128"/>
                        </a:rPr>
                        <a:t>ペア</a:t>
                      </a:r>
                      <a:r>
                        <a:rPr lang="ja-JP" altLang="en-US" sz="1600" dirty="0" smtClean="0">
                          <a:latin typeface="Segoe UI" panose="020B0502040204020203" pitchFamily="34" charset="0"/>
                          <a:ea typeface="メイリオ" panose="020B0604030504040204" pitchFamily="50" charset="-128"/>
                        </a:rPr>
                        <a:t> </a:t>
                      </a:r>
                      <a:r>
                        <a:rPr lang="en-US" altLang="ja-JP" sz="1600" dirty="0" smtClean="0">
                          <a:latin typeface="Segoe UI" panose="020B0502040204020203" pitchFamily="34" charset="0"/>
                          <a:ea typeface="メイリオ" panose="020B0604030504040204" pitchFamily="50" charset="-128"/>
                        </a:rPr>
                        <a:t>A</a:t>
                      </a:r>
                      <a:endParaRPr kumimoji="1" lang="ja-JP" altLang="en-US" sz="1600" dirty="0">
                        <a:latin typeface="Segoe UI" panose="020B0502040204020203" pitchFamily="34" charset="0"/>
                        <a:ea typeface="メイリオ" panose="020B0604030504040204" pitchFamily="50" charset="-128"/>
                      </a:endParaRPr>
                    </a:p>
                  </p:txBody>
                </p:sp>
              </p:grpSp>
            </p:grpSp>
            <p:sp>
              <p:nvSpPr>
                <p:cNvPr id="189" name="Freeform 13"/>
                <p:cNvSpPr>
                  <a:spLocks/>
                </p:cNvSpPr>
                <p:nvPr/>
              </p:nvSpPr>
              <p:spPr bwMode="auto">
                <a:xfrm>
                  <a:off x="1688167" y="2289509"/>
                  <a:ext cx="959078" cy="32181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sp>
              <p:nvSpPr>
                <p:cNvPr id="190" name="Freeform 13"/>
                <p:cNvSpPr>
                  <a:spLocks/>
                </p:cNvSpPr>
                <p:nvPr/>
              </p:nvSpPr>
              <p:spPr bwMode="auto">
                <a:xfrm>
                  <a:off x="1688167" y="2734905"/>
                  <a:ext cx="959078" cy="32181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grpSp>
          <p:sp useBgFill="1">
            <p:nvSpPr>
              <p:cNvPr id="185" name="テキスト ボックス 184"/>
              <p:cNvSpPr txBox="1"/>
              <p:nvPr/>
            </p:nvSpPr>
            <p:spPr>
              <a:xfrm>
                <a:off x="2235532" y="2146839"/>
                <a:ext cx="1005403" cy="338554"/>
              </a:xfrm>
              <a:prstGeom prst="rect">
                <a:avLst/>
              </a:prstGeom>
              <a:ln>
                <a:solidFill>
                  <a:schemeClr val="tx1"/>
                </a:solidFill>
              </a:ln>
            </p:spPr>
            <p:txBody>
              <a:bodyPr wrap="none" rtlCol="0">
                <a:spAutoFit/>
              </a:bodyPr>
              <a:lstStyle/>
              <a:p>
                <a:r>
                  <a:rPr lang="ja-JP" altLang="en-US" sz="1600" dirty="0" smtClean="0">
                    <a:latin typeface="Segoe UI" panose="020B0502040204020203" pitchFamily="34" charset="0"/>
                    <a:ea typeface="メイリオ" panose="020B0604030504040204" pitchFamily="50" charset="-128"/>
                  </a:rPr>
                  <a:t>変更あ</a:t>
                </a:r>
                <a:r>
                  <a:rPr lang="ja-JP" altLang="en-US" sz="1600" dirty="0">
                    <a:latin typeface="Segoe UI" panose="020B0502040204020203" pitchFamily="34" charset="0"/>
                    <a:ea typeface="メイリオ" panose="020B0604030504040204" pitchFamily="50" charset="-128"/>
                  </a:rPr>
                  <a:t>り</a:t>
                </a:r>
                <a:endParaRPr kumimoji="1" lang="ja-JP" altLang="en-US" sz="1600" dirty="0">
                  <a:latin typeface="Segoe UI" panose="020B0502040204020203" pitchFamily="34" charset="0"/>
                  <a:ea typeface="メイリオ" panose="020B0604030504040204" pitchFamily="50" charset="-128"/>
                </a:endParaRPr>
              </a:p>
            </p:txBody>
          </p:sp>
          <p:cxnSp>
            <p:nvCxnSpPr>
              <p:cNvPr id="186" name="直線矢印コネクタ 185"/>
              <p:cNvCxnSpPr/>
              <p:nvPr/>
            </p:nvCxnSpPr>
            <p:spPr>
              <a:xfrm flipV="1">
                <a:off x="1588387" y="2708201"/>
                <a:ext cx="2148985" cy="3234"/>
              </a:xfrm>
              <a:prstGeom prst="straightConnector1">
                <a:avLst/>
              </a:prstGeom>
              <a:ln w="254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useBgFill="1">
            <p:nvSpPr>
              <p:cNvPr id="187" name="テキスト ボックス 186"/>
              <p:cNvSpPr txBox="1"/>
              <p:nvPr/>
            </p:nvSpPr>
            <p:spPr>
              <a:xfrm>
                <a:off x="2225400" y="2579170"/>
                <a:ext cx="1005403" cy="338554"/>
              </a:xfrm>
              <a:prstGeom prst="rect">
                <a:avLst/>
              </a:prstGeom>
              <a:ln>
                <a:solidFill>
                  <a:schemeClr val="tx1"/>
                </a:solidFill>
              </a:ln>
            </p:spPr>
            <p:txBody>
              <a:bodyPr wrap="none" rtlCol="0">
                <a:spAutoFit/>
              </a:bodyPr>
              <a:lstStyle/>
              <a:p>
                <a:r>
                  <a:rPr lang="ja-JP" altLang="en-US" sz="1600" dirty="0">
                    <a:latin typeface="Segoe UI" panose="020B0502040204020203" pitchFamily="34" charset="0"/>
                    <a:ea typeface="メイリオ" panose="020B0604030504040204" pitchFamily="50" charset="-128"/>
                  </a:rPr>
                  <a:t>変更</a:t>
                </a:r>
                <a:r>
                  <a:rPr lang="ja-JP" altLang="en-US" sz="1600" dirty="0" smtClean="0">
                    <a:latin typeface="Segoe UI" panose="020B0502040204020203" pitchFamily="34" charset="0"/>
                    <a:ea typeface="メイリオ" panose="020B0604030504040204" pitchFamily="50" charset="-128"/>
                  </a:rPr>
                  <a:t>なし</a:t>
                </a:r>
                <a:endParaRPr kumimoji="1" lang="ja-JP" altLang="en-US" sz="1600" dirty="0">
                  <a:latin typeface="Segoe UI" panose="020B0502040204020203" pitchFamily="34" charset="0"/>
                  <a:ea typeface="メイリオ" panose="020B0604030504040204" pitchFamily="50" charset="-128"/>
                </a:endParaRPr>
              </a:p>
            </p:txBody>
          </p:sp>
        </p:grpSp>
        <p:sp>
          <p:nvSpPr>
            <p:cNvPr id="171" name="コンテンツ プレースホルダー 2"/>
            <p:cNvSpPr txBox="1">
              <a:spLocks/>
            </p:cNvSpPr>
            <p:nvPr/>
          </p:nvSpPr>
          <p:spPr bwMode="auto">
            <a:xfrm>
              <a:off x="324841" y="1701739"/>
              <a:ext cx="1900559" cy="3667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600" kern="0" dirty="0"/>
                <a:t>変更</a:t>
              </a:r>
              <a:r>
                <a:rPr lang="ja-JP" altLang="en-US" sz="1600" kern="0" dirty="0" smtClean="0"/>
                <a:t>ありの場合</a:t>
              </a:r>
              <a:endParaRPr lang="en-US" altLang="ja-JP" sz="1600" kern="0" dirty="0" smtClean="0"/>
            </a:p>
          </p:txBody>
        </p:sp>
        <p:sp>
          <p:nvSpPr>
            <p:cNvPr id="172" name="正方形/長方形 171"/>
            <p:cNvSpPr/>
            <p:nvPr/>
          </p:nvSpPr>
          <p:spPr>
            <a:xfrm>
              <a:off x="215900" y="1662544"/>
              <a:ext cx="5105400" cy="189361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テキスト ボックス 172"/>
            <p:cNvSpPr txBox="1"/>
            <p:nvPr/>
          </p:nvSpPr>
          <p:spPr>
            <a:xfrm>
              <a:off x="1002590" y="3217604"/>
              <a:ext cx="362600" cy="338553"/>
            </a:xfrm>
            <a:prstGeom prst="rect">
              <a:avLst/>
            </a:prstGeom>
            <a:noFill/>
          </p:spPr>
          <p:txBody>
            <a:bodyPr wrap="none" rtlCol="0">
              <a:spAutoFit/>
            </a:bodyPr>
            <a:lstStyle/>
            <a:p>
              <a:pPr algn="ctr"/>
              <a:r>
                <a:rPr lang="en-US" altLang="ja-JP" sz="1600" dirty="0" smtClean="0">
                  <a:latin typeface="+mn-lt"/>
                  <a:cs typeface="Calibri" panose="020F0502020204030204" pitchFamily="34" charset="0"/>
                </a:rPr>
                <a:t>V</a:t>
              </a:r>
              <a:r>
                <a:rPr lang="en-US" altLang="ja-JP" sz="2400" baseline="-16000" dirty="0" smtClean="0">
                  <a:latin typeface="+mn-lt"/>
                  <a:cs typeface="Calibri" panose="020F0502020204030204" pitchFamily="34" charset="0"/>
                </a:rPr>
                <a:t>i</a:t>
              </a:r>
            </a:p>
          </p:txBody>
        </p:sp>
        <p:sp>
          <p:nvSpPr>
            <p:cNvPr id="174" name="テキスト ボックス 173"/>
            <p:cNvSpPr txBox="1"/>
            <p:nvPr/>
          </p:nvSpPr>
          <p:spPr>
            <a:xfrm>
              <a:off x="4024847" y="3217604"/>
              <a:ext cx="614272" cy="338554"/>
            </a:xfrm>
            <a:prstGeom prst="rect">
              <a:avLst/>
            </a:prstGeom>
            <a:noFill/>
          </p:spPr>
          <p:txBody>
            <a:bodyPr wrap="none" rtlCol="0">
              <a:spAutoFit/>
            </a:bodyPr>
            <a:lstStyle/>
            <a:p>
              <a:pPr algn="ctr"/>
              <a:r>
                <a:rPr lang="en-US" altLang="ja-JP" sz="1600" dirty="0" smtClean="0">
                  <a:latin typeface="+mn-lt"/>
                  <a:cs typeface="Calibri" panose="020F0502020204030204" pitchFamily="34" charset="0"/>
                </a:rPr>
                <a:t>V</a:t>
              </a:r>
              <a:r>
                <a:rPr lang="en-US" altLang="ja-JP" sz="2400" baseline="-16000" dirty="0" smtClean="0">
                  <a:latin typeface="+mn-lt"/>
                  <a:cs typeface="Calibri" panose="020F0502020204030204" pitchFamily="34" charset="0"/>
                </a:rPr>
                <a:t>i+1</a:t>
              </a:r>
            </a:p>
          </p:txBody>
        </p:sp>
        <p:grpSp>
          <p:nvGrpSpPr>
            <p:cNvPr id="175" name="グループ化 174"/>
            <p:cNvGrpSpPr/>
            <p:nvPr/>
          </p:nvGrpSpPr>
          <p:grpSpPr>
            <a:xfrm>
              <a:off x="3450963" y="2007534"/>
              <a:ext cx="1708004" cy="1230906"/>
              <a:chOff x="1401758" y="1867739"/>
              <a:chExt cx="1708004" cy="1274595"/>
            </a:xfrm>
          </p:grpSpPr>
          <p:grpSp>
            <p:nvGrpSpPr>
              <p:cNvPr id="176" name="グループ化 175"/>
              <p:cNvGrpSpPr/>
              <p:nvPr/>
            </p:nvGrpSpPr>
            <p:grpSpPr>
              <a:xfrm>
                <a:off x="1401758" y="1867739"/>
                <a:ext cx="1708004" cy="1274595"/>
                <a:chOff x="1601754" y="1741206"/>
                <a:chExt cx="799307" cy="395714"/>
              </a:xfrm>
            </p:grpSpPr>
            <p:sp>
              <p:nvSpPr>
                <p:cNvPr id="179" name="角丸四角形 178"/>
                <p:cNvSpPr/>
                <p:nvPr/>
              </p:nvSpPr>
              <p:spPr>
                <a:xfrm>
                  <a:off x="1601754" y="1818446"/>
                  <a:ext cx="799307" cy="31847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latin typeface="Segoe UI" panose="020B0502040204020203" pitchFamily="34" charset="0"/>
                    <a:ea typeface="メイリオ" panose="020B0604030504040204" pitchFamily="50" charset="-128"/>
                  </a:endParaRPr>
                </a:p>
              </p:txBody>
            </p:sp>
            <p:grpSp>
              <p:nvGrpSpPr>
                <p:cNvPr id="180" name="グループ化 179"/>
                <p:cNvGrpSpPr/>
                <p:nvPr/>
              </p:nvGrpSpPr>
              <p:grpSpPr>
                <a:xfrm>
                  <a:off x="1601754" y="1741206"/>
                  <a:ext cx="799307" cy="105506"/>
                  <a:chOff x="3819260" y="2966286"/>
                  <a:chExt cx="2095586" cy="207241"/>
                </a:xfrm>
                <a:solidFill>
                  <a:schemeClr val="bg1"/>
                </a:solidFill>
              </p:grpSpPr>
              <p:sp useBgFill="1">
                <p:nvSpPr>
                  <p:cNvPr id="181" name="角丸四角形 180"/>
                  <p:cNvSpPr/>
                  <p:nvPr/>
                </p:nvSpPr>
                <p:spPr>
                  <a:xfrm>
                    <a:off x="3819260" y="2966286"/>
                    <a:ext cx="2095586" cy="207241"/>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latin typeface="Segoe UI" panose="020B0502040204020203" pitchFamily="34" charset="0"/>
                      <a:ea typeface="メイリオ" panose="020B0604030504040204" pitchFamily="50" charset="-128"/>
                    </a:endParaRPr>
                  </a:p>
                </p:txBody>
              </p:sp>
              <p:sp>
                <p:nvSpPr>
                  <p:cNvPr id="182" name="テキスト ボックス 181"/>
                  <p:cNvSpPr txBox="1"/>
                  <p:nvPr/>
                </p:nvSpPr>
                <p:spPr>
                  <a:xfrm>
                    <a:off x="3936124" y="3015996"/>
                    <a:ext cx="1861856" cy="155482"/>
                  </a:xfrm>
                  <a:prstGeom prst="rect">
                    <a:avLst/>
                  </a:prstGeom>
                  <a:grpFill/>
                  <a:ln w="25400" cap="rnd">
                    <a:noFill/>
                    <a:bevel/>
                  </a:ln>
                </p:spPr>
                <p:txBody>
                  <a:bodyPr wrap="square" lIns="0" tIns="0" rIns="0" bIns="0" rtlCol="0">
                    <a:spAutoFit/>
                  </a:bodyPr>
                  <a:lstStyle/>
                  <a:p>
                    <a:pPr algn="ctr"/>
                    <a:r>
                      <a:rPr lang="ja-JP" altLang="en-US" sz="1600" dirty="0" smtClean="0">
                        <a:latin typeface="Segoe UI" panose="020B0502040204020203" pitchFamily="34" charset="0"/>
                        <a:ea typeface="メイリオ" panose="020B0604030504040204" pitchFamily="50" charset="-128"/>
                      </a:rPr>
                      <a:t>クローン</a:t>
                    </a:r>
                    <a:r>
                      <a:rPr lang="ja-JP" altLang="en-US" sz="1600" dirty="0">
                        <a:latin typeface="Segoe UI" panose="020B0502040204020203" pitchFamily="34" charset="0"/>
                        <a:ea typeface="メイリオ" panose="020B0604030504040204" pitchFamily="50" charset="-128"/>
                      </a:rPr>
                      <a:t>ペア</a:t>
                    </a:r>
                    <a:r>
                      <a:rPr lang="ja-JP" altLang="en-US" sz="1600" dirty="0" smtClean="0">
                        <a:latin typeface="Segoe UI" panose="020B0502040204020203" pitchFamily="34" charset="0"/>
                        <a:ea typeface="メイリオ" panose="020B0604030504040204" pitchFamily="50" charset="-128"/>
                      </a:rPr>
                      <a:t> </a:t>
                    </a:r>
                    <a:r>
                      <a:rPr lang="en-US" altLang="ja-JP" sz="1600" dirty="0" smtClean="0">
                        <a:latin typeface="Segoe UI" panose="020B0502040204020203" pitchFamily="34" charset="0"/>
                        <a:ea typeface="メイリオ" panose="020B0604030504040204" pitchFamily="50" charset="-128"/>
                      </a:rPr>
                      <a:t>A’</a:t>
                    </a:r>
                    <a:endParaRPr kumimoji="1" lang="ja-JP" altLang="en-US" sz="1600" dirty="0">
                      <a:latin typeface="Segoe UI" panose="020B0502040204020203" pitchFamily="34" charset="0"/>
                      <a:ea typeface="メイリオ" panose="020B0604030504040204" pitchFamily="50" charset="-128"/>
                    </a:endParaRPr>
                  </a:p>
                </p:txBody>
              </p:sp>
            </p:grpSp>
          </p:grpSp>
          <p:sp>
            <p:nvSpPr>
              <p:cNvPr id="177" name="Freeform 13"/>
              <p:cNvSpPr>
                <a:spLocks/>
              </p:cNvSpPr>
              <p:nvPr/>
            </p:nvSpPr>
            <p:spPr bwMode="auto">
              <a:xfrm>
                <a:off x="1688167" y="2289509"/>
                <a:ext cx="959078" cy="32181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0000"/>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sp>
            <p:nvSpPr>
              <p:cNvPr id="178" name="Freeform 13"/>
              <p:cNvSpPr>
                <a:spLocks/>
              </p:cNvSpPr>
              <p:nvPr/>
            </p:nvSpPr>
            <p:spPr bwMode="auto">
              <a:xfrm>
                <a:off x="1688167" y="2734905"/>
                <a:ext cx="959078" cy="32181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grpSp>
      </p:grpSp>
      <p:sp>
        <p:nvSpPr>
          <p:cNvPr id="61" name="右矢印 60"/>
          <p:cNvSpPr/>
          <p:nvPr/>
        </p:nvSpPr>
        <p:spPr>
          <a:xfrm>
            <a:off x="5762911" y="2151128"/>
            <a:ext cx="602062" cy="1012118"/>
          </a:xfrm>
          <a:prstGeom prst="rightArrow">
            <a:avLst>
              <a:gd name="adj1" fmla="val 50000"/>
              <a:gd name="adj2" fmla="val 45970"/>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コンテンツ プレースホルダー 2"/>
          <p:cNvSpPr txBox="1">
            <a:spLocks/>
          </p:cNvSpPr>
          <p:nvPr/>
        </p:nvSpPr>
        <p:spPr bwMode="auto">
          <a:xfrm>
            <a:off x="6364974" y="2162514"/>
            <a:ext cx="2582600" cy="108207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t>クローン検出あり</a:t>
            </a:r>
            <a:endParaRPr lang="en-US" altLang="ja-JP" sz="2000" kern="0" dirty="0" smtClean="0"/>
          </a:p>
          <a:p>
            <a:pPr marL="0" indent="0">
              <a:buNone/>
            </a:pPr>
            <a:r>
              <a:rPr lang="ja-JP" altLang="en-US" sz="2000" kern="0" dirty="0" smtClean="0"/>
              <a:t>クローン情報の</a:t>
            </a:r>
            <a:r>
              <a:rPr lang="en-US" altLang="ja-JP" sz="2000" kern="0" dirty="0" smtClean="0"/>
              <a:t/>
            </a:r>
            <a:br>
              <a:rPr lang="en-US" altLang="ja-JP" sz="2000" kern="0" dirty="0" smtClean="0"/>
            </a:br>
            <a:r>
              <a:rPr lang="ja-JP" altLang="en-US" sz="2000" kern="0" dirty="0" smtClean="0"/>
              <a:t>更新あり</a:t>
            </a:r>
            <a:endParaRPr lang="en-US" altLang="ja-JP" sz="2000" kern="0" dirty="0" smtClean="0"/>
          </a:p>
        </p:txBody>
      </p:sp>
      <p:sp>
        <p:nvSpPr>
          <p:cNvPr id="65" name="右矢印 64"/>
          <p:cNvSpPr/>
          <p:nvPr/>
        </p:nvSpPr>
        <p:spPr>
          <a:xfrm>
            <a:off x="5762911" y="4140094"/>
            <a:ext cx="602062" cy="1012118"/>
          </a:xfrm>
          <a:prstGeom prst="rightArrow">
            <a:avLst>
              <a:gd name="adj1" fmla="val 50000"/>
              <a:gd name="adj2" fmla="val 45970"/>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コンテンツ プレースホルダー 2"/>
          <p:cNvSpPr txBox="1">
            <a:spLocks/>
          </p:cNvSpPr>
          <p:nvPr/>
        </p:nvSpPr>
        <p:spPr bwMode="auto">
          <a:xfrm>
            <a:off x="6364974" y="4111502"/>
            <a:ext cx="2582600" cy="108207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t>クローン検出なし</a:t>
            </a:r>
            <a:endParaRPr lang="en-US" altLang="ja-JP" sz="2000" kern="0" dirty="0" smtClean="0"/>
          </a:p>
          <a:p>
            <a:pPr marL="0" indent="0">
              <a:buNone/>
            </a:pPr>
            <a:r>
              <a:rPr lang="ja-JP" altLang="en-US" sz="2000" kern="0" dirty="0" smtClean="0"/>
              <a:t>クローン情報の</a:t>
            </a:r>
            <a:r>
              <a:rPr lang="en-US" altLang="ja-JP" sz="2000" kern="0" dirty="0" smtClean="0"/>
              <a:t/>
            </a:r>
            <a:br>
              <a:rPr lang="en-US" altLang="ja-JP" sz="2000" kern="0" dirty="0" smtClean="0"/>
            </a:br>
            <a:r>
              <a:rPr lang="ja-JP" altLang="en-US" sz="2000" kern="0" dirty="0" smtClean="0"/>
              <a:t>更新なし</a:t>
            </a:r>
            <a:endParaRPr lang="en-US" altLang="ja-JP" sz="2000" kern="0" dirty="0" smtClean="0"/>
          </a:p>
        </p:txBody>
      </p:sp>
    </p:spTree>
    <p:extLst>
      <p:ext uri="{BB962C8B-B14F-4D97-AF65-F5344CB8AC3E}">
        <p14:creationId xmlns:p14="http://schemas.microsoft.com/office/powerpoint/2010/main" val="1228668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latin typeface="+mn-ea"/>
                <a:ea typeface="+mn-ea"/>
              </a:rPr>
              <a:t>局所性鋭敏型ハッシュ</a:t>
            </a:r>
            <a:r>
              <a:rPr kumimoji="1" lang="en-US" altLang="ja-JP" sz="4000" dirty="0" smtClean="0">
                <a:latin typeface="+mn-ea"/>
                <a:ea typeface="+mn-ea"/>
              </a:rPr>
              <a:t>(LSH)</a:t>
            </a:r>
            <a:br>
              <a:rPr kumimoji="1" lang="en-US" altLang="ja-JP" sz="4000" dirty="0" smtClean="0">
                <a:latin typeface="+mn-ea"/>
                <a:ea typeface="+mn-ea"/>
              </a:rPr>
            </a:br>
            <a:r>
              <a:rPr lang="ja-JP" altLang="en-US" dirty="0" smtClean="0">
                <a:latin typeface="+mn-ea"/>
                <a:ea typeface="+mn-ea"/>
              </a:rPr>
              <a:t>グリット分割によるハッシュ値</a:t>
            </a:r>
            <a:endParaRPr kumimoji="1" lang="ja-JP" altLang="en-US" sz="4000" dirty="0">
              <a:latin typeface="+mn-ea"/>
              <a:ea typeface="+mn-ea"/>
            </a:endParaRPr>
          </a:p>
        </p:txBody>
      </p:sp>
      <p:sp>
        <p:nvSpPr>
          <p:cNvPr id="3" name="コンテンツ プレースホルダー 2"/>
          <p:cNvSpPr>
            <a:spLocks noGrp="1"/>
          </p:cNvSpPr>
          <p:nvPr>
            <p:ph idx="1"/>
          </p:nvPr>
        </p:nvSpPr>
        <p:spPr>
          <a:xfrm>
            <a:off x="457199" y="1590575"/>
            <a:ext cx="8491389" cy="4525963"/>
          </a:xfrm>
        </p:spPr>
        <p:txBody>
          <a:bodyPr/>
          <a:lstStyle/>
          <a:p>
            <a:r>
              <a:rPr lang="ja-JP" altLang="en-US" sz="2400" dirty="0" smtClean="0">
                <a:latin typeface="+mn-ea"/>
              </a:rPr>
              <a:t>最近点や距離が閾値以内の全ての点を求める</a:t>
            </a:r>
            <a:r>
              <a:rPr kumimoji="1" lang="ja-JP" altLang="en-US" sz="2400" dirty="0" smtClean="0">
                <a:latin typeface="+mn-ea"/>
              </a:rPr>
              <a:t>アルゴリズム</a:t>
            </a:r>
            <a:endParaRPr kumimoji="1" lang="en-US" altLang="ja-JP" sz="2400" dirty="0" smtClean="0">
              <a:latin typeface="+mn-ea"/>
            </a:endParaRPr>
          </a:p>
          <a:p>
            <a:pPr lvl="1"/>
            <a:r>
              <a:rPr lang="ja-JP" altLang="en-US" sz="2000" dirty="0">
                <a:latin typeface="+mn-ea"/>
              </a:rPr>
              <a:t>確率的に高速に近傍点を</a:t>
            </a:r>
            <a:r>
              <a:rPr lang="ja-JP" altLang="en-US" sz="2000" dirty="0" smtClean="0">
                <a:latin typeface="+mn-ea"/>
              </a:rPr>
              <a:t>見つけ，</a:t>
            </a:r>
            <a:r>
              <a:rPr lang="en-US" altLang="ja-JP" sz="2000" dirty="0" smtClean="0">
                <a:latin typeface="+mn-ea"/>
              </a:rPr>
              <a:t/>
            </a:r>
            <a:br>
              <a:rPr lang="en-US" altLang="ja-JP" sz="2000" dirty="0" smtClean="0">
                <a:latin typeface="+mn-ea"/>
              </a:rPr>
            </a:br>
            <a:r>
              <a:rPr lang="ja-JP" altLang="en-US" sz="2000" dirty="0" smtClean="0">
                <a:latin typeface="+mn-ea"/>
              </a:rPr>
              <a:t>距離</a:t>
            </a:r>
            <a:r>
              <a:rPr lang="ja-JP" altLang="en-US" sz="2000" dirty="0">
                <a:latin typeface="+mn-ea"/>
              </a:rPr>
              <a:t>の計算コスト</a:t>
            </a:r>
            <a:r>
              <a:rPr lang="ja-JP" altLang="en-US" sz="2000" dirty="0" smtClean="0">
                <a:latin typeface="+mn-ea"/>
              </a:rPr>
              <a:t>削減</a:t>
            </a:r>
            <a:endParaRPr lang="en-US" altLang="ja-JP" sz="1800" dirty="0" smtClean="0">
              <a:latin typeface="+mn-ea"/>
            </a:endParaRPr>
          </a:p>
          <a:p>
            <a:r>
              <a:rPr lang="ja-JP" altLang="en-US" sz="2400" dirty="0" smtClean="0">
                <a:solidFill>
                  <a:schemeClr val="tx1"/>
                </a:solidFill>
                <a:latin typeface="+mn-ea"/>
              </a:rPr>
              <a:t>最近点のハッシュが一致しない</a:t>
            </a:r>
            <a:r>
              <a:rPr lang="en-US" altLang="ja-JP" sz="2400" dirty="0">
                <a:solidFill>
                  <a:schemeClr val="tx1"/>
                </a:solidFill>
                <a:latin typeface="+mn-ea"/>
              </a:rPr>
              <a:t/>
            </a:r>
            <a:br>
              <a:rPr lang="en-US" altLang="ja-JP" sz="2400" dirty="0">
                <a:solidFill>
                  <a:schemeClr val="tx1"/>
                </a:solidFill>
                <a:latin typeface="+mn-ea"/>
              </a:rPr>
            </a:br>
            <a:r>
              <a:rPr lang="ja-JP" altLang="en-US" sz="2400" dirty="0" smtClean="0">
                <a:solidFill>
                  <a:schemeClr val="tx1"/>
                </a:solidFill>
                <a:latin typeface="+mn-ea"/>
              </a:rPr>
              <a:t>可能性がある</a:t>
            </a:r>
            <a:endParaRPr lang="en-US" altLang="ja-JP" sz="2400" dirty="0">
              <a:solidFill>
                <a:schemeClr val="tx1"/>
              </a:solidFill>
              <a:latin typeface="+mn-ea"/>
            </a:endParaRPr>
          </a:p>
          <a:p>
            <a:pPr lvl="1"/>
            <a:r>
              <a:rPr lang="ja-JP" altLang="en-US" sz="2000" dirty="0" smtClean="0">
                <a:solidFill>
                  <a:srgbClr val="C00000"/>
                </a:solidFill>
                <a:latin typeface="+mn-ea"/>
              </a:rPr>
              <a:t>検出</a:t>
            </a:r>
            <a:r>
              <a:rPr lang="ja-JP" altLang="en-US" sz="2000" dirty="0">
                <a:solidFill>
                  <a:srgbClr val="C00000"/>
                </a:solidFill>
                <a:latin typeface="+mn-ea"/>
              </a:rPr>
              <a:t>漏</a:t>
            </a:r>
            <a:r>
              <a:rPr lang="ja-JP" altLang="en-US" sz="2000" dirty="0" smtClean="0">
                <a:solidFill>
                  <a:srgbClr val="C00000"/>
                </a:solidFill>
                <a:latin typeface="+mn-ea"/>
              </a:rPr>
              <a:t>れの可能性</a:t>
            </a:r>
            <a:endParaRPr lang="en-US" altLang="ja-JP" sz="2000" dirty="0" smtClean="0">
              <a:latin typeface="+mn-ea"/>
            </a:endParaRPr>
          </a:p>
          <a:p>
            <a:pPr lvl="1"/>
            <a:endParaRPr lang="en-US" altLang="ja-JP" sz="2000" dirty="0" smtClean="0">
              <a:latin typeface="+mn-ea"/>
            </a:endParaRPr>
          </a:p>
          <a:p>
            <a:pPr marL="0" indent="0">
              <a:buNone/>
            </a:pPr>
            <a:endParaRPr lang="en-US" altLang="ja-JP" sz="2000" dirty="0" smtClean="0">
              <a:latin typeface="+mn-ea"/>
            </a:endParaRPr>
          </a:p>
        </p:txBody>
      </p:sp>
      <p:grpSp>
        <p:nvGrpSpPr>
          <p:cNvPr id="7" name="グループ化 6"/>
          <p:cNvGrpSpPr/>
          <p:nvPr/>
        </p:nvGrpSpPr>
        <p:grpSpPr>
          <a:xfrm>
            <a:off x="5226357" y="2786968"/>
            <a:ext cx="3722232" cy="3342250"/>
            <a:chOff x="4951038" y="3470201"/>
            <a:chExt cx="3011034" cy="2747243"/>
          </a:xfrm>
        </p:grpSpPr>
        <p:cxnSp>
          <p:nvCxnSpPr>
            <p:cNvPr id="8" name="直線コネクタ 7"/>
            <p:cNvCxnSpPr/>
            <p:nvPr/>
          </p:nvCxnSpPr>
          <p:spPr>
            <a:xfrm>
              <a:off x="4962105" y="4949422"/>
              <a:ext cx="2999967" cy="19489"/>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9" name="直線コネクタ 8"/>
            <p:cNvCxnSpPr/>
            <p:nvPr/>
          </p:nvCxnSpPr>
          <p:spPr>
            <a:xfrm>
              <a:off x="4962105" y="3707938"/>
              <a:ext cx="2999967" cy="5638"/>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0" name="直線コネクタ 9"/>
            <p:cNvCxnSpPr/>
            <p:nvPr/>
          </p:nvCxnSpPr>
          <p:spPr>
            <a:xfrm>
              <a:off x="4951038" y="4320699"/>
              <a:ext cx="3011034" cy="11832"/>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1" name="直線コネクタ 10"/>
            <p:cNvCxnSpPr/>
            <p:nvPr/>
          </p:nvCxnSpPr>
          <p:spPr>
            <a:xfrm>
              <a:off x="4962105" y="5585802"/>
              <a:ext cx="2999967" cy="0"/>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2" name="直線コネクタ 11"/>
            <p:cNvCxnSpPr/>
            <p:nvPr/>
          </p:nvCxnSpPr>
          <p:spPr>
            <a:xfrm>
              <a:off x="5645133" y="3470201"/>
              <a:ext cx="13393" cy="2713003"/>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3" name="直線コネクタ 12"/>
            <p:cNvCxnSpPr/>
            <p:nvPr/>
          </p:nvCxnSpPr>
          <p:spPr>
            <a:xfrm>
              <a:off x="6345925" y="3470201"/>
              <a:ext cx="13393" cy="2713003"/>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4" name="直線コネクタ 13"/>
            <p:cNvCxnSpPr/>
            <p:nvPr/>
          </p:nvCxnSpPr>
          <p:spPr>
            <a:xfrm>
              <a:off x="7048018" y="3470201"/>
              <a:ext cx="13393" cy="2713003"/>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5" name="直線コネクタ 14"/>
            <p:cNvCxnSpPr/>
            <p:nvPr/>
          </p:nvCxnSpPr>
          <p:spPr>
            <a:xfrm>
              <a:off x="7750111" y="3504441"/>
              <a:ext cx="13393" cy="2713003"/>
            </a:xfrm>
            <a:prstGeom prst="line">
              <a:avLst/>
            </a:prstGeom>
            <a:ln/>
          </p:spPr>
          <p:style>
            <a:lnRef idx="1">
              <a:schemeClr val="accent4"/>
            </a:lnRef>
            <a:fillRef idx="0">
              <a:schemeClr val="accent4"/>
            </a:fillRef>
            <a:effectRef idx="0">
              <a:schemeClr val="accent4"/>
            </a:effectRef>
            <a:fontRef idx="minor">
              <a:schemeClr val="tx1"/>
            </a:fontRef>
          </p:style>
        </p:cxnSp>
      </p:grpSp>
      <p:sp>
        <p:nvSpPr>
          <p:cNvPr id="17" name="Oval 39"/>
          <p:cNvSpPr>
            <a:spLocks noChangeArrowheads="1"/>
          </p:cNvSpPr>
          <p:nvPr/>
        </p:nvSpPr>
        <p:spPr bwMode="auto">
          <a:xfrm>
            <a:off x="7598719" y="4315245"/>
            <a:ext cx="188396" cy="185406"/>
          </a:xfrm>
          <a:prstGeom prst="ellipse">
            <a:avLst/>
          </a:prstGeom>
          <a:solidFill>
            <a:srgbClr val="0033CC"/>
          </a:solidFill>
          <a:ln w="9525">
            <a:solidFill>
              <a:schemeClr val="tx1"/>
            </a:solidFill>
            <a:round/>
            <a:headEnd/>
            <a:tailEnd/>
          </a:ln>
          <a:effectLst/>
          <a:extLst/>
        </p:spPr>
        <p:txBody>
          <a:bodyPr wrap="none" anchor="ctr"/>
          <a:lstStyle/>
          <a:p>
            <a:pPr eaLnBrk="0" fontAlgn="base" hangingPunct="0">
              <a:spcBef>
                <a:spcPct val="0"/>
              </a:spcBef>
              <a:spcAft>
                <a:spcPct val="0"/>
              </a:spcAft>
            </a:pPr>
            <a:endParaRPr lang="en-US">
              <a:solidFill>
                <a:prstClr val="black"/>
              </a:solidFill>
              <a:latin typeface="+mn-ea"/>
              <a:ea typeface="+mn-ea"/>
            </a:endParaRPr>
          </a:p>
        </p:txBody>
      </p:sp>
      <mc:AlternateContent xmlns:mc="http://schemas.openxmlformats.org/markup-compatibility/2006" xmlns:a14="http://schemas.microsoft.com/office/drawing/2010/main">
        <mc:Choice Requires="a14">
          <p:sp>
            <p:nvSpPr>
              <p:cNvPr id="18" name="Text Box 37"/>
              <p:cNvSpPr txBox="1">
                <a:spLocks noChangeArrowheads="1"/>
              </p:cNvSpPr>
              <p:nvPr/>
            </p:nvSpPr>
            <p:spPr bwMode="auto">
              <a:xfrm>
                <a:off x="7706633" y="4120924"/>
                <a:ext cx="411844" cy="4001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14:m>
                  <m:oMathPara xmlns:m="http://schemas.openxmlformats.org/officeDocument/2006/math">
                    <m:oMathParaPr>
                      <m:jc m:val="centerGroup"/>
                    </m:oMathParaPr>
                    <m:oMath xmlns:m="http://schemas.openxmlformats.org/officeDocument/2006/math">
                      <m:r>
                        <a:rPr lang="en-US" sz="2000" b="0" i="1" smtClean="0">
                          <a:solidFill>
                            <a:prstClr val="black"/>
                          </a:solidFill>
                          <a:latin typeface="Cambria Math" panose="02040503050406030204" pitchFamily="18" charset="0"/>
                          <a:ea typeface="+mn-ea"/>
                        </a:rPr>
                        <m:t>𝑦</m:t>
                      </m:r>
                    </m:oMath>
                  </m:oMathPara>
                </a14:m>
                <a:endParaRPr lang="en-US" sz="2000" b="0" dirty="0" smtClean="0">
                  <a:solidFill>
                    <a:prstClr val="black"/>
                  </a:solidFill>
                  <a:latin typeface="+mn-ea"/>
                  <a:ea typeface="+mn-ea"/>
                </a:endParaRPr>
              </a:p>
            </p:txBody>
          </p:sp>
        </mc:Choice>
        <mc:Fallback xmlns="">
          <p:sp>
            <p:nvSpPr>
              <p:cNvPr id="18" name="Text Box 37"/>
              <p:cNvSpPr txBox="1">
                <a:spLocks noRot="1" noChangeAspect="1" noMove="1" noResize="1" noEditPoints="1" noAdjustHandles="1" noChangeArrowheads="1" noChangeShapeType="1" noTextEdit="1"/>
              </p:cNvSpPr>
              <p:nvPr/>
            </p:nvSpPr>
            <p:spPr bwMode="auto">
              <a:xfrm>
                <a:off x="7706633" y="4120924"/>
                <a:ext cx="411844" cy="400110"/>
              </a:xfrm>
              <a:prstGeom prst="rect">
                <a:avLst/>
              </a:prstGeom>
              <a:blipFill>
                <a:blip r:embed="rId3"/>
                <a:stretch>
                  <a:fillRect b="-1060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22" name="Oval 32"/>
          <p:cNvSpPr>
            <a:spLocks noChangeArrowheads="1"/>
          </p:cNvSpPr>
          <p:nvPr/>
        </p:nvSpPr>
        <p:spPr bwMode="auto">
          <a:xfrm>
            <a:off x="6645668" y="4230253"/>
            <a:ext cx="188397" cy="185407"/>
          </a:xfrm>
          <a:prstGeom prst="ellipse">
            <a:avLst/>
          </a:prstGeom>
          <a:solidFill>
            <a:srgbClr val="00B050"/>
          </a:solidFill>
          <a:ln w="9525">
            <a:solidFill>
              <a:schemeClr val="tx1"/>
            </a:solidFill>
            <a:round/>
            <a:headEnd/>
            <a:tailEnd/>
          </a:ln>
          <a:effectLst/>
          <a:extLst/>
        </p:spPr>
        <p:txBody>
          <a:bodyPr wrap="none" anchor="ctr"/>
          <a:lstStyle/>
          <a:p>
            <a:pPr eaLnBrk="0" fontAlgn="base" hangingPunct="0">
              <a:spcBef>
                <a:spcPct val="0"/>
              </a:spcBef>
              <a:spcAft>
                <a:spcPct val="0"/>
              </a:spcAft>
            </a:pPr>
            <a:endParaRPr lang="en-US">
              <a:solidFill>
                <a:prstClr val="black"/>
              </a:solidFill>
              <a:latin typeface="+mn-ea"/>
              <a:ea typeface="+mn-ea"/>
            </a:endParaRPr>
          </a:p>
        </p:txBody>
      </p:sp>
      <p:sp>
        <p:nvSpPr>
          <p:cNvPr id="23" name="Oval 32"/>
          <p:cNvSpPr>
            <a:spLocks noChangeArrowheads="1"/>
          </p:cNvSpPr>
          <p:nvPr/>
        </p:nvSpPr>
        <p:spPr bwMode="auto">
          <a:xfrm>
            <a:off x="7013108" y="3905645"/>
            <a:ext cx="188397" cy="185407"/>
          </a:xfrm>
          <a:prstGeom prst="ellipse">
            <a:avLst/>
          </a:prstGeom>
          <a:solidFill>
            <a:srgbClr val="00B050"/>
          </a:solidFill>
          <a:ln w="9525">
            <a:solidFill>
              <a:schemeClr val="tx1"/>
            </a:solidFill>
            <a:round/>
            <a:headEnd/>
            <a:tailEnd/>
          </a:ln>
          <a:effectLst/>
          <a:extLst/>
        </p:spPr>
        <p:txBody>
          <a:bodyPr wrap="none" anchor="ctr"/>
          <a:lstStyle/>
          <a:p>
            <a:pPr eaLnBrk="0" fontAlgn="base" hangingPunct="0">
              <a:spcBef>
                <a:spcPct val="0"/>
              </a:spcBef>
              <a:spcAft>
                <a:spcPct val="0"/>
              </a:spcAft>
            </a:pPr>
            <a:endParaRPr lang="en-US">
              <a:solidFill>
                <a:prstClr val="black"/>
              </a:solidFill>
              <a:latin typeface="+mn-ea"/>
              <a:ea typeface="+mn-ea"/>
            </a:endParaRPr>
          </a:p>
        </p:txBody>
      </p:sp>
      <p:sp>
        <p:nvSpPr>
          <p:cNvPr id="24" name="Oval 32"/>
          <p:cNvSpPr>
            <a:spLocks noChangeArrowheads="1"/>
          </p:cNvSpPr>
          <p:nvPr/>
        </p:nvSpPr>
        <p:spPr bwMode="auto">
          <a:xfrm>
            <a:off x="7021409" y="4309876"/>
            <a:ext cx="188397" cy="185407"/>
          </a:xfrm>
          <a:prstGeom prst="ellipse">
            <a:avLst/>
          </a:prstGeom>
          <a:solidFill>
            <a:srgbClr val="00B050"/>
          </a:solidFill>
          <a:ln w="9525">
            <a:solidFill>
              <a:schemeClr val="tx1"/>
            </a:solidFill>
            <a:round/>
            <a:headEnd/>
            <a:tailEnd/>
          </a:ln>
          <a:effectLst/>
          <a:extLst/>
        </p:spPr>
        <p:txBody>
          <a:bodyPr wrap="none" anchor="ctr"/>
          <a:lstStyle/>
          <a:p>
            <a:pPr eaLnBrk="0" fontAlgn="base" hangingPunct="0">
              <a:spcBef>
                <a:spcPct val="0"/>
              </a:spcBef>
              <a:spcAft>
                <a:spcPct val="0"/>
              </a:spcAft>
            </a:pPr>
            <a:endParaRPr lang="en-US">
              <a:solidFill>
                <a:prstClr val="black"/>
              </a:solidFill>
              <a:latin typeface="+mn-ea"/>
              <a:ea typeface="+mn-ea"/>
            </a:endParaRPr>
          </a:p>
        </p:txBody>
      </p:sp>
      <p:sp>
        <p:nvSpPr>
          <p:cNvPr id="21" name="Oval 32"/>
          <p:cNvSpPr>
            <a:spLocks noChangeArrowheads="1"/>
          </p:cNvSpPr>
          <p:nvPr/>
        </p:nvSpPr>
        <p:spPr bwMode="auto">
          <a:xfrm>
            <a:off x="7578705" y="4661507"/>
            <a:ext cx="188397" cy="185407"/>
          </a:xfrm>
          <a:prstGeom prst="ellipse">
            <a:avLst/>
          </a:prstGeom>
          <a:solidFill>
            <a:srgbClr val="00B050"/>
          </a:solidFill>
          <a:ln w="9525">
            <a:solidFill>
              <a:schemeClr val="tx1"/>
            </a:solidFill>
            <a:round/>
            <a:headEnd/>
            <a:tailEnd/>
          </a:ln>
          <a:effectLst/>
          <a:extLst/>
        </p:spPr>
        <p:txBody>
          <a:bodyPr wrap="none" anchor="ctr"/>
          <a:lstStyle/>
          <a:p>
            <a:pPr eaLnBrk="0" fontAlgn="base" hangingPunct="0">
              <a:spcBef>
                <a:spcPct val="0"/>
              </a:spcBef>
              <a:spcAft>
                <a:spcPct val="0"/>
              </a:spcAft>
            </a:pPr>
            <a:endParaRPr lang="en-US">
              <a:solidFill>
                <a:prstClr val="black"/>
              </a:solidFill>
              <a:latin typeface="+mn-ea"/>
              <a:ea typeface="+mn-ea"/>
            </a:endParaRPr>
          </a:p>
        </p:txBody>
      </p:sp>
      <p:cxnSp>
        <p:nvCxnSpPr>
          <p:cNvPr id="25" name="直線矢印コネクタ 24"/>
          <p:cNvCxnSpPr>
            <a:stCxn id="23" idx="5"/>
            <a:endCxn id="17" idx="1"/>
          </p:cNvCxnSpPr>
          <p:nvPr/>
        </p:nvCxnSpPr>
        <p:spPr>
          <a:xfrm>
            <a:off x="7173915" y="4063900"/>
            <a:ext cx="452394" cy="27849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24" idx="6"/>
            <a:endCxn id="17" idx="2"/>
          </p:cNvCxnSpPr>
          <p:nvPr/>
        </p:nvCxnSpPr>
        <p:spPr>
          <a:xfrm>
            <a:off x="7209806" y="4402580"/>
            <a:ext cx="388913" cy="536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楕円 6"/>
          <p:cNvSpPr/>
          <p:nvPr/>
        </p:nvSpPr>
        <p:spPr>
          <a:xfrm>
            <a:off x="7429529" y="4550443"/>
            <a:ext cx="463550" cy="4419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 name="テキスト ボックス 4"/>
          <p:cNvSpPr txBox="1"/>
          <p:nvPr/>
        </p:nvSpPr>
        <p:spPr>
          <a:xfrm>
            <a:off x="6742049" y="2552632"/>
            <a:ext cx="2117887" cy="80021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dirty="0" smtClean="0"/>
              <a:t>例 ： グリッド分割</a:t>
            </a:r>
            <a:endParaRPr kumimoji="1" lang="en-US" altLang="ja-JP" dirty="0" smtClean="0"/>
          </a:p>
          <a:p>
            <a:r>
              <a:rPr lang="ja-JP" altLang="en-US" sz="1400" dirty="0"/>
              <a:t>一定</a:t>
            </a:r>
            <a:r>
              <a:rPr lang="ja-JP" altLang="en-US" sz="1400" dirty="0" smtClean="0"/>
              <a:t>の幅に空間を分割し</a:t>
            </a:r>
            <a:endParaRPr lang="en-US" altLang="ja-JP" sz="1400" dirty="0" smtClean="0"/>
          </a:p>
          <a:p>
            <a:r>
              <a:rPr kumimoji="1" lang="ja-JP" altLang="en-US" sz="1400" dirty="0" smtClean="0"/>
              <a:t>同じ区画内の点が近傍点</a:t>
            </a:r>
            <a:endParaRPr kumimoji="1" lang="ja-JP" altLang="en-US" sz="1400" dirty="0"/>
          </a:p>
        </p:txBody>
      </p:sp>
      <p:sp>
        <p:nvSpPr>
          <p:cNvPr id="16" name="スライド番号プレースホルダー 15"/>
          <p:cNvSpPr>
            <a:spLocks noGrp="1"/>
          </p:cNvSpPr>
          <p:nvPr>
            <p:ph type="sldNum" sz="quarter" idx="12"/>
          </p:nvPr>
        </p:nvSpPr>
        <p:spPr/>
        <p:txBody>
          <a:bodyPr/>
          <a:lstStyle/>
          <a:p>
            <a:fld id="{9F5033E9-932D-4E41-95C3-341F9A6DAE17}" type="slidenum">
              <a:rPr lang="en-US" altLang="ja-JP" smtClean="0"/>
              <a:pPr/>
              <a:t>27</a:t>
            </a:fld>
            <a:endParaRPr lang="en-US" altLang="ja-JP"/>
          </a:p>
        </p:txBody>
      </p:sp>
    </p:spTree>
    <p:extLst>
      <p:ext uri="{BB962C8B-B14F-4D97-AF65-F5344CB8AC3E}">
        <p14:creationId xmlns:p14="http://schemas.microsoft.com/office/powerpoint/2010/main" val="1860880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2" grpId="0" animBg="1"/>
      <p:bldP spid="23" grpId="0" animBg="1"/>
      <p:bldP spid="24" grpId="0" animBg="1"/>
      <p:bldP spid="21" grpId="0" animBg="1"/>
      <p:bldP spid="35" grpId="0" animBg="1"/>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686800" cy="1143000"/>
          </a:xfrm>
        </p:spPr>
        <p:txBody>
          <a:bodyPr/>
          <a:lstStyle/>
          <a:p>
            <a:r>
              <a:rPr kumimoji="1" lang="ja-JP" altLang="en-US" sz="3600" dirty="0" smtClean="0"/>
              <a:t>ベクトル表現による再現率の違い</a:t>
            </a:r>
            <a:endParaRPr kumimoji="1" lang="ja-JP" altLang="en-US" sz="3600" dirty="0"/>
          </a:p>
        </p:txBody>
      </p:sp>
      <p:graphicFrame>
        <p:nvGraphicFramePr>
          <p:cNvPr id="5" name="コンテンツ プレースホルダー 4"/>
          <p:cNvGraphicFramePr>
            <a:graphicFrameLocks noGrp="1"/>
          </p:cNvGraphicFramePr>
          <p:nvPr>
            <p:ph idx="1"/>
            <p:extLst/>
          </p:nvPr>
        </p:nvGraphicFramePr>
        <p:xfrm>
          <a:off x="457199" y="2487222"/>
          <a:ext cx="8028431" cy="2961640"/>
        </p:xfrm>
        <a:graphic>
          <a:graphicData uri="http://schemas.openxmlformats.org/drawingml/2006/table">
            <a:tbl>
              <a:tblPr bandRow="1">
                <a:tableStyleId>{72833802-FEF1-4C79-8D5D-14CF1EAF98D9}</a:tableStyleId>
              </a:tblPr>
              <a:tblGrid>
                <a:gridCol w="1755423">
                  <a:extLst>
                    <a:ext uri="{9D8B030D-6E8A-4147-A177-3AD203B41FA5}">
                      <a16:colId xmlns:a16="http://schemas.microsoft.com/office/drawing/2014/main" val="166228205"/>
                    </a:ext>
                  </a:extLst>
                </a:gridCol>
                <a:gridCol w="896144">
                  <a:extLst>
                    <a:ext uri="{9D8B030D-6E8A-4147-A177-3AD203B41FA5}">
                      <a16:colId xmlns:a16="http://schemas.microsoft.com/office/drawing/2014/main" val="1922841442"/>
                    </a:ext>
                  </a:extLst>
                </a:gridCol>
                <a:gridCol w="896144">
                  <a:extLst>
                    <a:ext uri="{9D8B030D-6E8A-4147-A177-3AD203B41FA5}">
                      <a16:colId xmlns:a16="http://schemas.microsoft.com/office/drawing/2014/main" val="491973338"/>
                    </a:ext>
                  </a:extLst>
                </a:gridCol>
                <a:gridCol w="896144">
                  <a:extLst>
                    <a:ext uri="{9D8B030D-6E8A-4147-A177-3AD203B41FA5}">
                      <a16:colId xmlns:a16="http://schemas.microsoft.com/office/drawing/2014/main" val="1132256815"/>
                    </a:ext>
                  </a:extLst>
                </a:gridCol>
                <a:gridCol w="896144">
                  <a:extLst>
                    <a:ext uri="{9D8B030D-6E8A-4147-A177-3AD203B41FA5}">
                      <a16:colId xmlns:a16="http://schemas.microsoft.com/office/drawing/2014/main" val="3333016014"/>
                    </a:ext>
                  </a:extLst>
                </a:gridCol>
                <a:gridCol w="896144">
                  <a:extLst>
                    <a:ext uri="{9D8B030D-6E8A-4147-A177-3AD203B41FA5}">
                      <a16:colId xmlns:a16="http://schemas.microsoft.com/office/drawing/2014/main" val="3575233508"/>
                    </a:ext>
                  </a:extLst>
                </a:gridCol>
                <a:gridCol w="896144">
                  <a:extLst>
                    <a:ext uri="{9D8B030D-6E8A-4147-A177-3AD203B41FA5}">
                      <a16:colId xmlns:a16="http://schemas.microsoft.com/office/drawing/2014/main" val="2562969239"/>
                    </a:ext>
                  </a:extLst>
                </a:gridCol>
                <a:gridCol w="896144">
                  <a:extLst>
                    <a:ext uri="{9D8B030D-6E8A-4147-A177-3AD203B41FA5}">
                      <a16:colId xmlns:a16="http://schemas.microsoft.com/office/drawing/2014/main" val="162607255"/>
                    </a:ext>
                  </a:extLst>
                </a:gridCol>
              </a:tblGrid>
              <a:tr h="370840">
                <a:tc>
                  <a:txBody>
                    <a:bodyPr/>
                    <a:lstStyle/>
                    <a:p>
                      <a:pPr algn="ctr"/>
                      <a:r>
                        <a:rPr kumimoji="1" lang="en-US" altLang="ja-JP" dirty="0" smtClean="0"/>
                        <a:t>T1</a:t>
                      </a:r>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extLst>
                  <a:ext uri="{0D108BD9-81ED-4DB2-BD59-A6C34878D82A}">
                    <a16:rowId xmlns:a16="http://schemas.microsoft.com/office/drawing/2014/main" val="255004170"/>
                  </a:ext>
                </a:extLst>
              </a:tr>
              <a:tr h="370840">
                <a:tc>
                  <a:txBody>
                    <a:bodyPr/>
                    <a:lstStyle/>
                    <a:p>
                      <a:pPr algn="ctr"/>
                      <a:r>
                        <a:rPr kumimoji="1" lang="en-US" altLang="ja-JP" dirty="0" smtClean="0"/>
                        <a:t>T2</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.84</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.82</a:t>
                      </a:r>
                      <a:endParaRPr kumimoji="1" lang="ja-JP" altLang="en-US" dirty="0">
                        <a:solidFill>
                          <a:schemeClr val="tx1"/>
                        </a:solidFill>
                      </a:endParaRPr>
                    </a:p>
                  </a:txBody>
                  <a:tcPr/>
                </a:tc>
                <a:tc>
                  <a:txBody>
                    <a:bodyPr/>
                    <a:lstStyle/>
                    <a:p>
                      <a:pPr algn="ctr"/>
                      <a:r>
                        <a:rPr kumimoji="1" lang="en-US" altLang="ja-JP" dirty="0" smtClean="0">
                          <a:solidFill>
                            <a:schemeClr val="tx1"/>
                          </a:solidFill>
                        </a:rPr>
                        <a:t>.92</a:t>
                      </a:r>
                      <a:endParaRPr kumimoji="1" lang="ja-JP" altLang="en-US" dirty="0">
                        <a:solidFill>
                          <a:schemeClr val="tx1"/>
                        </a:solidFill>
                      </a:endParaRPr>
                    </a:p>
                  </a:txBody>
                  <a:tcPr/>
                </a:tc>
                <a:tc>
                  <a:txBody>
                    <a:bodyPr/>
                    <a:lstStyle/>
                    <a:p>
                      <a:pPr algn="ctr"/>
                      <a:r>
                        <a:rPr kumimoji="1" lang="en-US" altLang="ja-JP" dirty="0" smtClean="0">
                          <a:solidFill>
                            <a:schemeClr val="tx1"/>
                          </a:solidFill>
                        </a:rPr>
                        <a:t>.85</a:t>
                      </a:r>
                      <a:endParaRPr kumimoji="1" lang="ja-JP" altLang="en-US" dirty="0">
                        <a:solidFill>
                          <a:schemeClr val="tx1"/>
                        </a:solidFill>
                      </a:endParaRPr>
                    </a:p>
                  </a:txBody>
                  <a:tcPr/>
                </a:tc>
                <a:tc>
                  <a:txBody>
                    <a:bodyPr/>
                    <a:lstStyle/>
                    <a:p>
                      <a:pPr algn="ctr"/>
                      <a:r>
                        <a:rPr kumimoji="1" lang="en-US" altLang="ja-JP" dirty="0" smtClean="0">
                          <a:solidFill>
                            <a:schemeClr val="tx1"/>
                          </a:solidFill>
                        </a:rPr>
                        <a:t>.91</a:t>
                      </a:r>
                      <a:endParaRPr kumimoji="1" lang="ja-JP" altLang="en-US" dirty="0">
                        <a:solidFill>
                          <a:schemeClr val="tx1"/>
                        </a:solidFill>
                      </a:endParaRPr>
                    </a:p>
                  </a:txBody>
                  <a:tcPr/>
                </a:tc>
                <a:tc>
                  <a:txBody>
                    <a:bodyPr/>
                    <a:lstStyle/>
                    <a:p>
                      <a:pPr algn="ctr"/>
                      <a:r>
                        <a:rPr kumimoji="1" lang="en-US" altLang="ja-JP" dirty="0" smtClean="0">
                          <a:solidFill>
                            <a:schemeClr val="tx1"/>
                          </a:solidFill>
                        </a:rPr>
                        <a:t>.95</a:t>
                      </a:r>
                      <a:endParaRPr kumimoji="1" lang="ja-JP" altLang="en-US" dirty="0">
                        <a:solidFill>
                          <a:schemeClr val="tx1"/>
                        </a:solidFill>
                      </a:endParaRPr>
                    </a:p>
                  </a:txBody>
                  <a:tcPr/>
                </a:tc>
                <a:tc>
                  <a:txBody>
                    <a:bodyPr/>
                    <a:lstStyle/>
                    <a:p>
                      <a:pPr algn="ctr"/>
                      <a:r>
                        <a:rPr kumimoji="1" lang="en-US" altLang="ja-JP" dirty="0" smtClean="0">
                          <a:solidFill>
                            <a:schemeClr val="tx1"/>
                          </a:solidFill>
                        </a:rPr>
                        <a:t>.94</a:t>
                      </a:r>
                      <a:endParaRPr kumimoji="1" lang="ja-JP" altLang="en-US" dirty="0">
                        <a:solidFill>
                          <a:schemeClr val="tx1"/>
                        </a:solidFill>
                      </a:endParaRPr>
                    </a:p>
                  </a:txBody>
                  <a:tcPr/>
                </a:tc>
                <a:extLst>
                  <a:ext uri="{0D108BD9-81ED-4DB2-BD59-A6C34878D82A}">
                    <a16:rowId xmlns:a16="http://schemas.microsoft.com/office/drawing/2014/main" val="146744442"/>
                  </a:ext>
                </a:extLst>
              </a:tr>
              <a:tr h="370840">
                <a:tc>
                  <a:txBody>
                    <a:bodyPr/>
                    <a:lstStyle/>
                    <a:p>
                      <a:pPr algn="ctr"/>
                      <a:r>
                        <a:rPr kumimoji="1" lang="en-US" altLang="ja-JP" dirty="0" smtClean="0"/>
                        <a:t>VST3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.90</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.82</a:t>
                      </a:r>
                      <a:endParaRPr kumimoji="1" lang="ja-JP" altLang="en-US" dirty="0">
                        <a:solidFill>
                          <a:schemeClr val="tx1"/>
                        </a:solidFill>
                      </a:endParaRPr>
                    </a:p>
                  </a:txBody>
                  <a:tcPr/>
                </a:tc>
                <a:tc>
                  <a:txBody>
                    <a:bodyPr/>
                    <a:lstStyle/>
                    <a:p>
                      <a:pPr algn="ctr"/>
                      <a:r>
                        <a:rPr kumimoji="1" lang="en-US" altLang="ja-JP" dirty="0" smtClean="0">
                          <a:solidFill>
                            <a:schemeClr val="tx1"/>
                          </a:solidFill>
                        </a:rPr>
                        <a:t>.91</a:t>
                      </a:r>
                      <a:endParaRPr kumimoji="1" lang="ja-JP" altLang="en-US" dirty="0">
                        <a:solidFill>
                          <a:schemeClr val="tx1"/>
                        </a:solidFill>
                      </a:endParaRPr>
                    </a:p>
                  </a:txBody>
                  <a:tcPr/>
                </a:tc>
                <a:tc>
                  <a:txBody>
                    <a:bodyPr/>
                    <a:lstStyle/>
                    <a:p>
                      <a:pPr algn="ctr"/>
                      <a:r>
                        <a:rPr kumimoji="1" lang="en-US" altLang="ja-JP" dirty="0" smtClean="0">
                          <a:solidFill>
                            <a:schemeClr val="tx1"/>
                          </a:solidFill>
                        </a:rPr>
                        <a:t>.95</a:t>
                      </a:r>
                      <a:endParaRPr kumimoji="1" lang="ja-JP" altLang="en-US" dirty="0">
                        <a:solidFill>
                          <a:schemeClr val="tx1"/>
                        </a:solidFill>
                      </a:endParaRPr>
                    </a:p>
                  </a:txBody>
                  <a:tcPr/>
                </a:tc>
                <a:tc>
                  <a:txBody>
                    <a:bodyPr/>
                    <a:lstStyle/>
                    <a:p>
                      <a:pPr algn="ctr"/>
                      <a:r>
                        <a:rPr kumimoji="1" lang="en-US" altLang="ja-JP" dirty="0" smtClean="0">
                          <a:solidFill>
                            <a:schemeClr val="tx1"/>
                          </a:solidFill>
                        </a:rPr>
                        <a:t>.83</a:t>
                      </a:r>
                      <a:endParaRPr kumimoji="1" lang="ja-JP" altLang="en-US" dirty="0">
                        <a:solidFill>
                          <a:schemeClr val="tx1"/>
                        </a:solidFill>
                      </a:endParaRPr>
                    </a:p>
                  </a:txBody>
                  <a:tcPr/>
                </a:tc>
                <a:tc>
                  <a:txBody>
                    <a:bodyPr/>
                    <a:lstStyle/>
                    <a:p>
                      <a:pPr algn="ctr"/>
                      <a:r>
                        <a:rPr kumimoji="1" lang="en-US" altLang="ja-JP" dirty="0" smtClean="0">
                          <a:solidFill>
                            <a:schemeClr val="tx1"/>
                          </a:solidFill>
                        </a:rPr>
                        <a:t>.97</a:t>
                      </a:r>
                      <a:endParaRPr kumimoji="1" lang="ja-JP" altLang="en-US" dirty="0">
                        <a:solidFill>
                          <a:schemeClr val="tx1"/>
                        </a:solidFill>
                      </a:endParaRPr>
                    </a:p>
                  </a:txBody>
                  <a:tcPr/>
                </a:tc>
                <a:tc>
                  <a:txBody>
                    <a:bodyPr/>
                    <a:lstStyle/>
                    <a:p>
                      <a:pPr algn="ctr"/>
                      <a:r>
                        <a:rPr kumimoji="1" lang="en-US" altLang="ja-JP" dirty="0" smtClean="0">
                          <a:solidFill>
                            <a:schemeClr val="tx1"/>
                          </a:solidFill>
                        </a:rPr>
                        <a:t>.93</a:t>
                      </a:r>
                      <a:endParaRPr kumimoji="1" lang="ja-JP" altLang="en-US" dirty="0">
                        <a:solidFill>
                          <a:schemeClr val="tx1"/>
                        </a:solidFill>
                      </a:endParaRPr>
                    </a:p>
                  </a:txBody>
                  <a:tcPr/>
                </a:tc>
                <a:extLst>
                  <a:ext uri="{0D108BD9-81ED-4DB2-BD59-A6C34878D82A}">
                    <a16:rowId xmlns:a16="http://schemas.microsoft.com/office/drawing/2014/main" val="3523176510"/>
                  </a:ext>
                </a:extLst>
              </a:tr>
              <a:tr h="370840">
                <a:tc>
                  <a:txBody>
                    <a:bodyPr/>
                    <a:lstStyle/>
                    <a:p>
                      <a:pPr algn="ctr"/>
                      <a:r>
                        <a:rPr kumimoji="1" lang="en-US" altLang="ja-JP" dirty="0" smtClean="0"/>
                        <a:t>ST3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.45</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.37</a:t>
                      </a:r>
                      <a:endParaRPr kumimoji="1" lang="ja-JP" altLang="en-US" dirty="0">
                        <a:solidFill>
                          <a:schemeClr val="tx1"/>
                        </a:solidFill>
                      </a:endParaRPr>
                    </a:p>
                  </a:txBody>
                  <a:tcPr/>
                </a:tc>
                <a:tc>
                  <a:txBody>
                    <a:bodyPr/>
                    <a:lstStyle/>
                    <a:p>
                      <a:pPr algn="ctr"/>
                      <a:r>
                        <a:rPr kumimoji="1" lang="en-US" altLang="ja-JP" dirty="0" smtClean="0">
                          <a:solidFill>
                            <a:schemeClr val="tx1"/>
                          </a:solidFill>
                        </a:rPr>
                        <a:t>.61</a:t>
                      </a:r>
                      <a:endParaRPr kumimoji="1" lang="ja-JP" altLang="en-US" dirty="0">
                        <a:solidFill>
                          <a:schemeClr val="tx1"/>
                        </a:solidFill>
                      </a:endParaRPr>
                    </a:p>
                  </a:txBody>
                  <a:tcPr/>
                </a:tc>
                <a:tc>
                  <a:txBody>
                    <a:bodyPr/>
                    <a:lstStyle/>
                    <a:p>
                      <a:pPr algn="ctr"/>
                      <a:r>
                        <a:rPr kumimoji="1" lang="en-US" altLang="ja-JP" dirty="0" smtClean="0">
                          <a:solidFill>
                            <a:schemeClr val="tx1"/>
                          </a:solidFill>
                        </a:rPr>
                        <a:t>.61</a:t>
                      </a:r>
                      <a:endParaRPr kumimoji="1" lang="ja-JP" altLang="en-US" dirty="0">
                        <a:solidFill>
                          <a:schemeClr val="tx1"/>
                        </a:solidFill>
                      </a:endParaRPr>
                    </a:p>
                  </a:txBody>
                  <a:tcPr/>
                </a:tc>
                <a:tc>
                  <a:txBody>
                    <a:bodyPr/>
                    <a:lstStyle/>
                    <a:p>
                      <a:pPr algn="ctr"/>
                      <a:r>
                        <a:rPr kumimoji="1" lang="en-US" altLang="ja-JP" dirty="0" smtClean="0">
                          <a:solidFill>
                            <a:schemeClr val="tx1"/>
                          </a:solidFill>
                        </a:rPr>
                        <a:t>.46</a:t>
                      </a:r>
                      <a:endParaRPr kumimoji="1" lang="ja-JP" altLang="en-US" dirty="0">
                        <a:solidFill>
                          <a:schemeClr val="tx1"/>
                        </a:solidFill>
                      </a:endParaRPr>
                    </a:p>
                  </a:txBody>
                  <a:tcPr/>
                </a:tc>
                <a:tc>
                  <a:txBody>
                    <a:bodyPr/>
                    <a:lstStyle/>
                    <a:p>
                      <a:pPr algn="ctr"/>
                      <a:r>
                        <a:rPr kumimoji="1" lang="en-US" altLang="ja-JP" dirty="0" smtClean="0">
                          <a:solidFill>
                            <a:schemeClr val="tx1"/>
                          </a:solidFill>
                        </a:rPr>
                        <a:t>.84</a:t>
                      </a:r>
                      <a:endParaRPr kumimoji="1" lang="ja-JP" altLang="en-US" dirty="0">
                        <a:solidFill>
                          <a:schemeClr val="tx1"/>
                        </a:solidFill>
                      </a:endParaRPr>
                    </a:p>
                  </a:txBody>
                  <a:tcPr/>
                </a:tc>
                <a:tc>
                  <a:txBody>
                    <a:bodyPr/>
                    <a:lstStyle/>
                    <a:p>
                      <a:pPr algn="ctr"/>
                      <a:r>
                        <a:rPr kumimoji="1" lang="en-US" altLang="ja-JP" dirty="0" smtClean="0">
                          <a:solidFill>
                            <a:schemeClr val="tx1"/>
                          </a:solidFill>
                        </a:rPr>
                        <a:t>.79</a:t>
                      </a:r>
                      <a:endParaRPr kumimoji="1" lang="ja-JP" altLang="en-US" dirty="0">
                        <a:solidFill>
                          <a:schemeClr val="tx1"/>
                        </a:solidFill>
                      </a:endParaRPr>
                    </a:p>
                  </a:txBody>
                  <a:tcPr/>
                </a:tc>
                <a:extLst>
                  <a:ext uri="{0D108BD9-81ED-4DB2-BD59-A6C34878D82A}">
                    <a16:rowId xmlns:a16="http://schemas.microsoft.com/office/drawing/2014/main" val="2182787259"/>
                  </a:ext>
                </a:extLst>
              </a:tr>
              <a:tr h="370840">
                <a:tc>
                  <a:txBody>
                    <a:bodyPr/>
                    <a:lstStyle/>
                    <a:p>
                      <a:pPr algn="ctr"/>
                      <a:r>
                        <a:rPr kumimoji="1" lang="en-US" altLang="ja-JP" dirty="0" smtClean="0"/>
                        <a:t>MT3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.06</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.03</a:t>
                      </a:r>
                      <a:endParaRPr kumimoji="1" lang="ja-JP" altLang="en-US" dirty="0">
                        <a:solidFill>
                          <a:schemeClr val="tx1"/>
                        </a:solidFill>
                      </a:endParaRPr>
                    </a:p>
                  </a:txBody>
                  <a:tcPr/>
                </a:tc>
                <a:tc>
                  <a:txBody>
                    <a:bodyPr/>
                    <a:lstStyle/>
                    <a:p>
                      <a:pPr algn="ctr"/>
                      <a:r>
                        <a:rPr kumimoji="1" lang="en-US" altLang="ja-JP" dirty="0" smtClean="0">
                          <a:solidFill>
                            <a:schemeClr val="tx1"/>
                          </a:solidFill>
                        </a:rPr>
                        <a:t>.09</a:t>
                      </a:r>
                      <a:endParaRPr kumimoji="1" lang="ja-JP" altLang="en-US" dirty="0">
                        <a:solidFill>
                          <a:schemeClr val="tx1"/>
                        </a:solidFill>
                      </a:endParaRPr>
                    </a:p>
                  </a:txBody>
                  <a:tcPr/>
                </a:tc>
                <a:tc>
                  <a:txBody>
                    <a:bodyPr/>
                    <a:lstStyle/>
                    <a:p>
                      <a:pPr algn="ctr"/>
                      <a:r>
                        <a:rPr kumimoji="1" lang="en-US" altLang="ja-JP" dirty="0" smtClean="0">
                          <a:solidFill>
                            <a:schemeClr val="tx1"/>
                          </a:solidFill>
                        </a:rPr>
                        <a:t>.23</a:t>
                      </a:r>
                      <a:endParaRPr kumimoji="1" lang="ja-JP" altLang="en-US" dirty="0">
                        <a:solidFill>
                          <a:schemeClr val="tx1"/>
                        </a:solidFill>
                      </a:endParaRPr>
                    </a:p>
                  </a:txBody>
                  <a:tcPr/>
                </a:tc>
                <a:tc>
                  <a:txBody>
                    <a:bodyPr/>
                    <a:lstStyle/>
                    <a:p>
                      <a:pPr algn="ctr"/>
                      <a:r>
                        <a:rPr kumimoji="1" lang="en-US" altLang="ja-JP" dirty="0" smtClean="0">
                          <a:solidFill>
                            <a:schemeClr val="tx1"/>
                          </a:solidFill>
                        </a:rPr>
                        <a:t>.04</a:t>
                      </a:r>
                      <a:endParaRPr kumimoji="1" lang="ja-JP" altLang="en-US" dirty="0">
                        <a:solidFill>
                          <a:schemeClr val="tx1"/>
                        </a:solidFill>
                      </a:endParaRPr>
                    </a:p>
                  </a:txBody>
                  <a:tcPr/>
                </a:tc>
                <a:tc>
                  <a:txBody>
                    <a:bodyPr/>
                    <a:lstStyle/>
                    <a:p>
                      <a:pPr algn="ctr"/>
                      <a:r>
                        <a:rPr kumimoji="1" lang="en-US" altLang="ja-JP" dirty="0" smtClean="0">
                          <a:solidFill>
                            <a:schemeClr val="tx1"/>
                          </a:solidFill>
                        </a:rPr>
                        <a:t>.55</a:t>
                      </a:r>
                      <a:endParaRPr kumimoji="1" lang="ja-JP" altLang="en-US" dirty="0">
                        <a:solidFill>
                          <a:schemeClr val="tx1"/>
                        </a:solidFill>
                      </a:endParaRPr>
                    </a:p>
                  </a:txBody>
                  <a:tcPr/>
                </a:tc>
                <a:tc>
                  <a:txBody>
                    <a:bodyPr/>
                    <a:lstStyle/>
                    <a:p>
                      <a:pPr algn="ctr"/>
                      <a:r>
                        <a:rPr kumimoji="1" lang="en-US" altLang="ja-JP" dirty="0" smtClean="0">
                          <a:solidFill>
                            <a:schemeClr val="tx1"/>
                          </a:solidFill>
                        </a:rPr>
                        <a:t>.43</a:t>
                      </a:r>
                      <a:endParaRPr kumimoji="1" lang="ja-JP" altLang="en-US" dirty="0">
                        <a:solidFill>
                          <a:schemeClr val="tx1"/>
                        </a:solidFill>
                      </a:endParaRPr>
                    </a:p>
                  </a:txBody>
                  <a:tcPr/>
                </a:tc>
                <a:extLst>
                  <a:ext uri="{0D108BD9-81ED-4DB2-BD59-A6C34878D82A}">
                    <a16:rowId xmlns:a16="http://schemas.microsoft.com/office/drawing/2014/main" val="3698718665"/>
                  </a:ext>
                </a:extLst>
              </a:tr>
              <a:tr h="370840">
                <a:tc>
                  <a:txBody>
                    <a:bodyPr/>
                    <a:lstStyle/>
                    <a:p>
                      <a:pPr algn="ctr"/>
                      <a:r>
                        <a:rPr kumimoji="1" lang="en-US" altLang="ja-JP" dirty="0" smtClean="0"/>
                        <a:t>WT3/T4</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lnB w="12700" cap="flat" cmpd="sng" algn="ctr">
                      <a:solidFill>
                        <a:schemeClr val="accent2"/>
                      </a:solidFill>
                      <a:prstDash val="solid"/>
                      <a:round/>
                      <a:headEnd type="none" w="med" len="med"/>
                      <a:tailEnd type="none" w="med" len="med"/>
                    </a:lnB>
                  </a:tcPr>
                </a:tc>
                <a:tc>
                  <a:txBody>
                    <a:bodyPr/>
                    <a:lstStyle/>
                    <a:p>
                      <a:pPr algn="ctr"/>
                      <a:r>
                        <a:rPr kumimoji="1" lang="en-US" altLang="ja-JP" dirty="0" smtClean="0">
                          <a:solidFill>
                            <a:schemeClr val="tx1"/>
                          </a:solidFill>
                        </a:rPr>
                        <a:t>.02</a:t>
                      </a:r>
                      <a:endParaRPr kumimoji="1" lang="ja-JP" altLang="en-US" dirty="0">
                        <a:solidFill>
                          <a:schemeClr val="tx1"/>
                        </a:solidFill>
                      </a:endParaRPr>
                    </a:p>
                  </a:txBody>
                  <a:tcPr>
                    <a:lnB w="12700" cap="flat" cmpd="sng" algn="ctr">
                      <a:solidFill>
                        <a:schemeClr val="accent2"/>
                      </a:solidFill>
                      <a:prstDash val="solid"/>
                      <a:round/>
                      <a:headEnd type="none" w="med" len="med"/>
                      <a:tailEnd type="none" w="med" len="med"/>
                    </a:lnB>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lnB w="12700" cap="flat" cmpd="sng" algn="ctr">
                      <a:solidFill>
                        <a:schemeClr val="accent2"/>
                      </a:solidFill>
                      <a:prstDash val="solid"/>
                      <a:round/>
                      <a:headEnd type="none" w="med" len="med"/>
                      <a:tailEnd type="none" w="med" len="med"/>
                    </a:lnB>
                  </a:tcPr>
                </a:tc>
                <a:tc>
                  <a:txBody>
                    <a:bodyPr/>
                    <a:lstStyle/>
                    <a:p>
                      <a:pPr algn="ctr"/>
                      <a:r>
                        <a:rPr kumimoji="1" lang="en-US" altLang="ja-JP" dirty="0" smtClean="0">
                          <a:solidFill>
                            <a:schemeClr val="tx1"/>
                          </a:solidFill>
                        </a:rPr>
                        <a:t>.08</a:t>
                      </a:r>
                      <a:endParaRPr kumimoji="1" lang="ja-JP" altLang="en-US" dirty="0">
                        <a:solidFill>
                          <a:schemeClr val="tx1"/>
                        </a:solidFill>
                      </a:endParaRPr>
                    </a:p>
                  </a:txBody>
                  <a:tcPr>
                    <a:lnB w="12700" cap="flat" cmpd="sng" algn="ctr">
                      <a:solidFill>
                        <a:schemeClr val="accent2"/>
                      </a:solidFill>
                      <a:prstDash val="solid"/>
                      <a:round/>
                      <a:headEnd type="none" w="med" len="med"/>
                      <a:tailEnd type="none" w="med" len="med"/>
                    </a:lnB>
                  </a:tcPr>
                </a:tc>
                <a:tc>
                  <a:txBody>
                    <a:bodyPr/>
                    <a:lstStyle/>
                    <a:p>
                      <a:pPr algn="ctr"/>
                      <a:r>
                        <a:rPr kumimoji="1" lang="en-US" altLang="ja-JP" dirty="0" smtClean="0">
                          <a:solidFill>
                            <a:schemeClr val="tx1"/>
                          </a:solidFill>
                        </a:rPr>
                        <a:t>.05</a:t>
                      </a:r>
                      <a:endParaRPr kumimoji="1" lang="ja-JP" altLang="en-US" dirty="0">
                        <a:solidFill>
                          <a:schemeClr val="tx1"/>
                        </a:solidFill>
                      </a:endParaRPr>
                    </a:p>
                  </a:txBody>
                  <a:tcPr>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315835335"/>
                  </a:ext>
                </a:extLst>
              </a:tr>
              <a:tr h="155013">
                <a:tc gridSpan="2">
                  <a:txBody>
                    <a:bodyPr/>
                    <a:lstStyle/>
                    <a:p>
                      <a:pPr algn="ctr"/>
                      <a:endParaRPr kumimoji="1" lang="ja-JP" altLang="en-US" dirty="0"/>
                    </a:p>
                  </a:txBody>
                  <a:tcPr>
                    <a:lnL w="9525" cap="flat" cmpd="sng" algn="ctr">
                      <a:noFill/>
                      <a:prstDash val="solid"/>
                    </a:lnL>
                    <a:lnR>
                      <a:noFill/>
                    </a:lnR>
                    <a:lnT w="9525" cap="flat"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endParaRPr kumimoji="1" lang="ja-JP" altLang="en-US" dirty="0">
                        <a:solidFill>
                          <a:schemeClr val="tx1"/>
                        </a:solidFill>
                      </a:endParaRPr>
                    </a:p>
                  </a:txBody>
                  <a:tcP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solidFill>
                          <a:schemeClr val="tx1"/>
                        </a:solidFill>
                      </a:endParaRPr>
                    </a:p>
                  </a:txBody>
                  <a:tcPr>
                    <a:lnL>
                      <a:noFill/>
                    </a:lnL>
                    <a:lnR>
                      <a:noFill/>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solidFill>
                          <a:schemeClr val="tx1"/>
                        </a:solidFill>
                      </a:endParaRPr>
                    </a:p>
                  </a:txBody>
                  <a:tcPr>
                    <a:lnL>
                      <a:noFill/>
                    </a:lnL>
                    <a:lnR>
                      <a:noFill/>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solidFill>
                          <a:schemeClr val="tx1"/>
                        </a:solidFill>
                      </a:endParaRPr>
                    </a:p>
                  </a:txBody>
                  <a:tcPr>
                    <a:lnL>
                      <a:noFill/>
                    </a:lnL>
                    <a:lnR>
                      <a:noFill/>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solidFill>
                          <a:schemeClr val="tx1"/>
                        </a:solidFill>
                      </a:endParaRPr>
                    </a:p>
                  </a:txBody>
                  <a:tcPr>
                    <a:lnL>
                      <a:noFill/>
                    </a:lnL>
                    <a:lnR>
                      <a:noFill/>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solidFill>
                          <a:schemeClr val="tx1"/>
                        </a:solidFill>
                      </a:endParaRPr>
                    </a:p>
                  </a:txBody>
                  <a:tcPr>
                    <a:lnL>
                      <a:noFill/>
                    </a:lnL>
                    <a:lnR w="9525" cap="flat" cmpd="sng" algn="ctr">
                      <a:noFill/>
                      <a:prstDash val="soli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2950258"/>
                  </a:ext>
                </a:extLst>
              </a:tr>
              <a:tr h="370840">
                <a:tc>
                  <a:txBody>
                    <a:bodyPr/>
                    <a:lstStyle/>
                    <a:p>
                      <a:pPr algn="ctr"/>
                      <a:r>
                        <a:rPr kumimoji="1" lang="en-US" altLang="ja-JP" smtClean="0"/>
                        <a:t>All clones (</a:t>
                      </a:r>
                      <a:r>
                        <a:rPr kumimoji="1" lang="ja-JP" altLang="en-US" smtClean="0"/>
                        <a:t>万</a:t>
                      </a:r>
                      <a:r>
                        <a:rPr kumimoji="1" lang="en-US" altLang="ja-JP" smtClean="0"/>
                        <a:t>)</a:t>
                      </a:r>
                      <a:endParaRPr kumimoji="1" lang="ja-JP" altLang="en-US" dirty="0" smtClean="0"/>
                    </a:p>
                  </a:txBody>
                  <a:tcPr>
                    <a:lnL w="9525" cap="flat" cmpd="sng" algn="ctr">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132</a:t>
                      </a:r>
                      <a:endParaRPr kumimoji="1" lang="ja-JP" altLang="en-US" dirty="0">
                        <a:solidFill>
                          <a:schemeClr val="tx1"/>
                        </a:solidFill>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168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246</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568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188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1,061</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1,353</a:t>
                      </a:r>
                      <a:endParaRPr kumimoji="1" lang="ja-JP" altLang="en-US" dirty="0">
                        <a:solidFill>
                          <a:schemeClr val="tx1"/>
                        </a:solidFill>
                      </a:endParaRPr>
                    </a:p>
                  </a:txBody>
                  <a:tcPr>
                    <a:lnL>
                      <a:noFill/>
                    </a:lnL>
                    <a:lnR w="9525" cap="flat" cmpd="sng" algn="ctr">
                      <a:noFill/>
                      <a:prstDash val="soli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29074975"/>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28</a:t>
            </a:fld>
            <a:endParaRPr lang="en-US" altLang="ja-JP"/>
          </a:p>
        </p:txBody>
      </p:sp>
      <p:sp>
        <p:nvSpPr>
          <p:cNvPr id="6" name="テキスト ボックス 5"/>
          <p:cNvSpPr txBox="1"/>
          <p:nvPr/>
        </p:nvSpPr>
        <p:spPr>
          <a:xfrm rot="18900000">
            <a:off x="2181350" y="1385184"/>
            <a:ext cx="2299689" cy="338554"/>
          </a:xfrm>
          <a:prstGeom prst="rect">
            <a:avLst/>
          </a:prstGeom>
          <a:noFill/>
        </p:spPr>
        <p:txBody>
          <a:bodyPr wrap="square" rtlCol="0">
            <a:spAutoFit/>
          </a:bodyPr>
          <a:lstStyle/>
          <a:p>
            <a:r>
              <a:rPr kumimoji="1" lang="en-US" altLang="ja-JP" sz="1600" dirty="0" err="1" smtClean="0"/>
              <a:t>BoW</a:t>
            </a:r>
            <a:endParaRPr kumimoji="1" lang="ja-JP" altLang="en-US" sz="1600" dirty="0"/>
          </a:p>
        </p:txBody>
      </p:sp>
      <p:sp>
        <p:nvSpPr>
          <p:cNvPr id="8" name="テキスト ボックス 7"/>
          <p:cNvSpPr txBox="1"/>
          <p:nvPr/>
        </p:nvSpPr>
        <p:spPr>
          <a:xfrm rot="18900000">
            <a:off x="3086845" y="1385183"/>
            <a:ext cx="2299689" cy="338554"/>
          </a:xfrm>
          <a:prstGeom prst="rect">
            <a:avLst/>
          </a:prstGeom>
          <a:noFill/>
        </p:spPr>
        <p:txBody>
          <a:bodyPr wrap="square" rtlCol="0">
            <a:spAutoFit/>
          </a:bodyPr>
          <a:lstStyle/>
          <a:p>
            <a:r>
              <a:rPr kumimoji="1" lang="en-US" altLang="ja-JP" sz="1600" dirty="0" smtClean="0"/>
              <a:t>TF-IDF</a:t>
            </a:r>
            <a:endParaRPr kumimoji="1" lang="ja-JP" altLang="en-US" sz="1600" dirty="0"/>
          </a:p>
        </p:txBody>
      </p:sp>
      <p:sp>
        <p:nvSpPr>
          <p:cNvPr id="9" name="テキスト ボックス 8"/>
          <p:cNvSpPr txBox="1"/>
          <p:nvPr/>
        </p:nvSpPr>
        <p:spPr>
          <a:xfrm rot="18900000">
            <a:off x="3992340" y="1385183"/>
            <a:ext cx="2299689" cy="338554"/>
          </a:xfrm>
          <a:prstGeom prst="rect">
            <a:avLst/>
          </a:prstGeom>
          <a:noFill/>
        </p:spPr>
        <p:txBody>
          <a:bodyPr wrap="square" rtlCol="0">
            <a:spAutoFit/>
          </a:bodyPr>
          <a:lstStyle/>
          <a:p>
            <a:r>
              <a:rPr lang="en-US" altLang="ja-JP" sz="1600" dirty="0" smtClean="0"/>
              <a:t>LSA</a:t>
            </a:r>
            <a:endParaRPr kumimoji="1" lang="ja-JP" altLang="en-US" sz="1600" dirty="0"/>
          </a:p>
        </p:txBody>
      </p:sp>
      <p:sp>
        <p:nvSpPr>
          <p:cNvPr id="10" name="テキスト ボックス 9"/>
          <p:cNvSpPr txBox="1"/>
          <p:nvPr/>
        </p:nvSpPr>
        <p:spPr>
          <a:xfrm rot="18900000">
            <a:off x="4897835" y="1385183"/>
            <a:ext cx="2299689" cy="338554"/>
          </a:xfrm>
          <a:prstGeom prst="rect">
            <a:avLst/>
          </a:prstGeom>
          <a:noFill/>
        </p:spPr>
        <p:txBody>
          <a:bodyPr wrap="square" rtlCol="0">
            <a:spAutoFit/>
          </a:bodyPr>
          <a:lstStyle/>
          <a:p>
            <a:r>
              <a:rPr kumimoji="1" lang="en-US" altLang="ja-JP" sz="1600" dirty="0" smtClean="0"/>
              <a:t>LDA</a:t>
            </a:r>
            <a:endParaRPr kumimoji="1" lang="ja-JP" altLang="en-US" sz="1600" dirty="0"/>
          </a:p>
        </p:txBody>
      </p:sp>
      <p:sp>
        <p:nvSpPr>
          <p:cNvPr id="11" name="テキスト ボックス 10"/>
          <p:cNvSpPr txBox="1"/>
          <p:nvPr/>
        </p:nvSpPr>
        <p:spPr>
          <a:xfrm rot="18900000">
            <a:off x="5803332" y="1385186"/>
            <a:ext cx="2299689" cy="338554"/>
          </a:xfrm>
          <a:prstGeom prst="rect">
            <a:avLst/>
          </a:prstGeom>
          <a:noFill/>
        </p:spPr>
        <p:txBody>
          <a:bodyPr wrap="square" rtlCol="0">
            <a:spAutoFit/>
          </a:bodyPr>
          <a:lstStyle/>
          <a:p>
            <a:r>
              <a:rPr lang="en-US" altLang="ja-JP" sz="1600" dirty="0" smtClean="0"/>
              <a:t>Doc2Vec</a:t>
            </a:r>
            <a:endParaRPr kumimoji="1" lang="ja-JP" altLang="en-US" sz="1600" dirty="0"/>
          </a:p>
        </p:txBody>
      </p:sp>
      <p:sp>
        <p:nvSpPr>
          <p:cNvPr id="28" name="角丸四角形 27"/>
          <p:cNvSpPr/>
          <p:nvPr/>
        </p:nvSpPr>
        <p:spPr>
          <a:xfrm>
            <a:off x="2102763" y="5608333"/>
            <a:ext cx="5495012" cy="8534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spcBef>
                <a:spcPct val="20000"/>
              </a:spcBef>
            </a:pPr>
            <a:r>
              <a:rPr lang="ja-JP" altLang="en-US" sz="2400" kern="0" dirty="0" smtClean="0">
                <a:solidFill>
                  <a:srgbClr val="0C0C0C">
                    <a:lumMod val="90000"/>
                    <a:lumOff val="10000"/>
                  </a:srgbClr>
                </a:solidFill>
                <a:latin typeface="+mj-lt"/>
                <a:ea typeface="+mj-ea"/>
              </a:rPr>
              <a:t>単語の重要度を付与した</a:t>
            </a:r>
            <a:r>
              <a:rPr lang="en-US" altLang="ja-JP" sz="2400" kern="0" dirty="0" smtClean="0">
                <a:solidFill>
                  <a:srgbClr val="0C0C0C">
                    <a:lumMod val="90000"/>
                    <a:lumOff val="10000"/>
                  </a:srgbClr>
                </a:solidFill>
                <a:latin typeface="+mj-lt"/>
                <a:ea typeface="+mj-ea"/>
              </a:rPr>
              <a:t>TF-IDF</a:t>
            </a:r>
            <a:r>
              <a:rPr lang="ja-JP" altLang="en-US" sz="2400" kern="0" dirty="0" smtClean="0">
                <a:solidFill>
                  <a:srgbClr val="0C0C0C">
                    <a:lumMod val="90000"/>
                    <a:lumOff val="10000"/>
                  </a:srgbClr>
                </a:solidFill>
                <a:latin typeface="+mj-lt"/>
                <a:ea typeface="+mj-ea"/>
              </a:rPr>
              <a:t>より</a:t>
            </a:r>
            <a:r>
              <a:rPr lang="en-US" altLang="ja-JP" sz="2400" kern="0" dirty="0" smtClean="0">
                <a:solidFill>
                  <a:srgbClr val="0C0C0C">
                    <a:lumMod val="90000"/>
                    <a:lumOff val="10000"/>
                  </a:srgbClr>
                </a:solidFill>
                <a:latin typeface="+mj-lt"/>
                <a:ea typeface="+mj-ea"/>
              </a:rPr>
              <a:t/>
            </a:r>
            <a:br>
              <a:rPr lang="en-US" altLang="ja-JP" sz="2400" kern="0" dirty="0" smtClean="0">
                <a:solidFill>
                  <a:srgbClr val="0C0C0C">
                    <a:lumMod val="90000"/>
                    <a:lumOff val="10000"/>
                  </a:srgbClr>
                </a:solidFill>
                <a:latin typeface="+mj-lt"/>
                <a:ea typeface="+mj-ea"/>
              </a:rPr>
            </a:br>
            <a:r>
              <a:rPr lang="en-US" altLang="ja-JP" sz="2400" kern="0" dirty="0" err="1" smtClean="0">
                <a:solidFill>
                  <a:srgbClr val="0C0C0C">
                    <a:lumMod val="90000"/>
                    <a:lumOff val="10000"/>
                  </a:srgbClr>
                </a:solidFill>
                <a:latin typeface="+mj-lt"/>
                <a:ea typeface="+mj-ea"/>
              </a:rPr>
              <a:t>BoW</a:t>
            </a:r>
            <a:r>
              <a:rPr lang="ja-JP" altLang="en-US" sz="2400" kern="0" dirty="0" smtClean="0">
                <a:solidFill>
                  <a:srgbClr val="0C0C0C">
                    <a:lumMod val="90000"/>
                    <a:lumOff val="10000"/>
                  </a:srgbClr>
                </a:solidFill>
                <a:latin typeface="+mj-lt"/>
                <a:ea typeface="+mj-ea"/>
              </a:rPr>
              <a:t>の方が再現率が高い</a:t>
            </a:r>
            <a:endParaRPr lang="en-US" altLang="ja-JP" sz="2400" kern="0" dirty="0" smtClean="0">
              <a:solidFill>
                <a:srgbClr val="0C0C0C">
                  <a:lumMod val="90000"/>
                  <a:lumOff val="10000"/>
                </a:srgbClr>
              </a:solidFill>
              <a:latin typeface="+mj-lt"/>
              <a:ea typeface="+mj-ea"/>
            </a:endParaRPr>
          </a:p>
        </p:txBody>
      </p:sp>
      <p:sp>
        <p:nvSpPr>
          <p:cNvPr id="13" name="テキスト ボックス 12"/>
          <p:cNvSpPr txBox="1"/>
          <p:nvPr/>
        </p:nvSpPr>
        <p:spPr>
          <a:xfrm rot="18900000">
            <a:off x="6593084" y="1385182"/>
            <a:ext cx="2299689" cy="338554"/>
          </a:xfrm>
          <a:prstGeom prst="rect">
            <a:avLst/>
          </a:prstGeom>
          <a:noFill/>
        </p:spPr>
        <p:txBody>
          <a:bodyPr wrap="square" rtlCol="0">
            <a:spAutoFit/>
          </a:bodyPr>
          <a:lstStyle/>
          <a:p>
            <a:r>
              <a:rPr lang="en-US" altLang="ja-JP" sz="1600" dirty="0" smtClean="0"/>
              <a:t>WV-avg</a:t>
            </a:r>
            <a:endParaRPr kumimoji="1" lang="ja-JP" altLang="en-US" sz="1600" dirty="0"/>
          </a:p>
        </p:txBody>
      </p:sp>
      <p:sp>
        <p:nvSpPr>
          <p:cNvPr id="14" name="テキスト ボックス 13"/>
          <p:cNvSpPr txBox="1"/>
          <p:nvPr/>
        </p:nvSpPr>
        <p:spPr>
          <a:xfrm rot="18900000">
            <a:off x="7498577" y="1293594"/>
            <a:ext cx="2299689" cy="338554"/>
          </a:xfrm>
          <a:prstGeom prst="rect">
            <a:avLst/>
          </a:prstGeom>
          <a:noFill/>
        </p:spPr>
        <p:txBody>
          <a:bodyPr wrap="square" rtlCol="0">
            <a:spAutoFit/>
          </a:bodyPr>
          <a:lstStyle/>
          <a:p>
            <a:r>
              <a:rPr lang="en-US" altLang="ja-JP" sz="1600" dirty="0" smtClean="0"/>
              <a:t>FT-</a:t>
            </a:r>
            <a:r>
              <a:rPr lang="en-US" altLang="ja-JP" sz="1600" dirty="0" err="1" smtClean="0"/>
              <a:t>avg</a:t>
            </a:r>
            <a:endParaRPr kumimoji="1" lang="ja-JP" altLang="en-US" sz="1600" dirty="0"/>
          </a:p>
        </p:txBody>
      </p:sp>
      <p:sp>
        <p:nvSpPr>
          <p:cNvPr id="7" name="テキスト ボックス 6"/>
          <p:cNvSpPr txBox="1"/>
          <p:nvPr/>
        </p:nvSpPr>
        <p:spPr>
          <a:xfrm>
            <a:off x="581025" y="1733550"/>
            <a:ext cx="1619250" cy="369332"/>
          </a:xfrm>
          <a:prstGeom prst="rect">
            <a:avLst/>
          </a:prstGeom>
          <a:noFill/>
        </p:spPr>
        <p:txBody>
          <a:bodyPr wrap="square" rtlCol="0">
            <a:spAutoFit/>
          </a:bodyPr>
          <a:lstStyle/>
          <a:p>
            <a:r>
              <a:rPr kumimoji="1" lang="ja-JP" altLang="en-US" dirty="0" smtClean="0"/>
              <a:t>再現率</a:t>
            </a:r>
            <a:endParaRPr kumimoji="1" lang="ja-JP" altLang="en-US" dirty="0"/>
          </a:p>
        </p:txBody>
      </p:sp>
      <p:sp>
        <p:nvSpPr>
          <p:cNvPr id="3" name="角丸四角形 2"/>
          <p:cNvSpPr/>
          <p:nvPr/>
        </p:nvSpPr>
        <p:spPr>
          <a:xfrm>
            <a:off x="2200275" y="2487219"/>
            <a:ext cx="1859661" cy="222194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34220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4980" y="251481"/>
            <a:ext cx="9996213" cy="1143000"/>
          </a:xfrm>
        </p:spPr>
        <p:txBody>
          <a:bodyPr/>
          <a:lstStyle/>
          <a:p>
            <a:r>
              <a:rPr lang="ja-JP" altLang="en-US" sz="3600" dirty="0" smtClean="0"/>
              <a:t>コードクローン変更履歴可視化システム</a:t>
            </a:r>
            <a:r>
              <a:rPr lang="en-US" altLang="ja-JP" dirty="0" smtClean="0"/>
              <a:t/>
            </a:r>
            <a:br>
              <a:rPr lang="en-US" altLang="ja-JP" dirty="0" smtClean="0"/>
            </a:br>
            <a:r>
              <a:rPr kumimoji="1" lang="en-US" altLang="ja-JP" dirty="0" err="1" smtClean="0"/>
              <a:t>CCEvovis</a:t>
            </a:r>
            <a:r>
              <a:rPr kumimoji="1" lang="en-US" altLang="ja-JP" dirty="0" smtClean="0"/>
              <a:t>[1] </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29</a:t>
            </a:fld>
            <a:endParaRPr lang="en-US" altLang="ja-JP"/>
          </a:p>
        </p:txBody>
      </p:sp>
      <p:sp>
        <p:nvSpPr>
          <p:cNvPr id="57" name="正方形/長方形 56"/>
          <p:cNvSpPr/>
          <p:nvPr/>
        </p:nvSpPr>
        <p:spPr>
          <a:xfrm>
            <a:off x="397800" y="1526350"/>
            <a:ext cx="8549555" cy="707886"/>
          </a:xfrm>
          <a:prstGeom prst="rect">
            <a:avLst/>
          </a:prstGeom>
        </p:spPr>
        <p:txBody>
          <a:bodyPr wrap="square">
            <a:spAutoFit/>
          </a:bodyPr>
          <a:lstStyle/>
          <a:p>
            <a:pPr>
              <a:spcBef>
                <a:spcPts val="600"/>
              </a:spcBef>
              <a:spcAft>
                <a:spcPts val="600"/>
              </a:spcAft>
            </a:pPr>
            <a:r>
              <a:rPr lang="ja-JP" altLang="en-US" sz="2000" dirty="0">
                <a:latin typeface="+mn-ea"/>
                <a:ea typeface="+mn-ea"/>
              </a:rPr>
              <a:t>私</a:t>
            </a:r>
            <a:r>
              <a:rPr lang="ja-JP" altLang="en-US" sz="2000" dirty="0" smtClean="0">
                <a:latin typeface="+mn-ea"/>
                <a:ea typeface="+mn-ea"/>
              </a:rPr>
              <a:t>が過去に行った研究で開発したシステム．複数バージョン間で行われたクローンセットの</a:t>
            </a:r>
            <a:r>
              <a:rPr lang="ja-JP" altLang="en-US" sz="2000" dirty="0" smtClean="0">
                <a:solidFill>
                  <a:srgbClr val="FF0000"/>
                </a:solidFill>
                <a:latin typeface="+mn-ea"/>
                <a:ea typeface="+mn-ea"/>
              </a:rPr>
              <a:t>追加</a:t>
            </a:r>
            <a:r>
              <a:rPr lang="ja-JP" altLang="en-US" sz="2000" dirty="0" smtClean="0">
                <a:latin typeface="+mn-ea"/>
                <a:ea typeface="+mn-ea"/>
              </a:rPr>
              <a:t>，</a:t>
            </a:r>
            <a:r>
              <a:rPr lang="ja-JP" altLang="en-US" sz="2000" dirty="0" smtClean="0">
                <a:solidFill>
                  <a:srgbClr val="FF0000"/>
                </a:solidFill>
                <a:latin typeface="+mn-ea"/>
                <a:ea typeface="+mn-ea"/>
              </a:rPr>
              <a:t>編集</a:t>
            </a:r>
            <a:r>
              <a:rPr lang="ja-JP" altLang="en-US" sz="2000" dirty="0" smtClean="0">
                <a:latin typeface="+mn-ea"/>
                <a:ea typeface="+mn-ea"/>
              </a:rPr>
              <a:t>，</a:t>
            </a:r>
            <a:r>
              <a:rPr lang="ja-JP" altLang="en-US" sz="2000" dirty="0" smtClean="0">
                <a:solidFill>
                  <a:srgbClr val="FF0000"/>
                </a:solidFill>
                <a:latin typeface="+mn-ea"/>
                <a:ea typeface="+mn-ea"/>
              </a:rPr>
              <a:t>削除</a:t>
            </a:r>
            <a:r>
              <a:rPr lang="ja-JP" altLang="en-US" sz="2000" dirty="0" smtClean="0">
                <a:latin typeface="+mn-ea"/>
                <a:ea typeface="+mn-ea"/>
              </a:rPr>
              <a:t>といった変更履歴全体を可視化</a:t>
            </a:r>
            <a:endParaRPr lang="en-US" altLang="ja-JP" sz="2000" dirty="0">
              <a:latin typeface="+mn-ea"/>
              <a:ea typeface="+mn-ea"/>
            </a:endParaRPr>
          </a:p>
        </p:txBody>
      </p:sp>
      <p:cxnSp>
        <p:nvCxnSpPr>
          <p:cNvPr id="99" name="カギ線コネクタ 98"/>
          <p:cNvCxnSpPr>
            <a:stCxn id="16" idx="3"/>
            <a:endCxn id="89" idx="0"/>
          </p:cNvCxnSpPr>
          <p:nvPr/>
        </p:nvCxnSpPr>
        <p:spPr>
          <a:xfrm flipH="1">
            <a:off x="4549793" y="3229508"/>
            <a:ext cx="4151992" cy="1452716"/>
          </a:xfrm>
          <a:prstGeom prst="bentConnector4">
            <a:avLst>
              <a:gd name="adj1" fmla="val -5506"/>
              <a:gd name="adj2" fmla="val 71965"/>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45" name="グループ化 44"/>
          <p:cNvGrpSpPr/>
          <p:nvPr/>
        </p:nvGrpSpPr>
        <p:grpSpPr>
          <a:xfrm>
            <a:off x="517112" y="4682224"/>
            <a:ext cx="8065361" cy="1690057"/>
            <a:chOff x="517112" y="4568044"/>
            <a:chExt cx="8065361" cy="1690057"/>
          </a:xfrm>
        </p:grpSpPr>
        <p:sp>
          <p:nvSpPr>
            <p:cNvPr id="89" name="正方形/長方形 88"/>
            <p:cNvSpPr/>
            <p:nvPr/>
          </p:nvSpPr>
          <p:spPr>
            <a:xfrm>
              <a:off x="517112" y="4568044"/>
              <a:ext cx="8065361" cy="1622565"/>
            </a:xfrm>
            <a:prstGeom prst="rect">
              <a:avLst/>
            </a:prstGeom>
            <a:solidFill>
              <a:schemeClr val="bg1">
                <a:lumMod val="95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8" name="グループ化 87"/>
            <p:cNvGrpSpPr/>
            <p:nvPr/>
          </p:nvGrpSpPr>
          <p:grpSpPr>
            <a:xfrm>
              <a:off x="1703273" y="4592000"/>
              <a:ext cx="6879200" cy="1666101"/>
              <a:chOff x="2243772" y="4891659"/>
              <a:chExt cx="6879200" cy="1666101"/>
            </a:xfrm>
          </p:grpSpPr>
          <p:sp>
            <p:nvSpPr>
              <p:cNvPr id="82" name="正方形/長方形 81"/>
              <p:cNvSpPr/>
              <p:nvPr/>
            </p:nvSpPr>
            <p:spPr>
              <a:xfrm>
                <a:off x="2243772" y="6219206"/>
                <a:ext cx="1845540" cy="338554"/>
              </a:xfrm>
              <a:prstGeom prst="rect">
                <a:avLst/>
              </a:prstGeom>
            </p:spPr>
            <p:txBody>
              <a:bodyPr wrap="square">
                <a:spAutoFit/>
              </a:bodyPr>
              <a:lstStyle/>
              <a:p>
                <a:r>
                  <a:rPr lang="ja-JP" altLang="en-US" sz="1600" dirty="0" smtClean="0">
                    <a:latin typeface="+mn-ea"/>
                    <a:ea typeface="+mn-ea"/>
                    <a:cs typeface="Segoe UI Light" panose="020B0502040204020203" pitchFamily="34" charset="0"/>
                  </a:rPr>
                  <a:t>積み上げ棒グラフ</a:t>
                </a:r>
                <a:endParaRPr lang="ja-JP" altLang="en-US" sz="1600" dirty="0">
                  <a:latin typeface="+mn-ea"/>
                  <a:ea typeface="+mn-ea"/>
                  <a:cs typeface="Segoe UI Light" panose="020B0502040204020203" pitchFamily="34" charset="0"/>
                </a:endParaRPr>
              </a:p>
            </p:txBody>
          </p:sp>
          <p:pic>
            <p:nvPicPr>
              <p:cNvPr id="83" name="コンテンツ プレースホルダー 4"/>
              <p:cNvPicPr>
                <a:picLocks noChangeAspect="1"/>
              </p:cNvPicPr>
              <p:nvPr/>
            </p:nvPicPr>
            <p:blipFill rotWithShape="1">
              <a:blip r:embed="rId3"/>
              <a:srcRect t="15515" r="54846" b="43217"/>
              <a:stretch/>
            </p:blipFill>
            <p:spPr bwMode="auto">
              <a:xfrm>
                <a:off x="4178043" y="4994064"/>
                <a:ext cx="2351061" cy="1105693"/>
              </a:xfrm>
              <a:prstGeom prst="rect">
                <a:avLst/>
              </a:prstGeom>
              <a:noFill/>
              <a:ln w="9525">
                <a:noFill/>
                <a:miter lim="800000"/>
                <a:headEnd/>
                <a:tailEnd/>
              </a:ln>
              <a:effectLst/>
            </p:spPr>
          </p:pic>
          <p:sp>
            <p:nvSpPr>
              <p:cNvPr id="84" name="正方形/長方形 83"/>
              <p:cNvSpPr/>
              <p:nvPr/>
            </p:nvSpPr>
            <p:spPr>
              <a:xfrm>
                <a:off x="4386679" y="6175090"/>
                <a:ext cx="2037520" cy="338554"/>
              </a:xfrm>
              <a:prstGeom prst="rect">
                <a:avLst/>
              </a:prstGeom>
            </p:spPr>
            <p:txBody>
              <a:bodyPr wrap="square">
                <a:spAutoFit/>
              </a:bodyPr>
              <a:lstStyle/>
              <a:p>
                <a:r>
                  <a:rPr lang="ja-JP" altLang="en-US" sz="1600" dirty="0" smtClean="0">
                    <a:latin typeface="+mj-ea"/>
                    <a:ea typeface="+mj-ea"/>
                    <a:cs typeface="Times New Roman" panose="02020603050405020304" pitchFamily="18" charset="0"/>
                  </a:rPr>
                  <a:t>クローンセット一覧</a:t>
                </a:r>
                <a:endParaRPr lang="ja-JP" altLang="en-US" sz="1600" dirty="0">
                  <a:latin typeface="+mj-ea"/>
                  <a:ea typeface="+mj-ea"/>
                  <a:cs typeface="Times New Roman" panose="02020603050405020304" pitchFamily="18" charset="0"/>
                </a:endParaRPr>
              </a:p>
            </p:txBody>
          </p:sp>
          <p:sp>
            <p:nvSpPr>
              <p:cNvPr id="85" name="正方形/長方形 84"/>
              <p:cNvSpPr/>
              <p:nvPr/>
            </p:nvSpPr>
            <p:spPr>
              <a:xfrm>
                <a:off x="7324130" y="6152938"/>
                <a:ext cx="1798842" cy="338554"/>
              </a:xfrm>
              <a:prstGeom prst="rect">
                <a:avLst/>
              </a:prstGeom>
            </p:spPr>
            <p:txBody>
              <a:bodyPr wrap="square">
                <a:spAutoFit/>
              </a:bodyPr>
              <a:lstStyle/>
              <a:p>
                <a:r>
                  <a:rPr lang="ja-JP" altLang="en-US" sz="1600" dirty="0" smtClean="0">
                    <a:latin typeface="+mn-ea"/>
                    <a:ea typeface="+mn-ea"/>
                    <a:cs typeface="Times New Roman" panose="02020603050405020304" pitchFamily="18" charset="0"/>
                  </a:rPr>
                  <a:t>ソースコード</a:t>
                </a:r>
                <a:endParaRPr lang="ja-JP" altLang="en-US" sz="1600" dirty="0">
                  <a:latin typeface="+mn-ea"/>
                  <a:ea typeface="+mn-ea"/>
                  <a:cs typeface="Times New Roman" panose="02020603050405020304" pitchFamily="18" charset="0"/>
                </a:endParaRPr>
              </a:p>
            </p:txBody>
          </p:sp>
          <p:pic>
            <p:nvPicPr>
              <p:cNvPr id="86" name="図 85"/>
              <p:cNvPicPr>
                <a:picLocks noChangeAspect="1"/>
              </p:cNvPicPr>
              <p:nvPr/>
            </p:nvPicPr>
            <p:blipFill rotWithShape="1">
              <a:blip r:embed="rId4" cstate="print">
                <a:extLst>
                  <a:ext uri="{28A0092B-C50C-407E-A947-70E740481C1C}">
                    <a14:useLocalDpi xmlns:a14="http://schemas.microsoft.com/office/drawing/2010/main" val="0"/>
                  </a:ext>
                </a:extLst>
              </a:blip>
              <a:srcRect r="37221"/>
              <a:stretch/>
            </p:blipFill>
            <p:spPr>
              <a:xfrm>
                <a:off x="7002990" y="4957121"/>
                <a:ext cx="1979609" cy="1184480"/>
              </a:xfrm>
              <a:prstGeom prst="rect">
                <a:avLst/>
              </a:prstGeom>
              <a:ln>
                <a:noFill/>
              </a:ln>
            </p:spPr>
          </p:pic>
          <p:pic>
            <p:nvPicPr>
              <p:cNvPr id="87" name="コンテンツ プレースホルダー 18"/>
              <p:cNvPicPr>
                <a:picLocks noChangeAspect="1"/>
              </p:cNvPicPr>
              <p:nvPr/>
            </p:nvPicPr>
            <p:blipFill rotWithShape="1">
              <a:blip r:embed="rId5"/>
              <a:srcRect l="4822"/>
              <a:stretch/>
            </p:blipFill>
            <p:spPr bwMode="auto">
              <a:xfrm>
                <a:off x="2630110" y="4891659"/>
                <a:ext cx="1067941" cy="1302701"/>
              </a:xfrm>
              <a:prstGeom prst="rect">
                <a:avLst/>
              </a:prstGeom>
              <a:noFill/>
              <a:ln w="9525">
                <a:noFill/>
                <a:miter lim="800000"/>
                <a:headEnd/>
                <a:tailEnd/>
              </a:ln>
              <a:effectLst/>
            </p:spPr>
          </p:pic>
        </p:grpSp>
        <p:sp>
          <p:nvSpPr>
            <p:cNvPr id="96" name="テキスト ボックス 95"/>
            <p:cNvSpPr txBox="1"/>
            <p:nvPr/>
          </p:nvSpPr>
          <p:spPr>
            <a:xfrm>
              <a:off x="563657" y="4650548"/>
              <a:ext cx="1479409" cy="757095"/>
            </a:xfrm>
            <a:prstGeom prst="rect">
              <a:avLst/>
            </a:prstGeom>
            <a:noFill/>
          </p:spPr>
          <p:txBody>
            <a:bodyPr wrap="square" lIns="0" tIns="0" rIns="0" bIns="0" rtlCol="0">
              <a:spAutoFit/>
            </a:bodyPr>
            <a:lstStyle/>
            <a:p>
              <a:r>
                <a:rPr lang="ja-JP" altLang="en-US" sz="1600" dirty="0" smtClean="0">
                  <a:latin typeface="+mn-ea"/>
                  <a:ea typeface="+mn-ea"/>
                </a:rPr>
                <a:t>クローンセットの変更履歴全体を可視化</a:t>
              </a:r>
              <a:endParaRPr kumimoji="1" lang="ja-JP" altLang="en-US" sz="1600" dirty="0">
                <a:latin typeface="+mn-ea"/>
                <a:ea typeface="+mn-ea"/>
              </a:endParaRPr>
            </a:p>
          </p:txBody>
        </p:sp>
        <p:cxnSp>
          <p:nvCxnSpPr>
            <p:cNvPr id="187" name="直線矢印コネクタ 186"/>
            <p:cNvCxnSpPr>
              <a:stCxn id="87" idx="3"/>
              <a:endCxn id="83" idx="1"/>
            </p:cNvCxnSpPr>
            <p:nvPr/>
          </p:nvCxnSpPr>
          <p:spPr>
            <a:xfrm>
              <a:off x="3157552" y="5243351"/>
              <a:ext cx="479992" cy="3901"/>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88" name="直線矢印コネクタ 187"/>
            <p:cNvCxnSpPr>
              <a:stCxn id="83" idx="3"/>
              <a:endCxn id="86" idx="1"/>
            </p:cNvCxnSpPr>
            <p:nvPr/>
          </p:nvCxnSpPr>
          <p:spPr>
            <a:xfrm>
              <a:off x="5988605" y="5247252"/>
              <a:ext cx="473886" cy="2450"/>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nvGrpSpPr>
          <p:cNvPr id="5" name="グループ化 4"/>
          <p:cNvGrpSpPr/>
          <p:nvPr/>
        </p:nvGrpSpPr>
        <p:grpSpPr>
          <a:xfrm>
            <a:off x="397800" y="2234649"/>
            <a:ext cx="8303985" cy="2167130"/>
            <a:chOff x="414424" y="1969716"/>
            <a:chExt cx="8303985" cy="2167130"/>
          </a:xfrm>
        </p:grpSpPr>
        <p:sp>
          <p:nvSpPr>
            <p:cNvPr id="10" name="角丸四角形 9"/>
            <p:cNvSpPr/>
            <p:nvPr/>
          </p:nvSpPr>
          <p:spPr>
            <a:xfrm>
              <a:off x="3648633" y="2701272"/>
              <a:ext cx="1152616" cy="544830"/>
            </a:xfrm>
            <a:prstGeom prst="roundRect">
              <a:avLst/>
            </a:prstGeom>
            <a:noFill/>
          </p:spPr>
          <p:style>
            <a:lnRef idx="2">
              <a:schemeClr val="dk1"/>
            </a:lnRef>
            <a:fillRef idx="1">
              <a:schemeClr val="lt1"/>
            </a:fillRef>
            <a:effectRef idx="0">
              <a:schemeClr val="dk1"/>
            </a:effectRef>
            <a:fontRef idx="minor">
              <a:schemeClr val="dk1"/>
            </a:fontRef>
          </p:style>
          <p:txBody>
            <a:bodyPr wrap="square" lIns="0" tIns="0" rIns="0" bIns="0" rtlCol="0" anchor="ctr">
              <a:spAutoFit/>
            </a:bodyPr>
            <a:lstStyle/>
            <a:p>
              <a:pPr algn="ctr"/>
              <a:r>
                <a:rPr lang="ja-JP" altLang="en-US" sz="1600" dirty="0" smtClean="0">
                  <a:solidFill>
                    <a:schemeClr val="tx1"/>
                  </a:solidFill>
                  <a:latin typeface="Calibri" panose="020F0502020204030204" pitchFamily="34" charset="0"/>
                  <a:cs typeface="Calibri" panose="020F0502020204030204" pitchFamily="34" charset="0"/>
                </a:rPr>
                <a:t>クローンの対応付け</a:t>
              </a:r>
              <a:endParaRPr kumimoji="1" lang="ja-JP" altLang="en-US" sz="1600" dirty="0">
                <a:solidFill>
                  <a:schemeClr val="tx1"/>
                </a:solidFill>
                <a:latin typeface="Calibri" panose="020F0502020204030204" pitchFamily="34" charset="0"/>
                <a:cs typeface="Calibri" panose="020F0502020204030204" pitchFamily="34" charset="0"/>
              </a:endParaRPr>
            </a:p>
          </p:txBody>
        </p:sp>
        <p:sp>
          <p:nvSpPr>
            <p:cNvPr id="16" name="角丸四角形 15"/>
            <p:cNvSpPr/>
            <p:nvPr/>
          </p:nvSpPr>
          <p:spPr>
            <a:xfrm>
              <a:off x="7110744" y="2692160"/>
              <a:ext cx="1607665" cy="544830"/>
            </a:xfrm>
            <a:prstGeom prst="roundRect">
              <a:avLst/>
            </a:prstGeom>
            <a:noFill/>
          </p:spPr>
          <p:style>
            <a:lnRef idx="2">
              <a:schemeClr val="dk1"/>
            </a:lnRef>
            <a:fillRef idx="1">
              <a:schemeClr val="lt1"/>
            </a:fillRef>
            <a:effectRef idx="0">
              <a:schemeClr val="dk1"/>
            </a:effectRef>
            <a:fontRef idx="minor">
              <a:schemeClr val="dk1"/>
            </a:fontRef>
          </p:style>
          <p:txBody>
            <a:bodyPr wrap="square" lIns="0" tIns="0" rIns="0" bIns="0" rtlCol="0" anchor="ctr">
              <a:spAutoFit/>
            </a:bodyPr>
            <a:lstStyle/>
            <a:p>
              <a:pPr algn="ctr"/>
              <a:r>
                <a:rPr lang="ja-JP" altLang="en-US" sz="1600" dirty="0" smtClean="0">
                  <a:solidFill>
                    <a:schemeClr val="tx1"/>
                  </a:solidFill>
                  <a:latin typeface="Calibri" panose="020F0502020204030204" pitchFamily="34" charset="0"/>
                  <a:cs typeface="Calibri" panose="020F0502020204030204" pitchFamily="34" charset="0"/>
                </a:rPr>
                <a:t>クローンセット</a:t>
              </a:r>
              <a:r>
                <a:rPr lang="en-US" altLang="ja-JP" sz="1600" dirty="0" smtClean="0">
                  <a:solidFill>
                    <a:schemeClr val="tx1"/>
                  </a:solidFill>
                  <a:latin typeface="Calibri" panose="020F0502020204030204" pitchFamily="34" charset="0"/>
                  <a:cs typeface="Calibri" panose="020F0502020204030204" pitchFamily="34" charset="0"/>
                </a:rPr>
                <a:t/>
              </a:r>
              <a:br>
                <a:rPr lang="en-US" altLang="ja-JP" sz="1600" dirty="0" smtClean="0">
                  <a:solidFill>
                    <a:schemeClr val="tx1"/>
                  </a:solidFill>
                  <a:latin typeface="Calibri" panose="020F0502020204030204" pitchFamily="34" charset="0"/>
                  <a:cs typeface="Calibri" panose="020F0502020204030204" pitchFamily="34" charset="0"/>
                </a:rPr>
              </a:br>
              <a:r>
                <a:rPr lang="ja-JP" altLang="en-US" sz="1600" dirty="0" smtClean="0">
                  <a:solidFill>
                    <a:schemeClr val="tx1"/>
                  </a:solidFill>
                  <a:latin typeface="Calibri" panose="020F0502020204030204" pitchFamily="34" charset="0"/>
                  <a:cs typeface="Calibri" panose="020F0502020204030204" pitchFamily="34" charset="0"/>
                </a:rPr>
                <a:t>の分類</a:t>
              </a:r>
              <a:endParaRPr kumimoji="1" lang="ja-JP" altLang="en-US" sz="1600" dirty="0">
                <a:solidFill>
                  <a:schemeClr val="tx1"/>
                </a:solidFill>
                <a:latin typeface="Calibri" panose="020F0502020204030204" pitchFamily="34" charset="0"/>
                <a:cs typeface="Calibri" panose="020F0502020204030204" pitchFamily="34" charset="0"/>
              </a:endParaRPr>
            </a:p>
          </p:txBody>
        </p:sp>
        <p:cxnSp>
          <p:nvCxnSpPr>
            <p:cNvPr id="17" name="直線矢印コネクタ 16"/>
            <p:cNvCxnSpPr>
              <a:stCxn id="10" idx="3"/>
              <a:endCxn id="19" idx="1"/>
            </p:cNvCxnSpPr>
            <p:nvPr/>
          </p:nvCxnSpPr>
          <p:spPr>
            <a:xfrm flipV="1">
              <a:off x="4801249" y="2968680"/>
              <a:ext cx="371044" cy="5007"/>
            </a:xfrm>
            <a:prstGeom prst="straightConnector1">
              <a:avLst/>
            </a:prstGeom>
            <a:ln w="2540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9" idx="3"/>
              <a:endCxn id="16" idx="1"/>
            </p:cNvCxnSpPr>
            <p:nvPr/>
          </p:nvCxnSpPr>
          <p:spPr>
            <a:xfrm flipV="1">
              <a:off x="6721887" y="2964575"/>
              <a:ext cx="388857" cy="4105"/>
            </a:xfrm>
            <a:prstGeom prst="straightConnector1">
              <a:avLst/>
            </a:prstGeom>
            <a:ln w="2540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4768553" y="3574753"/>
              <a:ext cx="2424515" cy="338554"/>
            </a:xfrm>
            <a:prstGeom prst="rect">
              <a:avLst/>
            </a:prstGeom>
          </p:spPr>
          <p:txBody>
            <a:bodyPr wrap="square">
              <a:spAutoFit/>
            </a:bodyPr>
            <a:lstStyle/>
            <a:p>
              <a:pPr algn="ctr"/>
              <a:r>
                <a:rPr lang="ja-JP" altLang="en-US" sz="1600" dirty="0" smtClean="0">
                  <a:latin typeface="+mn-ea"/>
                  <a:ea typeface="+mn-ea"/>
                  <a:cs typeface="Calibri" panose="020F0502020204030204" pitchFamily="34" charset="0"/>
                </a:rPr>
                <a:t>対応付けされたクローン</a:t>
              </a:r>
            </a:p>
          </p:txBody>
        </p:sp>
        <p:cxnSp>
          <p:nvCxnSpPr>
            <p:cNvPr id="12" name="直線矢印コネクタ 11"/>
            <p:cNvCxnSpPr>
              <a:stCxn id="136" idx="3"/>
              <a:endCxn id="10" idx="1"/>
            </p:cNvCxnSpPr>
            <p:nvPr/>
          </p:nvCxnSpPr>
          <p:spPr>
            <a:xfrm flipV="1">
              <a:off x="3154893" y="2973687"/>
              <a:ext cx="493740" cy="558963"/>
            </a:xfrm>
            <a:prstGeom prst="straightConnector1">
              <a:avLst/>
            </a:prstGeom>
            <a:ln w="2540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130" idx="3"/>
              <a:endCxn id="10" idx="1"/>
            </p:cNvCxnSpPr>
            <p:nvPr/>
          </p:nvCxnSpPr>
          <p:spPr>
            <a:xfrm>
              <a:off x="3154893" y="2339029"/>
              <a:ext cx="493740" cy="634658"/>
            </a:xfrm>
            <a:prstGeom prst="straightConnector1">
              <a:avLst/>
            </a:prstGeom>
            <a:ln w="2540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grpSp>
          <p:nvGrpSpPr>
            <p:cNvPr id="170" name="グループ化 169"/>
            <p:cNvGrpSpPr/>
            <p:nvPr/>
          </p:nvGrpSpPr>
          <p:grpSpPr>
            <a:xfrm>
              <a:off x="5172293" y="2411127"/>
              <a:ext cx="1549594" cy="1115105"/>
              <a:chOff x="5059339" y="2436620"/>
              <a:chExt cx="1549594" cy="1115105"/>
            </a:xfrm>
          </p:grpSpPr>
          <p:sp>
            <p:nvSpPr>
              <p:cNvPr id="19" name="正方形/長方形 18"/>
              <p:cNvSpPr/>
              <p:nvPr/>
            </p:nvSpPr>
            <p:spPr>
              <a:xfrm>
                <a:off x="5059339" y="2436620"/>
                <a:ext cx="1549594" cy="1115105"/>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Calibri" panose="020F0502020204030204" pitchFamily="34" charset="0"/>
                  <a:cs typeface="Calibri" panose="020F0502020204030204" pitchFamily="34" charset="0"/>
                </a:endParaRPr>
              </a:p>
            </p:txBody>
          </p:sp>
          <p:sp>
            <p:nvSpPr>
              <p:cNvPr id="21" name="テキスト ボックス 20"/>
              <p:cNvSpPr txBox="1"/>
              <p:nvPr/>
            </p:nvSpPr>
            <p:spPr>
              <a:xfrm>
                <a:off x="5251310" y="3185772"/>
                <a:ext cx="316016" cy="327137"/>
              </a:xfrm>
              <a:prstGeom prst="rect">
                <a:avLst/>
              </a:prstGeom>
              <a:noFill/>
            </p:spPr>
            <p:txBody>
              <a:bodyPr wrap="none" rtlCol="0">
                <a:spAutoFit/>
              </a:bodyPr>
              <a:lstStyle/>
              <a:p>
                <a:pPr algn="ctr"/>
                <a:r>
                  <a:rPr lang="en-US" altLang="ja-JP" sz="1600" dirty="0">
                    <a:latin typeface="+mn-lt"/>
                    <a:cs typeface="Calibri" panose="020F0502020204030204" pitchFamily="34" charset="0"/>
                  </a:rPr>
                  <a:t>C</a:t>
                </a:r>
                <a:r>
                  <a:rPr lang="en-US" altLang="ja-JP" sz="2400" baseline="-16000" dirty="0" smtClean="0">
                    <a:latin typeface="+mn-lt"/>
                    <a:cs typeface="Calibri" panose="020F0502020204030204" pitchFamily="34" charset="0"/>
                  </a:rPr>
                  <a:t>i</a:t>
                </a:r>
              </a:p>
            </p:txBody>
          </p:sp>
          <p:sp>
            <p:nvSpPr>
              <p:cNvPr id="22" name="テキスト ボックス 21"/>
              <p:cNvSpPr txBox="1"/>
              <p:nvPr/>
            </p:nvSpPr>
            <p:spPr>
              <a:xfrm>
                <a:off x="5848294" y="3176913"/>
                <a:ext cx="536327" cy="327137"/>
              </a:xfrm>
              <a:prstGeom prst="rect">
                <a:avLst/>
              </a:prstGeom>
              <a:noFill/>
            </p:spPr>
            <p:txBody>
              <a:bodyPr wrap="none" rtlCol="0">
                <a:spAutoFit/>
              </a:bodyPr>
              <a:lstStyle/>
              <a:p>
                <a:pPr algn="ctr"/>
                <a:r>
                  <a:rPr lang="en-US" altLang="ja-JP" sz="1600" dirty="0" smtClean="0">
                    <a:latin typeface="+mn-lt"/>
                    <a:cs typeface="Calibri" panose="020F0502020204030204" pitchFamily="34" charset="0"/>
                  </a:rPr>
                  <a:t>C</a:t>
                </a:r>
                <a:r>
                  <a:rPr lang="en-US" altLang="ja-JP" sz="2400" baseline="-16000" dirty="0" smtClean="0">
                    <a:latin typeface="+mn-lt"/>
                    <a:cs typeface="Calibri" panose="020F0502020204030204" pitchFamily="34" charset="0"/>
                  </a:rPr>
                  <a:t>i+1</a:t>
                </a:r>
              </a:p>
            </p:txBody>
          </p:sp>
          <p:grpSp>
            <p:nvGrpSpPr>
              <p:cNvPr id="28" name="グループ化 27"/>
              <p:cNvGrpSpPr/>
              <p:nvPr/>
            </p:nvGrpSpPr>
            <p:grpSpPr>
              <a:xfrm>
                <a:off x="5220226" y="2516493"/>
                <a:ext cx="492835" cy="684926"/>
                <a:chOff x="1438040" y="6041887"/>
                <a:chExt cx="315271" cy="410910"/>
              </a:xfrm>
            </p:grpSpPr>
            <p:grpSp>
              <p:nvGrpSpPr>
                <p:cNvPr id="35" name="グループ化 34"/>
                <p:cNvGrpSpPr/>
                <p:nvPr/>
              </p:nvGrpSpPr>
              <p:grpSpPr>
                <a:xfrm>
                  <a:off x="1438040" y="6041887"/>
                  <a:ext cx="315271" cy="410910"/>
                  <a:chOff x="-1303826" y="2671011"/>
                  <a:chExt cx="603478" cy="716036"/>
                </a:xfrm>
              </p:grpSpPr>
              <p:sp>
                <p:nvSpPr>
                  <p:cNvPr id="38" name="メモ 37"/>
                  <p:cNvSpPr/>
                  <p:nvPr/>
                </p:nvSpPr>
                <p:spPr bwMode="auto">
                  <a:xfrm rot="10800000" flipH="1">
                    <a:off x="-1255700" y="2671011"/>
                    <a:ext cx="555352" cy="659897"/>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sp>
                <p:nvSpPr>
                  <p:cNvPr id="39" name="メモ 38"/>
                  <p:cNvSpPr/>
                  <p:nvPr/>
                </p:nvSpPr>
                <p:spPr bwMode="auto">
                  <a:xfrm rot="10800000" flipH="1">
                    <a:off x="-1303826" y="2727151"/>
                    <a:ext cx="555352" cy="659896"/>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grpSp>
            <p:sp>
              <p:nvSpPr>
                <p:cNvPr id="36" name="Freeform 13"/>
                <p:cNvSpPr>
                  <a:spLocks/>
                </p:cNvSpPr>
                <p:nvPr/>
              </p:nvSpPr>
              <p:spPr bwMode="auto">
                <a:xfrm>
                  <a:off x="1465106" y="6142772"/>
                  <a:ext cx="219346" cy="1341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sp>
              <p:nvSpPr>
                <p:cNvPr id="37" name="Freeform 13"/>
                <p:cNvSpPr>
                  <a:spLocks/>
                </p:cNvSpPr>
                <p:nvPr/>
              </p:nvSpPr>
              <p:spPr bwMode="auto">
                <a:xfrm>
                  <a:off x="1465106" y="6332664"/>
                  <a:ext cx="219346" cy="843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grpSp>
          <p:grpSp>
            <p:nvGrpSpPr>
              <p:cNvPr id="29" name="グループ化 28"/>
              <p:cNvGrpSpPr/>
              <p:nvPr/>
            </p:nvGrpSpPr>
            <p:grpSpPr>
              <a:xfrm>
                <a:off x="5919520" y="2519881"/>
                <a:ext cx="492837" cy="684926"/>
                <a:chOff x="1444497" y="6771919"/>
                <a:chExt cx="315272" cy="410910"/>
              </a:xfrm>
            </p:grpSpPr>
            <p:grpSp>
              <p:nvGrpSpPr>
                <p:cNvPr id="31" name="グループ化 30"/>
                <p:cNvGrpSpPr/>
                <p:nvPr/>
              </p:nvGrpSpPr>
              <p:grpSpPr>
                <a:xfrm>
                  <a:off x="1444497" y="6771919"/>
                  <a:ext cx="315272" cy="410910"/>
                  <a:chOff x="-1303827" y="2671011"/>
                  <a:chExt cx="603479" cy="716036"/>
                </a:xfrm>
              </p:grpSpPr>
              <p:sp>
                <p:nvSpPr>
                  <p:cNvPr id="33" name="メモ 32"/>
                  <p:cNvSpPr/>
                  <p:nvPr/>
                </p:nvSpPr>
                <p:spPr bwMode="auto">
                  <a:xfrm rot="10800000" flipH="1">
                    <a:off x="-1255700" y="2671011"/>
                    <a:ext cx="555352" cy="659897"/>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sp>
                <p:nvSpPr>
                  <p:cNvPr id="34" name="メモ 33"/>
                  <p:cNvSpPr/>
                  <p:nvPr/>
                </p:nvSpPr>
                <p:spPr bwMode="auto">
                  <a:xfrm rot="10800000" flipH="1">
                    <a:off x="-1303827" y="2727151"/>
                    <a:ext cx="555351" cy="659896"/>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grpSp>
            <p:sp>
              <p:nvSpPr>
                <p:cNvPr id="32" name="Freeform 13"/>
                <p:cNvSpPr>
                  <a:spLocks/>
                </p:cNvSpPr>
                <p:nvPr/>
              </p:nvSpPr>
              <p:spPr bwMode="auto">
                <a:xfrm>
                  <a:off x="1465106" y="6872014"/>
                  <a:ext cx="219346" cy="1341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grpSp>
          <p:cxnSp>
            <p:nvCxnSpPr>
              <p:cNvPr id="30" name="直線矢印コネクタ 29"/>
              <p:cNvCxnSpPr/>
              <p:nvPr/>
            </p:nvCxnSpPr>
            <p:spPr>
              <a:xfrm flipV="1">
                <a:off x="5610985" y="2773965"/>
                <a:ext cx="371308" cy="2"/>
              </a:xfrm>
              <a:prstGeom prst="straightConnector1">
                <a:avLst/>
              </a:prstGeom>
              <a:ln w="25400">
                <a:solidFill>
                  <a:schemeClr val="tx1"/>
                </a:solidFill>
                <a:headEnd type="diamond" w="lg" len="lg"/>
                <a:tailEnd type="triangle" w="lg" len="lg"/>
              </a:ln>
            </p:spPr>
            <p:style>
              <a:lnRef idx="1">
                <a:schemeClr val="accent1"/>
              </a:lnRef>
              <a:fillRef idx="0">
                <a:schemeClr val="accent1"/>
              </a:fillRef>
              <a:effectRef idx="0">
                <a:schemeClr val="accent1"/>
              </a:effectRef>
              <a:fontRef idx="minor">
                <a:schemeClr val="tx1"/>
              </a:fontRef>
            </p:style>
          </p:cxnSp>
        </p:grpSp>
        <p:cxnSp>
          <p:nvCxnSpPr>
            <p:cNvPr id="90" name="直線矢印コネクタ 89"/>
            <p:cNvCxnSpPr>
              <a:stCxn id="14" idx="0"/>
              <a:endCxn id="7" idx="2"/>
            </p:cNvCxnSpPr>
            <p:nvPr/>
          </p:nvCxnSpPr>
          <p:spPr>
            <a:xfrm flipV="1">
              <a:off x="1892254" y="2609518"/>
              <a:ext cx="0" cy="646963"/>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useBgFill="1">
          <p:nvSpPr>
            <p:cNvPr id="58" name="テキスト ボックス 57"/>
            <p:cNvSpPr txBox="1"/>
            <p:nvPr/>
          </p:nvSpPr>
          <p:spPr>
            <a:xfrm>
              <a:off x="1546203" y="2804367"/>
              <a:ext cx="681149" cy="246221"/>
            </a:xfrm>
            <a:prstGeom prst="rect">
              <a:avLst/>
            </a:prstGeom>
          </p:spPr>
          <p:txBody>
            <a:bodyPr wrap="none" lIns="0" tIns="0" rIns="0" bIns="0" rtlCol="0">
              <a:spAutoFit/>
            </a:bodyPr>
            <a:lstStyle/>
            <a:p>
              <a:r>
                <a:rPr kumimoji="1" lang="en-US" altLang="ja-JP" sz="1600" dirty="0" err="1" smtClean="0">
                  <a:solidFill>
                    <a:srgbClr val="FF0000"/>
                  </a:solidFill>
                </a:rPr>
                <a:t>CCVolti</a:t>
              </a:r>
              <a:endParaRPr kumimoji="1" lang="ja-JP" altLang="en-US" sz="1600" dirty="0"/>
            </a:p>
          </p:txBody>
        </p:sp>
        <p:grpSp>
          <p:nvGrpSpPr>
            <p:cNvPr id="145" name="グループ化 144"/>
            <p:cNvGrpSpPr/>
            <p:nvPr/>
          </p:nvGrpSpPr>
          <p:grpSpPr>
            <a:xfrm>
              <a:off x="414424" y="3153712"/>
              <a:ext cx="2855314" cy="973306"/>
              <a:chOff x="199264" y="3258654"/>
              <a:chExt cx="2855314" cy="973306"/>
            </a:xfrm>
          </p:grpSpPr>
          <p:cxnSp>
            <p:nvCxnSpPr>
              <p:cNvPr id="9" name="直線矢印コネクタ 8"/>
              <p:cNvCxnSpPr>
                <a:stCxn id="14" idx="3"/>
                <a:endCxn id="136" idx="1"/>
              </p:cNvCxnSpPr>
              <p:nvPr/>
            </p:nvCxnSpPr>
            <p:spPr>
              <a:xfrm>
                <a:off x="2150338" y="3633838"/>
                <a:ext cx="335862" cy="3754"/>
              </a:xfrm>
              <a:prstGeom prst="straightConnector1">
                <a:avLst/>
              </a:prstGeom>
              <a:ln w="2540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141" idx="3"/>
                <a:endCxn id="14" idx="1"/>
              </p:cNvCxnSpPr>
              <p:nvPr/>
            </p:nvCxnSpPr>
            <p:spPr>
              <a:xfrm>
                <a:off x="755486" y="3627967"/>
                <a:ext cx="448364" cy="5871"/>
              </a:xfrm>
              <a:prstGeom prst="straightConnector1">
                <a:avLst/>
              </a:prstGeom>
              <a:ln w="2540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14" name="角丸四角形 13"/>
              <p:cNvSpPr/>
              <p:nvPr/>
            </p:nvSpPr>
            <p:spPr>
              <a:xfrm>
                <a:off x="1203850" y="3361423"/>
                <a:ext cx="946488" cy="544830"/>
              </a:xfrm>
              <a:prstGeom prst="roundRect">
                <a:avLst/>
              </a:prstGeom>
              <a:noFill/>
            </p:spPr>
            <p:style>
              <a:lnRef idx="2">
                <a:schemeClr val="dk1"/>
              </a:lnRef>
              <a:fillRef idx="1">
                <a:schemeClr val="lt1"/>
              </a:fillRef>
              <a:effectRef idx="0">
                <a:schemeClr val="dk1"/>
              </a:effectRef>
              <a:fontRef idx="minor">
                <a:schemeClr val="dk1"/>
              </a:fontRef>
            </p:style>
            <p:txBody>
              <a:bodyPr wrap="square" lIns="0" tIns="0" rIns="0" bIns="0" rtlCol="0" anchor="ctr">
                <a:spAutoFit/>
              </a:bodyPr>
              <a:lstStyle/>
              <a:p>
                <a:pPr algn="ctr"/>
                <a:r>
                  <a:rPr lang="ja-JP" altLang="en-US" sz="1600" dirty="0" smtClean="0">
                    <a:solidFill>
                      <a:schemeClr val="tx1"/>
                    </a:solidFill>
                    <a:latin typeface="Calibri" panose="020F0502020204030204" pitchFamily="34" charset="0"/>
                    <a:cs typeface="Calibri" panose="020F0502020204030204" pitchFamily="34" charset="0"/>
                  </a:rPr>
                  <a:t>クローン</a:t>
                </a:r>
                <a:r>
                  <a:rPr lang="en-US" altLang="ja-JP" sz="1600" dirty="0" smtClean="0">
                    <a:solidFill>
                      <a:schemeClr val="tx1"/>
                    </a:solidFill>
                    <a:latin typeface="Calibri" panose="020F0502020204030204" pitchFamily="34" charset="0"/>
                    <a:cs typeface="Calibri" panose="020F0502020204030204" pitchFamily="34" charset="0"/>
                  </a:rPr>
                  <a:t/>
                </a:r>
                <a:br>
                  <a:rPr lang="en-US" altLang="ja-JP" sz="1600" dirty="0" smtClean="0">
                    <a:solidFill>
                      <a:schemeClr val="tx1"/>
                    </a:solidFill>
                    <a:latin typeface="Calibri" panose="020F0502020204030204" pitchFamily="34" charset="0"/>
                    <a:cs typeface="Calibri" panose="020F0502020204030204" pitchFamily="34" charset="0"/>
                  </a:rPr>
                </a:br>
                <a:r>
                  <a:rPr lang="ja-JP" altLang="en-US" sz="1600" dirty="0" smtClean="0">
                    <a:solidFill>
                      <a:schemeClr val="tx1"/>
                    </a:solidFill>
                    <a:latin typeface="Calibri" panose="020F0502020204030204" pitchFamily="34" charset="0"/>
                    <a:cs typeface="Calibri" panose="020F0502020204030204" pitchFamily="34" charset="0"/>
                  </a:rPr>
                  <a:t>検出</a:t>
                </a:r>
                <a:endParaRPr lang="ja-JP" altLang="en-US" sz="1600" dirty="0">
                  <a:solidFill>
                    <a:schemeClr val="tx1"/>
                  </a:solidFill>
                  <a:latin typeface="Calibri" panose="020F0502020204030204" pitchFamily="34" charset="0"/>
                  <a:cs typeface="Calibri" panose="020F0502020204030204" pitchFamily="34" charset="0"/>
                </a:endParaRPr>
              </a:p>
            </p:txBody>
          </p:sp>
          <p:sp>
            <p:nvSpPr>
              <p:cNvPr id="54" name="テキスト ボックス 53"/>
              <p:cNvSpPr txBox="1"/>
              <p:nvPr/>
            </p:nvSpPr>
            <p:spPr>
              <a:xfrm>
                <a:off x="199264" y="3884931"/>
                <a:ext cx="614273" cy="338553"/>
              </a:xfrm>
              <a:prstGeom prst="rect">
                <a:avLst/>
              </a:prstGeom>
              <a:noFill/>
            </p:spPr>
            <p:txBody>
              <a:bodyPr wrap="none" rtlCol="0">
                <a:spAutoFit/>
              </a:bodyPr>
              <a:lstStyle/>
              <a:p>
                <a:pPr algn="ctr"/>
                <a:r>
                  <a:rPr lang="en-US" altLang="ja-JP" sz="1600" dirty="0" smtClean="0">
                    <a:latin typeface="+mn-lt"/>
                    <a:cs typeface="Calibri" panose="020F0502020204030204" pitchFamily="34" charset="0"/>
                  </a:rPr>
                  <a:t>V</a:t>
                </a:r>
                <a:r>
                  <a:rPr lang="en-US" altLang="ja-JP" sz="2400" baseline="-16000" dirty="0" smtClean="0">
                    <a:latin typeface="+mn-lt"/>
                    <a:cs typeface="Calibri" panose="020F0502020204030204" pitchFamily="34" charset="0"/>
                  </a:rPr>
                  <a:t>i+1</a:t>
                </a:r>
              </a:p>
            </p:txBody>
          </p:sp>
          <p:sp>
            <p:nvSpPr>
              <p:cNvPr id="25" name="テキスト ボックス 24"/>
              <p:cNvSpPr txBox="1"/>
              <p:nvPr/>
            </p:nvSpPr>
            <p:spPr>
              <a:xfrm>
                <a:off x="2441910" y="3893406"/>
                <a:ext cx="612668" cy="338554"/>
              </a:xfrm>
              <a:prstGeom prst="rect">
                <a:avLst/>
              </a:prstGeom>
              <a:noFill/>
            </p:spPr>
            <p:txBody>
              <a:bodyPr wrap="none" rtlCol="0">
                <a:spAutoFit/>
              </a:bodyPr>
              <a:lstStyle/>
              <a:p>
                <a:pPr algn="ctr"/>
                <a:r>
                  <a:rPr lang="en-US" altLang="ja-JP" sz="1600" dirty="0" smtClean="0">
                    <a:latin typeface="+mn-lt"/>
                    <a:cs typeface="Calibri" panose="020F0502020204030204" pitchFamily="34" charset="0"/>
                  </a:rPr>
                  <a:t>C</a:t>
                </a:r>
                <a:r>
                  <a:rPr lang="en-US" altLang="ja-JP" sz="2400" baseline="-16000" dirty="0" smtClean="0">
                    <a:latin typeface="+mn-lt"/>
                    <a:cs typeface="Calibri" panose="020F0502020204030204" pitchFamily="34" charset="0"/>
                  </a:rPr>
                  <a:t>i+1</a:t>
                </a:r>
                <a:endParaRPr lang="en-US" altLang="ja-JP" sz="2400" baseline="-16000" dirty="0">
                  <a:latin typeface="+mn-lt"/>
                  <a:cs typeface="Calibri" panose="020F0502020204030204" pitchFamily="34" charset="0"/>
                </a:endParaRPr>
              </a:p>
            </p:txBody>
          </p:sp>
          <p:grpSp>
            <p:nvGrpSpPr>
              <p:cNvPr id="131" name="グループ化 130"/>
              <p:cNvGrpSpPr/>
              <p:nvPr/>
            </p:nvGrpSpPr>
            <p:grpSpPr>
              <a:xfrm>
                <a:off x="2486200" y="3268279"/>
                <a:ext cx="492835" cy="684926"/>
                <a:chOff x="1438040" y="6041887"/>
                <a:chExt cx="315271" cy="410910"/>
              </a:xfrm>
            </p:grpSpPr>
            <p:grpSp>
              <p:nvGrpSpPr>
                <p:cNvPr id="132" name="グループ化 131"/>
                <p:cNvGrpSpPr/>
                <p:nvPr/>
              </p:nvGrpSpPr>
              <p:grpSpPr>
                <a:xfrm>
                  <a:off x="1438040" y="6041887"/>
                  <a:ext cx="315271" cy="410910"/>
                  <a:chOff x="-1303826" y="2671011"/>
                  <a:chExt cx="603478" cy="716036"/>
                </a:xfrm>
              </p:grpSpPr>
              <p:sp>
                <p:nvSpPr>
                  <p:cNvPr id="135" name="メモ 134"/>
                  <p:cNvSpPr/>
                  <p:nvPr/>
                </p:nvSpPr>
                <p:spPr bwMode="auto">
                  <a:xfrm rot="10800000" flipH="1">
                    <a:off x="-1255700" y="2671011"/>
                    <a:ext cx="555352" cy="659897"/>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sp>
                <p:nvSpPr>
                  <p:cNvPr id="136" name="メモ 135"/>
                  <p:cNvSpPr/>
                  <p:nvPr/>
                </p:nvSpPr>
                <p:spPr bwMode="auto">
                  <a:xfrm rot="10800000" flipH="1">
                    <a:off x="-1303826" y="2727151"/>
                    <a:ext cx="555352" cy="659896"/>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grpSp>
            <p:sp>
              <p:nvSpPr>
                <p:cNvPr id="133" name="Freeform 13"/>
                <p:cNvSpPr>
                  <a:spLocks/>
                </p:cNvSpPr>
                <p:nvPr/>
              </p:nvSpPr>
              <p:spPr bwMode="auto">
                <a:xfrm>
                  <a:off x="1465106" y="6142772"/>
                  <a:ext cx="219346" cy="1341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grpSp>
          <p:grpSp>
            <p:nvGrpSpPr>
              <p:cNvPr id="138" name="グループ化 137"/>
              <p:cNvGrpSpPr/>
              <p:nvPr/>
            </p:nvGrpSpPr>
            <p:grpSpPr>
              <a:xfrm>
                <a:off x="301953" y="3258654"/>
                <a:ext cx="492835" cy="684926"/>
                <a:chOff x="-1303826" y="2671011"/>
                <a:chExt cx="603478" cy="716036"/>
              </a:xfrm>
            </p:grpSpPr>
            <p:sp>
              <p:nvSpPr>
                <p:cNvPr id="140" name="メモ 139"/>
                <p:cNvSpPr/>
                <p:nvPr/>
              </p:nvSpPr>
              <p:spPr bwMode="auto">
                <a:xfrm rot="10800000" flipH="1">
                  <a:off x="-1255700" y="2671011"/>
                  <a:ext cx="555352" cy="659897"/>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sp>
              <p:nvSpPr>
                <p:cNvPr id="141" name="メモ 140"/>
                <p:cNvSpPr/>
                <p:nvPr/>
              </p:nvSpPr>
              <p:spPr bwMode="auto">
                <a:xfrm rot="10800000" flipH="1">
                  <a:off x="-1303826" y="2727151"/>
                  <a:ext cx="555352" cy="659896"/>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grpSp>
        </p:grpSp>
        <p:grpSp>
          <p:nvGrpSpPr>
            <p:cNvPr id="146" name="グループ化 145"/>
            <p:cNvGrpSpPr/>
            <p:nvPr/>
          </p:nvGrpSpPr>
          <p:grpSpPr>
            <a:xfrm>
              <a:off x="517113" y="1969716"/>
              <a:ext cx="2677082" cy="957762"/>
              <a:chOff x="301953" y="1988033"/>
              <a:chExt cx="2677082" cy="957762"/>
            </a:xfrm>
          </p:grpSpPr>
          <p:cxnSp>
            <p:nvCxnSpPr>
              <p:cNvPr id="6" name="直線矢印コネクタ 5"/>
              <p:cNvCxnSpPr>
                <a:stCxn id="144" idx="3"/>
                <a:endCxn id="7" idx="1"/>
              </p:cNvCxnSpPr>
              <p:nvPr/>
            </p:nvCxnSpPr>
            <p:spPr>
              <a:xfrm flipV="1">
                <a:off x="755486" y="2355420"/>
                <a:ext cx="448364" cy="2936"/>
              </a:xfrm>
              <a:prstGeom prst="straightConnector1">
                <a:avLst/>
              </a:prstGeom>
              <a:ln w="2540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1203850" y="2083005"/>
                <a:ext cx="946488" cy="544830"/>
              </a:xfrm>
              <a:prstGeom prst="roundRect">
                <a:avLst/>
              </a:prstGeom>
              <a:noFill/>
            </p:spPr>
            <p:style>
              <a:lnRef idx="2">
                <a:schemeClr val="dk1"/>
              </a:lnRef>
              <a:fillRef idx="1">
                <a:schemeClr val="lt1"/>
              </a:fillRef>
              <a:effectRef idx="0">
                <a:schemeClr val="dk1"/>
              </a:effectRef>
              <a:fontRef idx="minor">
                <a:schemeClr val="dk1"/>
              </a:fontRef>
            </p:style>
            <p:txBody>
              <a:bodyPr wrap="square" lIns="0" tIns="0" rIns="0" bIns="0" rtlCol="0" anchor="ctr">
                <a:spAutoFit/>
              </a:bodyPr>
              <a:lstStyle/>
              <a:p>
                <a:pPr algn="ctr"/>
                <a:r>
                  <a:rPr lang="ja-JP" altLang="en-US" sz="1600" dirty="0" smtClean="0">
                    <a:solidFill>
                      <a:schemeClr val="tx1"/>
                    </a:solidFill>
                    <a:latin typeface="Calibri" panose="020F0502020204030204" pitchFamily="34" charset="0"/>
                    <a:cs typeface="Calibri" panose="020F0502020204030204" pitchFamily="34" charset="0"/>
                  </a:rPr>
                  <a:t>クローン</a:t>
                </a:r>
                <a:r>
                  <a:rPr lang="en-US" altLang="ja-JP" sz="1600" dirty="0" smtClean="0">
                    <a:solidFill>
                      <a:schemeClr val="tx1"/>
                    </a:solidFill>
                    <a:latin typeface="Calibri" panose="020F0502020204030204" pitchFamily="34" charset="0"/>
                    <a:cs typeface="Calibri" panose="020F0502020204030204" pitchFamily="34" charset="0"/>
                  </a:rPr>
                  <a:t/>
                </a:r>
                <a:br>
                  <a:rPr lang="en-US" altLang="ja-JP" sz="1600" dirty="0" smtClean="0">
                    <a:solidFill>
                      <a:schemeClr val="tx1"/>
                    </a:solidFill>
                    <a:latin typeface="Calibri" panose="020F0502020204030204" pitchFamily="34" charset="0"/>
                    <a:cs typeface="Calibri" panose="020F0502020204030204" pitchFamily="34" charset="0"/>
                  </a:rPr>
                </a:br>
                <a:r>
                  <a:rPr lang="ja-JP" altLang="en-US" sz="1600" dirty="0" smtClean="0">
                    <a:solidFill>
                      <a:schemeClr val="tx1"/>
                    </a:solidFill>
                    <a:latin typeface="Calibri" panose="020F0502020204030204" pitchFamily="34" charset="0"/>
                    <a:cs typeface="Calibri" panose="020F0502020204030204" pitchFamily="34" charset="0"/>
                  </a:rPr>
                  <a:t>検出</a:t>
                </a:r>
                <a:endParaRPr kumimoji="1" lang="ja-JP" altLang="en-US" sz="1600" dirty="0">
                  <a:solidFill>
                    <a:schemeClr val="tx1"/>
                  </a:solidFill>
                  <a:latin typeface="Calibri" panose="020F0502020204030204" pitchFamily="34" charset="0"/>
                  <a:cs typeface="Calibri" panose="020F0502020204030204" pitchFamily="34" charset="0"/>
                </a:endParaRPr>
              </a:p>
            </p:txBody>
          </p:sp>
          <p:cxnSp>
            <p:nvCxnSpPr>
              <p:cNvPr id="8" name="直線矢印コネクタ 7"/>
              <p:cNvCxnSpPr>
                <a:stCxn id="7" idx="3"/>
                <a:endCxn id="130" idx="1"/>
              </p:cNvCxnSpPr>
              <p:nvPr/>
            </p:nvCxnSpPr>
            <p:spPr>
              <a:xfrm>
                <a:off x="2150338" y="2355420"/>
                <a:ext cx="335862" cy="1926"/>
              </a:xfrm>
              <a:prstGeom prst="straightConnector1">
                <a:avLst/>
              </a:prstGeom>
              <a:ln w="254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329507" y="2607242"/>
                <a:ext cx="362600" cy="338553"/>
              </a:xfrm>
              <a:prstGeom prst="rect">
                <a:avLst/>
              </a:prstGeom>
              <a:noFill/>
            </p:spPr>
            <p:txBody>
              <a:bodyPr wrap="none" rtlCol="0">
                <a:spAutoFit/>
              </a:bodyPr>
              <a:lstStyle/>
              <a:p>
                <a:pPr algn="ctr"/>
                <a:r>
                  <a:rPr lang="en-US" altLang="ja-JP" sz="1600" dirty="0" smtClean="0">
                    <a:latin typeface="+mn-lt"/>
                    <a:cs typeface="Calibri" panose="020F0502020204030204" pitchFamily="34" charset="0"/>
                  </a:rPr>
                  <a:t>V</a:t>
                </a:r>
                <a:r>
                  <a:rPr lang="en-US" altLang="ja-JP" sz="2400" baseline="-16000" dirty="0" smtClean="0">
                    <a:latin typeface="+mn-lt"/>
                    <a:cs typeface="Calibri" panose="020F0502020204030204" pitchFamily="34" charset="0"/>
                  </a:rPr>
                  <a:t>i</a:t>
                </a:r>
              </a:p>
            </p:txBody>
          </p:sp>
          <p:sp>
            <p:nvSpPr>
              <p:cNvPr id="24" name="テキスト ボックス 23"/>
              <p:cNvSpPr txBox="1"/>
              <p:nvPr/>
            </p:nvSpPr>
            <p:spPr>
              <a:xfrm>
                <a:off x="2569341" y="2606386"/>
                <a:ext cx="357790" cy="338554"/>
              </a:xfrm>
              <a:prstGeom prst="rect">
                <a:avLst/>
              </a:prstGeom>
              <a:noFill/>
            </p:spPr>
            <p:txBody>
              <a:bodyPr wrap="none" rtlCol="0">
                <a:spAutoFit/>
              </a:bodyPr>
              <a:lstStyle/>
              <a:p>
                <a:pPr algn="ctr"/>
                <a:r>
                  <a:rPr lang="en-US" altLang="ja-JP" sz="1600" dirty="0" smtClean="0">
                    <a:latin typeface="+mn-lt"/>
                    <a:cs typeface="Calibri" panose="020F0502020204030204" pitchFamily="34" charset="0"/>
                  </a:rPr>
                  <a:t>C</a:t>
                </a:r>
                <a:r>
                  <a:rPr lang="en-US" altLang="ja-JP" sz="2400" baseline="-16000" dirty="0" smtClean="0">
                    <a:latin typeface="+mn-lt"/>
                    <a:cs typeface="Calibri" panose="020F0502020204030204" pitchFamily="34" charset="0"/>
                  </a:rPr>
                  <a:t>i</a:t>
                </a:r>
                <a:endParaRPr lang="en-US" altLang="ja-JP" sz="2400" baseline="-16000" dirty="0">
                  <a:latin typeface="+mn-lt"/>
                  <a:cs typeface="Calibri" panose="020F0502020204030204" pitchFamily="34" charset="0"/>
                </a:endParaRPr>
              </a:p>
            </p:txBody>
          </p:sp>
          <p:grpSp>
            <p:nvGrpSpPr>
              <p:cNvPr id="125" name="グループ化 124"/>
              <p:cNvGrpSpPr/>
              <p:nvPr/>
            </p:nvGrpSpPr>
            <p:grpSpPr>
              <a:xfrm>
                <a:off x="2486200" y="1988033"/>
                <a:ext cx="492835" cy="684926"/>
                <a:chOff x="1438040" y="6041887"/>
                <a:chExt cx="315271" cy="410910"/>
              </a:xfrm>
            </p:grpSpPr>
            <p:grpSp>
              <p:nvGrpSpPr>
                <p:cNvPr id="126" name="グループ化 125"/>
                <p:cNvGrpSpPr/>
                <p:nvPr/>
              </p:nvGrpSpPr>
              <p:grpSpPr>
                <a:xfrm>
                  <a:off x="1438040" y="6041887"/>
                  <a:ext cx="315271" cy="410910"/>
                  <a:chOff x="-1303826" y="2671011"/>
                  <a:chExt cx="603478" cy="716036"/>
                </a:xfrm>
              </p:grpSpPr>
              <p:sp>
                <p:nvSpPr>
                  <p:cNvPr id="129" name="メモ 128"/>
                  <p:cNvSpPr/>
                  <p:nvPr/>
                </p:nvSpPr>
                <p:spPr bwMode="auto">
                  <a:xfrm rot="10800000" flipH="1">
                    <a:off x="-1255700" y="2671011"/>
                    <a:ext cx="555352" cy="659897"/>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sp>
                <p:nvSpPr>
                  <p:cNvPr id="130" name="メモ 129"/>
                  <p:cNvSpPr/>
                  <p:nvPr/>
                </p:nvSpPr>
                <p:spPr bwMode="auto">
                  <a:xfrm rot="10800000" flipH="1">
                    <a:off x="-1303826" y="2727151"/>
                    <a:ext cx="555352" cy="659896"/>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grpSp>
            <p:sp>
              <p:nvSpPr>
                <p:cNvPr id="127" name="Freeform 13"/>
                <p:cNvSpPr>
                  <a:spLocks/>
                </p:cNvSpPr>
                <p:nvPr/>
              </p:nvSpPr>
              <p:spPr bwMode="auto">
                <a:xfrm>
                  <a:off x="1465106" y="6142772"/>
                  <a:ext cx="219346" cy="1341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sp>
              <p:nvSpPr>
                <p:cNvPr id="128" name="Freeform 13"/>
                <p:cNvSpPr>
                  <a:spLocks/>
                </p:cNvSpPr>
                <p:nvPr/>
              </p:nvSpPr>
              <p:spPr bwMode="auto">
                <a:xfrm>
                  <a:off x="1465106" y="6332664"/>
                  <a:ext cx="219346" cy="843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tx1">
                    <a:lumMod val="25000"/>
                    <a:lumOff val="75000"/>
                  </a:schemeClr>
                </a:solidFill>
                <a:ln w="9525" cap="rnd">
                  <a:solidFill>
                    <a:schemeClr val="tx1"/>
                  </a:solidFill>
                  <a:round/>
                  <a:headEnd/>
                  <a:tailEnd/>
                </a:ln>
              </p:spPr>
              <p:txBody>
                <a:bodyPr/>
                <a:lstStyle/>
                <a:p>
                  <a:endParaRPr lang="ja-JP" altLang="ja-JP" sz="1050" b="1" u="sng">
                    <a:latin typeface="Calibri" panose="020F0502020204030204" pitchFamily="34" charset="0"/>
                    <a:ea typeface="MS UI Gothic" pitchFamily="50" charset="-128"/>
                    <a:cs typeface="Calibri" panose="020F0502020204030204" pitchFamily="34" charset="0"/>
                  </a:endParaRPr>
                </a:p>
              </p:txBody>
            </p:sp>
          </p:grpSp>
          <p:grpSp>
            <p:nvGrpSpPr>
              <p:cNvPr id="142" name="グループ化 141"/>
              <p:cNvGrpSpPr/>
              <p:nvPr/>
            </p:nvGrpSpPr>
            <p:grpSpPr>
              <a:xfrm>
                <a:off x="301953" y="1989043"/>
                <a:ext cx="492835" cy="684926"/>
                <a:chOff x="-1303826" y="2671011"/>
                <a:chExt cx="603478" cy="716036"/>
              </a:xfrm>
            </p:grpSpPr>
            <p:sp>
              <p:nvSpPr>
                <p:cNvPr id="143" name="メモ 142"/>
                <p:cNvSpPr/>
                <p:nvPr/>
              </p:nvSpPr>
              <p:spPr bwMode="auto">
                <a:xfrm rot="10800000" flipH="1">
                  <a:off x="-1255700" y="2671011"/>
                  <a:ext cx="555352" cy="659897"/>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sp>
              <p:nvSpPr>
                <p:cNvPr id="144" name="メモ 143"/>
                <p:cNvSpPr/>
                <p:nvPr/>
              </p:nvSpPr>
              <p:spPr bwMode="auto">
                <a:xfrm rot="10800000" flipH="1">
                  <a:off x="-1303826" y="2727151"/>
                  <a:ext cx="555352" cy="659896"/>
                </a:xfrm>
                <a:prstGeom prst="foldedCorner">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grpSp>
        </p:grpSp>
        <p:sp>
          <p:nvSpPr>
            <p:cNvPr id="3" name="テキスト ボックス 2"/>
            <p:cNvSpPr txBox="1"/>
            <p:nvPr/>
          </p:nvSpPr>
          <p:spPr>
            <a:xfrm>
              <a:off x="771216" y="2636503"/>
              <a:ext cx="453970" cy="307777"/>
            </a:xfrm>
            <a:prstGeom prst="rect">
              <a:avLst/>
            </a:prstGeom>
            <a:noFill/>
          </p:spPr>
          <p:txBody>
            <a:bodyPr wrap="none" rtlCol="0">
              <a:spAutoFit/>
            </a:bodyPr>
            <a:lstStyle/>
            <a:p>
              <a:r>
                <a:rPr kumimoji="1" lang="ja-JP" altLang="en-US" sz="1400" dirty="0" smtClean="0"/>
                <a:t>・・・</a:t>
              </a:r>
              <a:endParaRPr kumimoji="1" lang="ja-JP" altLang="en-US" sz="1400" dirty="0"/>
            </a:p>
          </p:txBody>
        </p:sp>
        <p:sp>
          <p:nvSpPr>
            <p:cNvPr id="74" name="テキスト ボックス 73"/>
            <p:cNvSpPr txBox="1"/>
            <p:nvPr/>
          </p:nvSpPr>
          <p:spPr>
            <a:xfrm>
              <a:off x="839588" y="3829069"/>
              <a:ext cx="453970" cy="307777"/>
            </a:xfrm>
            <a:prstGeom prst="rect">
              <a:avLst/>
            </a:prstGeom>
            <a:noFill/>
          </p:spPr>
          <p:txBody>
            <a:bodyPr wrap="none" rtlCol="0">
              <a:spAutoFit/>
            </a:bodyPr>
            <a:lstStyle/>
            <a:p>
              <a:r>
                <a:rPr kumimoji="1" lang="ja-JP" altLang="en-US" sz="1400" dirty="0" smtClean="0"/>
                <a:t>・・・</a:t>
              </a:r>
              <a:endParaRPr kumimoji="1" lang="ja-JP" altLang="en-US" sz="1400" dirty="0"/>
            </a:p>
          </p:txBody>
        </p:sp>
        <p:sp>
          <p:nvSpPr>
            <p:cNvPr id="75" name="テキスト ボックス 74"/>
            <p:cNvSpPr txBox="1"/>
            <p:nvPr/>
          </p:nvSpPr>
          <p:spPr>
            <a:xfrm>
              <a:off x="3087042" y="3829069"/>
              <a:ext cx="453970" cy="307777"/>
            </a:xfrm>
            <a:prstGeom prst="rect">
              <a:avLst/>
            </a:prstGeom>
            <a:noFill/>
          </p:spPr>
          <p:txBody>
            <a:bodyPr wrap="none" rtlCol="0">
              <a:spAutoFit/>
            </a:bodyPr>
            <a:lstStyle/>
            <a:p>
              <a:r>
                <a:rPr kumimoji="1" lang="ja-JP" altLang="en-US" sz="1400" dirty="0" smtClean="0"/>
                <a:t>・・・</a:t>
              </a:r>
              <a:endParaRPr kumimoji="1" lang="ja-JP" altLang="en-US" sz="1400" dirty="0"/>
            </a:p>
          </p:txBody>
        </p:sp>
        <p:sp>
          <p:nvSpPr>
            <p:cNvPr id="76" name="テキスト ボックス 75"/>
            <p:cNvSpPr txBox="1"/>
            <p:nvPr/>
          </p:nvSpPr>
          <p:spPr>
            <a:xfrm>
              <a:off x="3018536" y="2614390"/>
              <a:ext cx="453970" cy="307777"/>
            </a:xfrm>
            <a:prstGeom prst="rect">
              <a:avLst/>
            </a:prstGeom>
            <a:noFill/>
          </p:spPr>
          <p:txBody>
            <a:bodyPr wrap="none" rtlCol="0">
              <a:spAutoFit/>
            </a:bodyPr>
            <a:lstStyle/>
            <a:p>
              <a:r>
                <a:rPr kumimoji="1" lang="ja-JP" altLang="en-US" sz="1400" dirty="0" smtClean="0"/>
                <a:t>・・・</a:t>
              </a:r>
              <a:endParaRPr kumimoji="1" lang="ja-JP" altLang="en-US" sz="1400" dirty="0"/>
            </a:p>
          </p:txBody>
        </p:sp>
        <p:sp>
          <p:nvSpPr>
            <p:cNvPr id="78" name="テキスト ボックス 77"/>
            <p:cNvSpPr txBox="1"/>
            <p:nvPr/>
          </p:nvSpPr>
          <p:spPr>
            <a:xfrm>
              <a:off x="5526841" y="3194233"/>
              <a:ext cx="453970" cy="307777"/>
            </a:xfrm>
            <a:prstGeom prst="rect">
              <a:avLst/>
            </a:prstGeom>
            <a:noFill/>
          </p:spPr>
          <p:txBody>
            <a:bodyPr wrap="none" rtlCol="0">
              <a:spAutoFit/>
            </a:bodyPr>
            <a:lstStyle/>
            <a:p>
              <a:r>
                <a:rPr kumimoji="1" lang="ja-JP" altLang="en-US" sz="1400" dirty="0" smtClean="0"/>
                <a:t>・・・</a:t>
              </a:r>
              <a:endParaRPr kumimoji="1" lang="ja-JP" altLang="en-US" sz="1400" dirty="0"/>
            </a:p>
          </p:txBody>
        </p:sp>
        <p:sp>
          <p:nvSpPr>
            <p:cNvPr id="80" name="テキスト ボックス 79"/>
            <p:cNvSpPr txBox="1"/>
            <p:nvPr/>
          </p:nvSpPr>
          <p:spPr>
            <a:xfrm>
              <a:off x="6320827" y="3194233"/>
              <a:ext cx="453970" cy="307777"/>
            </a:xfrm>
            <a:prstGeom prst="rect">
              <a:avLst/>
            </a:prstGeom>
            <a:noFill/>
          </p:spPr>
          <p:txBody>
            <a:bodyPr wrap="none" rtlCol="0">
              <a:spAutoFit/>
            </a:bodyPr>
            <a:lstStyle/>
            <a:p>
              <a:r>
                <a:rPr kumimoji="1" lang="ja-JP" altLang="en-US" sz="1400" dirty="0" smtClean="0"/>
                <a:t>・・・</a:t>
              </a:r>
              <a:endParaRPr kumimoji="1" lang="ja-JP" altLang="en-US" sz="1400" dirty="0"/>
            </a:p>
          </p:txBody>
        </p:sp>
      </p:grpSp>
      <p:sp>
        <p:nvSpPr>
          <p:cNvPr id="79" name="テキスト ボックス 29"/>
          <p:cNvSpPr txBox="1"/>
          <p:nvPr/>
        </p:nvSpPr>
        <p:spPr>
          <a:xfrm>
            <a:off x="708403" y="6374407"/>
            <a:ext cx="7644676" cy="47106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400" dirty="0" smtClean="0"/>
              <a:t>[1]H</a:t>
            </a:r>
            <a:r>
              <a:rPr lang="en-US" altLang="ja-JP" sz="1400" dirty="0"/>
              <a:t>. Honda, S. </a:t>
            </a:r>
            <a:r>
              <a:rPr lang="en-US" altLang="ja-JP" sz="1400" dirty="0" err="1"/>
              <a:t>Tokui</a:t>
            </a:r>
            <a:r>
              <a:rPr lang="en-US" altLang="ja-JP" sz="1400" dirty="0"/>
              <a:t> , K. Yokoi, E. Choi, N. Yoshida, and K. Inoue, </a:t>
            </a:r>
            <a:r>
              <a:rPr lang="en-US" altLang="ja-JP" sz="1400" dirty="0" err="1"/>
              <a:t>CCEvovis</a:t>
            </a:r>
            <a:r>
              <a:rPr lang="en-US" altLang="ja-JP" sz="1400" dirty="0"/>
              <a:t> : A Clone </a:t>
            </a:r>
            <a:r>
              <a:rPr lang="en-US" altLang="ja-JP" sz="1400" dirty="0" smtClean="0"/>
              <a:t>Evolution</a:t>
            </a:r>
            <a:r>
              <a:rPr lang="ja-JP" altLang="en-US" sz="1400" dirty="0"/>
              <a:t> </a:t>
            </a:r>
            <a:r>
              <a:rPr lang="en-US" altLang="ja-JP" sz="1400" dirty="0" smtClean="0"/>
              <a:t>Visualization </a:t>
            </a:r>
            <a:r>
              <a:rPr lang="en-US" altLang="ja-JP" sz="1400" dirty="0"/>
              <a:t>System for Software Maintenance,” in Proc. ICPC, May 2019, pp. 122 125</a:t>
            </a:r>
            <a:endParaRPr kumimoji="1" lang="ja-JP" altLang="en-US" sz="1400" dirty="0"/>
          </a:p>
        </p:txBody>
      </p:sp>
    </p:spTree>
    <p:extLst>
      <p:ext uri="{BB962C8B-B14F-4D97-AF65-F5344CB8AC3E}">
        <p14:creationId xmlns:p14="http://schemas.microsoft.com/office/powerpoint/2010/main" val="2900655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91832" cy="1143000"/>
          </a:xfrm>
        </p:spPr>
        <p:txBody>
          <a:bodyPr/>
          <a:lstStyle/>
          <a:p>
            <a:r>
              <a:rPr lang="ja-JP" altLang="en-US" dirty="0" smtClean="0"/>
              <a:t>コードクローン検出ツール</a:t>
            </a:r>
            <a:r>
              <a:rPr kumimoji="1" lang="ja-JP" altLang="en-US" dirty="0" smtClean="0"/>
              <a:t>の</a:t>
            </a:r>
            <a:r>
              <a:rPr kumimoji="1" lang="en-US" altLang="ja-JP" dirty="0" smtClean="0"/>
              <a:t/>
            </a:r>
            <a:br>
              <a:rPr kumimoji="1" lang="en-US" altLang="ja-JP" dirty="0" smtClean="0"/>
            </a:br>
            <a:r>
              <a:rPr kumimoji="1" lang="ja-JP" altLang="en-US" dirty="0" smtClean="0"/>
              <a:t>応用と要望</a:t>
            </a:r>
            <a:endParaRPr kumimoji="1" lang="ja-JP" altLang="en-US" dirty="0"/>
          </a:p>
        </p:txBody>
      </p:sp>
      <p:sp>
        <p:nvSpPr>
          <p:cNvPr id="3" name="コンテンツ プレースホルダー 2"/>
          <p:cNvSpPr>
            <a:spLocks noGrp="1"/>
          </p:cNvSpPr>
          <p:nvPr>
            <p:ph idx="1"/>
          </p:nvPr>
        </p:nvSpPr>
        <p:spPr>
          <a:xfrm>
            <a:off x="339212" y="1597742"/>
            <a:ext cx="8409501" cy="4525963"/>
          </a:xfrm>
        </p:spPr>
        <p:txBody>
          <a:bodyPr/>
          <a:lstStyle/>
          <a:p>
            <a:pPr>
              <a:spcBef>
                <a:spcPts val="600"/>
              </a:spcBef>
              <a:spcAft>
                <a:spcPts val="600"/>
              </a:spcAft>
            </a:pPr>
            <a:r>
              <a:rPr lang="ja-JP" altLang="en-US" sz="2400" dirty="0" smtClean="0"/>
              <a:t>複数バージョンのコードクローンの変更履歴を追跡</a:t>
            </a:r>
            <a:endParaRPr lang="en-US" altLang="ja-JP" sz="2400" dirty="0" smtClean="0"/>
          </a:p>
          <a:p>
            <a:pPr lvl="1">
              <a:spcBef>
                <a:spcPts val="600"/>
              </a:spcBef>
              <a:spcAft>
                <a:spcPts val="600"/>
              </a:spcAft>
            </a:pPr>
            <a:r>
              <a:rPr lang="ja-JP" altLang="en-US" sz="2000" dirty="0" smtClean="0"/>
              <a:t>一貫した修正と集約によって，欠陥の混入を未然に防止</a:t>
            </a:r>
            <a:endParaRPr lang="en-US" altLang="ja-JP" sz="2000" dirty="0" smtClean="0"/>
          </a:p>
          <a:p>
            <a:pPr lvl="1">
              <a:spcBef>
                <a:spcPts val="600"/>
              </a:spcBef>
              <a:spcAft>
                <a:spcPts val="600"/>
              </a:spcAft>
            </a:pPr>
            <a:r>
              <a:rPr lang="ja-JP" altLang="en-US" sz="2000" dirty="0" smtClean="0"/>
              <a:t>変更があったものを重点的に確認することで，確認コストを削減</a:t>
            </a:r>
            <a:endParaRPr lang="en-US" altLang="ja-JP" sz="2000" dirty="0" smtClean="0"/>
          </a:p>
          <a:p>
            <a:pPr>
              <a:spcBef>
                <a:spcPts val="600"/>
              </a:spcBef>
              <a:spcAft>
                <a:spcPts val="600"/>
              </a:spcAft>
            </a:pPr>
            <a:r>
              <a:rPr lang="ja-JP" altLang="en-US" sz="2400" dirty="0" smtClean="0"/>
              <a:t>統合開発環境での利用</a:t>
            </a:r>
            <a:endParaRPr lang="en-US" altLang="ja-JP" sz="2400" dirty="0" smtClean="0"/>
          </a:p>
          <a:p>
            <a:pPr lvl="1">
              <a:spcBef>
                <a:spcPts val="600"/>
              </a:spcBef>
              <a:spcAft>
                <a:spcPts val="600"/>
              </a:spcAft>
            </a:pPr>
            <a:r>
              <a:rPr lang="ja-JP" altLang="en-US" sz="2000" dirty="0" smtClean="0"/>
              <a:t>開発中にリアルタイムでコードクローンの情報を提供することで，より良い保守支援が可能</a:t>
            </a:r>
            <a:endParaRPr lang="en-US" altLang="ja-JP" sz="2000" dirty="0" smtClean="0"/>
          </a:p>
          <a:p>
            <a:pPr marL="0" indent="0">
              <a:spcBef>
                <a:spcPts val="600"/>
              </a:spcBef>
              <a:spcAft>
                <a:spcPts val="600"/>
              </a:spcAft>
              <a:buNone/>
            </a:pPr>
            <a:endParaRPr lang="en-US" altLang="ja-JP" sz="1400" dirty="0"/>
          </a:p>
          <a:p>
            <a:pPr marL="0" indent="0">
              <a:spcBef>
                <a:spcPts val="600"/>
              </a:spcBef>
              <a:spcAft>
                <a:spcPts val="600"/>
              </a:spcAft>
              <a:buNone/>
            </a:pPr>
            <a:endParaRPr lang="en-US" altLang="ja-JP" sz="1100" dirty="0"/>
          </a:p>
          <a:p>
            <a:pPr marL="0" indent="0">
              <a:spcBef>
                <a:spcPts val="600"/>
              </a:spcBef>
              <a:spcAft>
                <a:spcPts val="600"/>
              </a:spcAft>
              <a:buNone/>
            </a:pPr>
            <a:r>
              <a:rPr lang="ja-JP" altLang="en-US" sz="2400" dirty="0" smtClean="0"/>
              <a:t>これらの応用をより活かすために</a:t>
            </a:r>
            <a:endParaRPr lang="en-US" altLang="ja-JP" sz="2400" dirty="0" smtClean="0"/>
          </a:p>
          <a:p>
            <a:pPr marL="0" indent="0">
              <a:spcBef>
                <a:spcPts val="600"/>
              </a:spcBef>
              <a:spcAft>
                <a:spcPts val="600"/>
              </a:spcAft>
              <a:buNone/>
            </a:pPr>
            <a:r>
              <a:rPr lang="ja-JP" altLang="en-US" sz="2400" dirty="0" smtClean="0"/>
              <a:t>複数バージョンのソースコードから，コードクローンを</a:t>
            </a:r>
            <a:r>
              <a:rPr lang="en-US" altLang="ja-JP" sz="2400" dirty="0" smtClean="0"/>
              <a:t/>
            </a:r>
            <a:br>
              <a:rPr lang="en-US" altLang="ja-JP" sz="2400" dirty="0" smtClean="0"/>
            </a:br>
            <a:r>
              <a:rPr lang="ja-JP" altLang="en-US" sz="2400" dirty="0" smtClean="0"/>
              <a:t>正確に素早く検出できるツールが求められる</a:t>
            </a:r>
            <a:endParaRPr lang="en-US" altLang="ja-JP" sz="2400" dirty="0"/>
          </a:p>
          <a:p>
            <a:pPr marL="0" indent="0">
              <a:spcBef>
                <a:spcPts val="600"/>
              </a:spcBef>
              <a:spcAft>
                <a:spcPts val="600"/>
              </a:spcAft>
              <a:buNone/>
            </a:pPr>
            <a:endParaRPr lang="en-US" altLang="ja-JP" sz="2400" dirty="0"/>
          </a:p>
          <a:p>
            <a:pPr marL="0" indent="0">
              <a:spcBef>
                <a:spcPts val="600"/>
              </a:spcBef>
              <a:spcAft>
                <a:spcPts val="600"/>
              </a:spcAft>
              <a:buNone/>
            </a:pPr>
            <a:endParaRPr kumimoji="1" lang="en-US" altLang="ja-JP" sz="2400" dirty="0" smtClean="0"/>
          </a:p>
          <a:p>
            <a:pPr marL="0" indent="0">
              <a:spcBef>
                <a:spcPts val="600"/>
              </a:spcBef>
              <a:spcAft>
                <a:spcPts val="600"/>
              </a:spcAft>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5" name="右矢印 4"/>
          <p:cNvSpPr/>
          <p:nvPr/>
        </p:nvSpPr>
        <p:spPr>
          <a:xfrm rot="5400000">
            <a:off x="3981376" y="4198072"/>
            <a:ext cx="488833" cy="764274"/>
          </a:xfrm>
          <a:prstGeom prst="rightArrow">
            <a:avLst>
              <a:gd name="adj1" fmla="val 50000"/>
              <a:gd name="adj2" fmla="val 45970"/>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57616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対象</a:t>
            </a:r>
            <a:r>
              <a:rPr lang="ja-JP" altLang="en-US" dirty="0" smtClean="0"/>
              <a:t>距離</a:t>
            </a:r>
            <a:r>
              <a:rPr lang="ja-JP" altLang="en-US" dirty="0"/>
              <a:t>尺度</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コサイン類似度</a:t>
            </a:r>
            <a:endParaRPr kumimoji="1" lang="en-US" altLang="ja-JP" dirty="0" smtClean="0"/>
          </a:p>
          <a:p>
            <a:pPr lvl="1"/>
            <a:r>
              <a:rPr lang="ja-JP" altLang="en-US" dirty="0"/>
              <a:t>ベクトル同士の成す</a:t>
            </a:r>
            <a:r>
              <a:rPr lang="ja-JP" altLang="en-US" dirty="0" smtClean="0"/>
              <a:t>角の近さに基づき計算</a:t>
            </a:r>
            <a:endParaRPr lang="en-US" altLang="ja-JP" dirty="0" smtClean="0"/>
          </a:p>
          <a:p>
            <a:pPr lvl="1"/>
            <a:r>
              <a:rPr lang="ja-JP" altLang="en-US" dirty="0" smtClean="0"/>
              <a:t>ベクトル</a:t>
            </a:r>
            <a:r>
              <a:rPr lang="ja-JP" altLang="en-US" dirty="0"/>
              <a:t>空間モデルにおいて</a:t>
            </a:r>
            <a:r>
              <a:rPr lang="ja-JP" altLang="en-US" dirty="0" smtClean="0"/>
              <a:t>、</a:t>
            </a:r>
            <a:r>
              <a:rPr lang="en-US" altLang="ja-JP" dirty="0" smtClean="0"/>
              <a:t/>
            </a:r>
            <a:br>
              <a:rPr lang="en-US" altLang="ja-JP" dirty="0" smtClean="0"/>
            </a:br>
            <a:r>
              <a:rPr lang="ja-JP" altLang="en-US" dirty="0" smtClean="0"/>
              <a:t>よく用いられる</a:t>
            </a:r>
            <a:r>
              <a:rPr lang="ja-JP" altLang="en-US" dirty="0"/>
              <a:t>類似度計算</a:t>
            </a:r>
            <a:r>
              <a:rPr lang="ja-JP" altLang="en-US" dirty="0" smtClean="0"/>
              <a:t>手法</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30</a:t>
            </a:fld>
            <a:endParaRPr lang="en-US" altLang="ja-JP"/>
          </a:p>
        </p:txBody>
      </p:sp>
    </p:spTree>
    <p:extLst>
      <p:ext uri="{BB962C8B-B14F-4D97-AF65-F5344CB8AC3E}">
        <p14:creationId xmlns:p14="http://schemas.microsoft.com/office/powerpoint/2010/main" val="299695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コードクローン検出ツール</a:t>
            </a:r>
            <a:r>
              <a:rPr kumimoji="1" lang="en-US" altLang="ja-JP" dirty="0" err="1" smtClean="0"/>
              <a:t>CCVolti</a:t>
            </a:r>
            <a:r>
              <a:rPr kumimoji="1" lang="en-US" altLang="ja-JP" dirty="0" smtClean="0"/>
              <a:t>[1]</a:t>
            </a:r>
            <a:endParaRPr kumimoji="1" lang="ja-JP" altLang="en-US" dirty="0"/>
          </a:p>
        </p:txBody>
      </p:sp>
      <p:sp>
        <p:nvSpPr>
          <p:cNvPr id="3" name="コンテンツ プレースホルダー 2"/>
          <p:cNvSpPr>
            <a:spLocks noGrp="1"/>
          </p:cNvSpPr>
          <p:nvPr>
            <p:ph idx="1"/>
          </p:nvPr>
        </p:nvSpPr>
        <p:spPr>
          <a:xfrm>
            <a:off x="330015" y="1562055"/>
            <a:ext cx="8423566" cy="4525963"/>
          </a:xfrm>
        </p:spPr>
        <p:txBody>
          <a:bodyPr/>
          <a:lstStyle/>
          <a:p>
            <a:pPr marL="0" indent="0">
              <a:buNone/>
            </a:pPr>
            <a:r>
              <a:rPr lang="ja-JP" altLang="en-US" sz="2400" dirty="0" smtClean="0">
                <a:solidFill>
                  <a:srgbClr val="0C0C0C">
                    <a:lumMod val="90000"/>
                    <a:lumOff val="10000"/>
                  </a:srgbClr>
                </a:solidFill>
                <a:latin typeface="メイリオ"/>
              </a:rPr>
              <a:t>情報検索技術を用いて，コードブロック</a:t>
            </a:r>
            <a:r>
              <a:rPr lang="ja-JP" altLang="en-US" sz="2400" dirty="0">
                <a:solidFill>
                  <a:srgbClr val="0C0C0C">
                    <a:lumMod val="90000"/>
                    <a:lumOff val="10000"/>
                  </a:srgbClr>
                </a:solidFill>
                <a:latin typeface="メイリオ"/>
              </a:rPr>
              <a:t>単位</a:t>
            </a:r>
            <a:r>
              <a:rPr lang="ja-JP" altLang="en-US" sz="2400" dirty="0" smtClean="0">
                <a:solidFill>
                  <a:srgbClr val="0C0C0C">
                    <a:lumMod val="90000"/>
                    <a:lumOff val="10000"/>
                  </a:srgbClr>
                </a:solidFill>
                <a:latin typeface="メイリオ"/>
              </a:rPr>
              <a:t>での</a:t>
            </a:r>
            <a:r>
              <a:rPr lang="en-US" altLang="ja-JP" sz="2400" dirty="0" smtClean="0">
                <a:solidFill>
                  <a:srgbClr val="0C0C0C">
                    <a:lumMod val="90000"/>
                    <a:lumOff val="10000"/>
                  </a:srgbClr>
                </a:solidFill>
                <a:latin typeface="メイリオ"/>
              </a:rPr>
              <a:t/>
            </a:r>
            <a:br>
              <a:rPr lang="en-US" altLang="ja-JP" sz="2400" dirty="0" smtClean="0">
                <a:solidFill>
                  <a:srgbClr val="0C0C0C">
                    <a:lumMod val="90000"/>
                    <a:lumOff val="10000"/>
                  </a:srgbClr>
                </a:solidFill>
                <a:latin typeface="メイリオ"/>
              </a:rPr>
            </a:br>
            <a:r>
              <a:rPr lang="ja-JP" altLang="en-US" sz="2400" dirty="0" smtClean="0">
                <a:solidFill>
                  <a:srgbClr val="0C0C0C">
                    <a:lumMod val="90000"/>
                    <a:lumOff val="10000"/>
                  </a:srgbClr>
                </a:solidFill>
                <a:latin typeface="メイリオ"/>
              </a:rPr>
              <a:t>コードクローンを検出するツール</a:t>
            </a:r>
            <a:endParaRPr lang="en-US" altLang="ja-JP" sz="2400" dirty="0" smtClean="0">
              <a:solidFill>
                <a:srgbClr val="0C0C0C">
                  <a:lumMod val="90000"/>
                  <a:lumOff val="10000"/>
                </a:srgbClr>
              </a:solidFill>
              <a:latin typeface="メイリオ"/>
            </a:endParaRPr>
          </a:p>
          <a:p>
            <a:pPr marL="0" indent="0">
              <a:buNone/>
            </a:pPr>
            <a:r>
              <a:rPr lang="en-US" altLang="ja-JP" sz="2400" dirty="0" smtClean="0"/>
              <a:t>TF-IDF</a:t>
            </a:r>
            <a:r>
              <a:rPr lang="ja-JP" altLang="en-US" sz="2400" dirty="0" smtClean="0"/>
              <a:t>を利用し，コードブロックをベクトルで表現</a:t>
            </a:r>
            <a:endParaRPr lang="en-US" altLang="ja-JP" sz="2000" dirty="0"/>
          </a:p>
          <a:p>
            <a:pPr lvl="1"/>
            <a:r>
              <a:rPr lang="ja-JP" altLang="en-US" sz="2000" dirty="0" smtClean="0"/>
              <a:t>構文的だけでなく，意味的に類似したコードクローンも検出可能</a:t>
            </a:r>
            <a:endParaRPr lang="en-US" altLang="ja-JP" sz="2400" dirty="0" smtClean="0"/>
          </a:p>
          <a:p>
            <a:pPr lvl="1"/>
            <a:r>
              <a:rPr lang="ja-JP" altLang="en-US" sz="2000" dirty="0" smtClean="0"/>
              <a:t>大規模なプロジェクトに対して高速に検出可能</a:t>
            </a:r>
            <a:endParaRPr lang="en-US" altLang="ja-JP" sz="2000" dirty="0" smtClean="0"/>
          </a:p>
          <a:p>
            <a:pPr lvl="1"/>
            <a:r>
              <a:rPr lang="ja-JP" altLang="en-US" sz="2000" dirty="0" smtClean="0"/>
              <a:t>検出結果の適合率や再現率が高い</a:t>
            </a:r>
            <a:endParaRPr lang="en-US" altLang="ja-JP" sz="20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dirty="0"/>
          </a:p>
        </p:txBody>
      </p:sp>
      <p:sp>
        <p:nvSpPr>
          <p:cNvPr id="5" name="テキスト ボックス 29"/>
          <p:cNvSpPr txBox="1"/>
          <p:nvPr/>
        </p:nvSpPr>
        <p:spPr>
          <a:xfrm>
            <a:off x="646408" y="6232436"/>
            <a:ext cx="7745751" cy="441502"/>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tabLst>
                <a:tab pos="269875" algn="l"/>
              </a:tabLst>
            </a:pPr>
            <a:r>
              <a:rPr lang="en-US" altLang="ja-JP" sz="1400" dirty="0" smtClean="0">
                <a:latin typeface="+mn-ea"/>
              </a:rPr>
              <a:t>[1]</a:t>
            </a:r>
            <a:r>
              <a:rPr lang="ja-JP" altLang="en-US" sz="1400" dirty="0" smtClean="0">
                <a:latin typeface="+mn-ea"/>
              </a:rPr>
              <a:t>横井</a:t>
            </a:r>
            <a:r>
              <a:rPr lang="ja-JP" altLang="en-US" sz="1400" dirty="0">
                <a:latin typeface="+mn-ea"/>
              </a:rPr>
              <a:t>一輝</a:t>
            </a:r>
            <a:r>
              <a:rPr lang="en-US" altLang="ja-JP" sz="1400" dirty="0">
                <a:latin typeface="+mn-ea"/>
              </a:rPr>
              <a:t>, </a:t>
            </a:r>
            <a:r>
              <a:rPr lang="ja-JP" altLang="en-US" sz="1400" dirty="0">
                <a:latin typeface="+mn-ea"/>
              </a:rPr>
              <a:t>崔恩瀞</a:t>
            </a:r>
            <a:r>
              <a:rPr lang="en-US" altLang="ja-JP" sz="1400" dirty="0">
                <a:latin typeface="+mn-ea"/>
              </a:rPr>
              <a:t>, </a:t>
            </a:r>
            <a:r>
              <a:rPr lang="ja-JP" altLang="en-US" sz="1400" dirty="0">
                <a:latin typeface="+mn-ea"/>
              </a:rPr>
              <a:t>吉田則裕</a:t>
            </a:r>
            <a:r>
              <a:rPr lang="en-US" altLang="ja-JP" sz="1400" dirty="0">
                <a:latin typeface="+mn-ea"/>
              </a:rPr>
              <a:t>, </a:t>
            </a:r>
            <a:r>
              <a:rPr lang="ja-JP" altLang="en-US" sz="1400" dirty="0">
                <a:latin typeface="+mn-ea"/>
              </a:rPr>
              <a:t>井上克郎</a:t>
            </a:r>
            <a:r>
              <a:rPr lang="en-US" altLang="ja-JP" sz="1400" dirty="0">
                <a:latin typeface="+mn-ea"/>
              </a:rPr>
              <a:t>. </a:t>
            </a:r>
            <a:r>
              <a:rPr lang="ja-JP" altLang="en-US" sz="1400" dirty="0">
                <a:latin typeface="+mn-ea"/>
              </a:rPr>
              <a:t>情報検索技術に基づく細粒度</a:t>
            </a:r>
            <a:r>
              <a:rPr lang="ja-JP" altLang="en-US" sz="1400" dirty="0" smtClean="0">
                <a:latin typeface="+mn-ea"/>
              </a:rPr>
              <a:t>ブロッククローン検出</a:t>
            </a:r>
            <a:r>
              <a:rPr lang="en-US" altLang="ja-JP" sz="1400" dirty="0">
                <a:latin typeface="+mn-ea"/>
              </a:rPr>
              <a:t>. </a:t>
            </a:r>
            <a:r>
              <a:rPr lang="ja-JP" altLang="en-US" sz="1400" dirty="0">
                <a:latin typeface="+mn-ea"/>
              </a:rPr>
              <a:t>コンピュータソフトウェア</a:t>
            </a:r>
            <a:r>
              <a:rPr lang="en-US" altLang="ja-JP" sz="1400" dirty="0">
                <a:latin typeface="+mn-ea"/>
              </a:rPr>
              <a:t>, Vol. 35, No. 4, pp. 16–36, 2018.</a:t>
            </a:r>
            <a:endParaRPr lang="ja-JP" altLang="en-US" sz="1400" dirty="0">
              <a:latin typeface="+mn-ea"/>
            </a:endParaRPr>
          </a:p>
        </p:txBody>
      </p:sp>
    </p:spTree>
    <p:extLst>
      <p:ext uri="{BB962C8B-B14F-4D97-AF65-F5344CB8AC3E}">
        <p14:creationId xmlns:p14="http://schemas.microsoft.com/office/powerpoint/2010/main" val="3231925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TF-IDF </a:t>
            </a:r>
            <a:br>
              <a:rPr kumimoji="1" lang="en-US" altLang="ja-JP" dirty="0" smtClean="0"/>
            </a:br>
            <a:r>
              <a:rPr lang="en-US" altLang="ja-JP" sz="2800" dirty="0"/>
              <a:t>(Term Frequency - Inverse Document Frequency)</a:t>
            </a:r>
            <a:endParaRPr kumimoji="1" lang="ja-JP" altLang="en-US" sz="2800" dirty="0"/>
          </a:p>
        </p:txBody>
      </p:sp>
      <p:sp>
        <p:nvSpPr>
          <p:cNvPr id="3" name="コンテンツ プレースホルダー 2"/>
          <p:cNvSpPr>
            <a:spLocks noGrp="1"/>
          </p:cNvSpPr>
          <p:nvPr>
            <p:ph idx="1"/>
          </p:nvPr>
        </p:nvSpPr>
        <p:spPr>
          <a:xfrm>
            <a:off x="457200" y="1600200"/>
            <a:ext cx="8218488" cy="4525963"/>
          </a:xfrm>
        </p:spPr>
        <p:txBody>
          <a:bodyPr/>
          <a:lstStyle/>
          <a:p>
            <a:pPr marL="0" indent="0">
              <a:buNone/>
            </a:pPr>
            <a:r>
              <a:rPr kumimoji="1" lang="ja-JP" altLang="en-US" sz="2400" dirty="0" smtClean="0"/>
              <a:t>文書中の単語に関</a:t>
            </a:r>
            <a:r>
              <a:rPr lang="ja-JP" altLang="en-US" sz="2400" dirty="0" smtClean="0"/>
              <a:t>する重み付けの手法で，</a:t>
            </a:r>
            <a:r>
              <a:rPr kumimoji="1" lang="en-US" altLang="ja-JP" sz="2400" dirty="0" smtClean="0"/>
              <a:t>TF</a:t>
            </a:r>
            <a:r>
              <a:rPr kumimoji="1" lang="ja-JP" altLang="en-US" sz="2400" dirty="0" smtClean="0"/>
              <a:t>値と</a:t>
            </a:r>
            <a:r>
              <a:rPr kumimoji="1" lang="en-US" altLang="ja-JP" sz="2400" dirty="0" smtClean="0"/>
              <a:t>IDF</a:t>
            </a:r>
            <a:r>
              <a:rPr kumimoji="1" lang="ja-JP" altLang="en-US" sz="2400" dirty="0" smtClean="0"/>
              <a:t>値の積で表される</a:t>
            </a:r>
            <a:endParaRPr lang="en-US" altLang="ja-JP" sz="2400" dirty="0" smtClean="0"/>
          </a:p>
          <a:p>
            <a:endParaRPr lang="en-US" altLang="ja-JP" sz="2400" dirty="0" smtClean="0"/>
          </a:p>
          <a:p>
            <a:pPr marL="0" indent="0">
              <a:buNone/>
            </a:pPr>
            <a:endParaRPr lang="ja-JP" altLang="en-US" sz="2400" dirty="0"/>
          </a:p>
          <a:p>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mc:AlternateContent xmlns:mc="http://schemas.openxmlformats.org/markup-compatibility/2006" xmlns:a14="http://schemas.microsoft.com/office/drawing/2010/main">
        <mc:Choice Requires="a14">
          <p:sp>
            <p:nvSpPr>
              <p:cNvPr id="15" name="コンテンツ プレースホルダー 2"/>
              <p:cNvSpPr txBox="1">
                <a:spLocks/>
              </p:cNvSpPr>
              <p:nvPr/>
            </p:nvSpPr>
            <p:spPr bwMode="auto">
              <a:xfrm>
                <a:off x="-1361391" y="2522437"/>
                <a:ext cx="11855669" cy="11701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14:m>
                  <m:oMathPara xmlns:m="http://schemas.openxmlformats.org/officeDocument/2006/math">
                    <m:oMathParaPr>
                      <m:jc m:val="centerGroup"/>
                    </m:oMathParaPr>
                    <m:oMath xmlns:m="http://schemas.openxmlformats.org/officeDocument/2006/math">
                      <m:sSub>
                        <m:sSubPr>
                          <m:ctrlPr>
                            <a:rPr lang="en-US" altLang="ja-JP" sz="2000" i="1" kern="0" smtClean="0">
                              <a:latin typeface="Cambria Math" panose="02040503050406030204" pitchFamily="18" charset="0"/>
                            </a:rPr>
                          </m:ctrlPr>
                        </m:sSubPr>
                        <m:e>
                          <m:r>
                            <m:rPr>
                              <m:sty m:val="p"/>
                            </m:rPr>
                            <a:rPr lang="en-US" altLang="ja-JP" sz="2000" i="1" kern="0">
                              <a:latin typeface="Cambria Math" panose="02040503050406030204" pitchFamily="18" charset="0"/>
                            </a:rPr>
                            <m:t>TF</m:t>
                          </m:r>
                        </m:e>
                        <m:sub>
                          <m:r>
                            <m:rPr>
                              <m:sty m:val="p"/>
                            </m:rPr>
                            <a:rPr lang="en-US" altLang="ja-JP" sz="2000" i="1" kern="0">
                              <a:latin typeface="Cambria Math" panose="02040503050406030204" pitchFamily="18" charset="0"/>
                            </a:rPr>
                            <m:t>X</m:t>
                          </m:r>
                          <m:r>
                            <a:rPr lang="en-US" altLang="ja-JP" sz="2000" i="1" kern="0" smtClean="0">
                              <a:latin typeface="Cambria Math" panose="02040503050406030204" pitchFamily="18" charset="0"/>
                            </a:rPr>
                            <m:t>,</m:t>
                          </m:r>
                          <m:r>
                            <m:rPr>
                              <m:sty m:val="p"/>
                            </m:rPr>
                            <a:rPr lang="en-US" altLang="ja-JP" sz="2000" i="1" kern="0">
                              <a:latin typeface="Cambria Math" panose="02040503050406030204" pitchFamily="18" charset="0"/>
                            </a:rPr>
                            <m:t>Y</m:t>
                          </m:r>
                        </m:sub>
                      </m:sSub>
                      <m:r>
                        <a:rPr lang="en-US" altLang="ja-JP" sz="2000" i="1" kern="0" smtClean="0">
                          <a:latin typeface="Cambria Math" panose="02040503050406030204" pitchFamily="18" charset="0"/>
                        </a:rPr>
                        <m:t>= </m:t>
                      </m:r>
                      <m:f>
                        <m:fPr>
                          <m:ctrlPr>
                            <a:rPr lang="en-US" altLang="ja-JP" sz="2000" b="0" i="1" kern="0" smtClean="0">
                              <a:latin typeface="Cambria Math" panose="02040503050406030204" pitchFamily="18" charset="0"/>
                            </a:rPr>
                          </m:ctrlPr>
                        </m:fPr>
                        <m:num>
                          <m:r>
                            <a:rPr lang="ja-JP" altLang="en-US" sz="2000" i="1" kern="0">
                              <a:latin typeface="Cambria Math" panose="02040503050406030204" pitchFamily="18" charset="0"/>
                            </a:rPr>
                            <m:t>コード</m:t>
                          </m:r>
                          <m:r>
                            <a:rPr lang="ja-JP" altLang="en-US" sz="2000" i="1" kern="0" smtClean="0">
                              <a:latin typeface="Cambria Math" panose="02040503050406030204" pitchFamily="18" charset="0"/>
                            </a:rPr>
                            <m:t>ブロック</m:t>
                          </m:r>
                          <m:r>
                            <a:rPr lang="en-US" altLang="ja-JP" sz="2000" b="0" i="1" kern="0" smtClean="0">
                              <a:latin typeface="Cambria Math" panose="02040503050406030204" pitchFamily="18" charset="0"/>
                            </a:rPr>
                            <m:t>𝑌</m:t>
                          </m:r>
                          <m:r>
                            <a:rPr lang="ja-JP" altLang="en-US" sz="2000" i="1" kern="0">
                              <a:latin typeface="Cambria Math" panose="02040503050406030204" pitchFamily="18" charset="0"/>
                            </a:rPr>
                            <m:t>内に</m:t>
                          </m:r>
                          <m:r>
                            <a:rPr lang="ja-JP" altLang="en-US" sz="2000" i="1" kern="0" smtClean="0">
                              <a:latin typeface="Cambria Math" panose="02040503050406030204" pitchFamily="18" charset="0"/>
                            </a:rPr>
                            <m:t>おける</m:t>
                          </m:r>
                          <m:r>
                            <a:rPr lang="ja-JP" altLang="en-US" sz="2000" i="1" kern="0">
                              <a:latin typeface="Cambria Math" panose="02040503050406030204" pitchFamily="18" charset="0"/>
                            </a:rPr>
                            <m:t>ワード</m:t>
                          </m:r>
                          <m:r>
                            <a:rPr lang="en-US" altLang="ja-JP" sz="2000" b="0" i="1" kern="0" smtClean="0">
                              <a:latin typeface="Cambria Math" panose="02040503050406030204" pitchFamily="18" charset="0"/>
                            </a:rPr>
                            <m:t>𝑋</m:t>
                          </m:r>
                          <m:r>
                            <a:rPr lang="ja-JP" altLang="en-US" sz="2000" i="1" kern="0" smtClean="0">
                              <a:latin typeface="Cambria Math" panose="02040503050406030204" pitchFamily="18" charset="0"/>
                            </a:rPr>
                            <m:t>の</m:t>
                          </m:r>
                          <m:r>
                            <a:rPr lang="ja-JP" altLang="en-US" sz="2000" i="1" kern="0">
                              <a:latin typeface="Cambria Math" panose="02040503050406030204" pitchFamily="18" charset="0"/>
                            </a:rPr>
                            <m:t>出現</m:t>
                          </m:r>
                          <m:r>
                            <a:rPr lang="ja-JP" altLang="en-US" sz="2000" i="1" kern="0" smtClean="0">
                              <a:latin typeface="Cambria Math" panose="02040503050406030204" pitchFamily="18" charset="0"/>
                            </a:rPr>
                            <m:t>回数</m:t>
                          </m:r>
                        </m:num>
                        <m:den>
                          <m:r>
                            <a:rPr lang="ja-JP" altLang="en-US" sz="2000" i="1" kern="0">
                              <a:latin typeface="Cambria Math" panose="02040503050406030204" pitchFamily="18" charset="0"/>
                            </a:rPr>
                            <m:t>コード</m:t>
                          </m:r>
                          <m:r>
                            <a:rPr lang="ja-JP" altLang="en-US" sz="2000" i="1" kern="0" smtClean="0">
                              <a:latin typeface="Cambria Math" panose="02040503050406030204" pitchFamily="18" charset="0"/>
                            </a:rPr>
                            <m:t>ブロック</m:t>
                          </m:r>
                          <m:r>
                            <a:rPr lang="en-US" altLang="ja-JP" sz="2000" b="0" i="1" kern="0" smtClean="0">
                              <a:latin typeface="Cambria Math" panose="02040503050406030204" pitchFamily="18" charset="0"/>
                            </a:rPr>
                            <m:t>𝑌</m:t>
                          </m:r>
                          <m:r>
                            <a:rPr lang="ja-JP" altLang="en-US" sz="2000" i="1" kern="0">
                              <a:latin typeface="Cambria Math" panose="02040503050406030204" pitchFamily="18" charset="0"/>
                            </a:rPr>
                            <m:t>内</m:t>
                          </m:r>
                          <m:r>
                            <a:rPr lang="ja-JP" altLang="en-US" sz="2000" i="1" kern="0" smtClean="0">
                              <a:solidFill>
                                <a:srgbClr val="0C0C0C"/>
                              </a:solidFill>
                              <a:latin typeface="Cambria Math" panose="02040503050406030204" pitchFamily="18" charset="0"/>
                            </a:rPr>
                            <m:t>に</m:t>
                          </m:r>
                          <m:r>
                            <a:rPr lang="ja-JP" altLang="en-US" sz="2000" i="1" kern="0">
                              <a:solidFill>
                                <a:srgbClr val="0C0C0C"/>
                              </a:solidFill>
                              <a:latin typeface="Cambria Math" panose="02040503050406030204" pitchFamily="18" charset="0"/>
                            </a:rPr>
                            <m:t>おける</m:t>
                          </m:r>
                          <m:r>
                            <a:rPr lang="ja-JP" altLang="en-US" sz="2000" i="1" kern="0" smtClean="0">
                              <a:solidFill>
                                <a:srgbClr val="0C0C0C"/>
                              </a:solidFill>
                              <a:latin typeface="Cambria Math" panose="02040503050406030204" pitchFamily="18" charset="0"/>
                            </a:rPr>
                            <m:t>全</m:t>
                          </m:r>
                          <m:r>
                            <a:rPr lang="ja-JP" altLang="en-US" sz="2000" i="1" kern="0">
                              <a:solidFill>
                                <a:srgbClr val="0C0C0C"/>
                              </a:solidFill>
                              <a:latin typeface="Cambria Math" panose="02040503050406030204" pitchFamily="18" charset="0"/>
                            </a:rPr>
                            <m:t>ワード</m:t>
                          </m:r>
                          <m:r>
                            <a:rPr lang="ja-JP" altLang="en-US" sz="2000" i="1" kern="0" smtClean="0">
                              <a:solidFill>
                                <a:srgbClr val="0C0C0C"/>
                              </a:solidFill>
                              <a:latin typeface="Cambria Math" panose="02040503050406030204" pitchFamily="18" charset="0"/>
                            </a:rPr>
                            <m:t>の</m:t>
                          </m:r>
                          <m:r>
                            <a:rPr lang="ja-JP" altLang="en-US" sz="2000" i="1" kern="0">
                              <a:solidFill>
                                <a:srgbClr val="0C0C0C"/>
                              </a:solidFill>
                              <a:latin typeface="Cambria Math" panose="02040503050406030204" pitchFamily="18" charset="0"/>
                            </a:rPr>
                            <m:t>出現</m:t>
                          </m:r>
                          <m:r>
                            <a:rPr lang="ja-JP" altLang="en-US" sz="2000" i="1" kern="0" smtClean="0">
                              <a:solidFill>
                                <a:srgbClr val="0C0C0C"/>
                              </a:solidFill>
                              <a:latin typeface="Cambria Math" panose="02040503050406030204" pitchFamily="18" charset="0"/>
                            </a:rPr>
                            <m:t>回数</m:t>
                          </m:r>
                          <m:r>
                            <a:rPr lang="ja-JP" altLang="en-US" sz="2000" i="1" kern="0">
                              <a:solidFill>
                                <a:srgbClr val="0C0C0C"/>
                              </a:solidFill>
                              <a:latin typeface="Cambria Math" panose="02040503050406030204" pitchFamily="18" charset="0"/>
                            </a:rPr>
                            <m:t>の</m:t>
                          </m:r>
                          <m:r>
                            <a:rPr lang="ja-JP" altLang="en-US" sz="2000" i="1" kern="0" smtClean="0">
                              <a:solidFill>
                                <a:srgbClr val="0C0C0C"/>
                              </a:solidFill>
                              <a:latin typeface="Cambria Math" panose="02040503050406030204" pitchFamily="18" charset="0"/>
                            </a:rPr>
                            <m:t>和</m:t>
                          </m:r>
                        </m:den>
                      </m:f>
                    </m:oMath>
                  </m:oMathPara>
                </a14:m>
                <a:endParaRPr lang="ja-JP" altLang="en-US" sz="2400" kern="0" dirty="0" smtClean="0"/>
              </a:p>
              <a:p>
                <a:endParaRPr lang="ja-JP" altLang="en-US" sz="2400" kern="0" dirty="0"/>
              </a:p>
            </p:txBody>
          </p:sp>
        </mc:Choice>
        <mc:Fallback xmlns="">
          <p:sp>
            <p:nvSpPr>
              <p:cNvPr id="15" name="コンテンツ プレースホルダー 2"/>
              <p:cNvSpPr txBox="1">
                <a:spLocks noRot="1" noChangeAspect="1" noMove="1" noResize="1" noEditPoints="1" noAdjustHandles="1" noChangeArrowheads="1" noChangeShapeType="1" noTextEdit="1"/>
              </p:cNvSpPr>
              <p:nvPr/>
            </p:nvSpPr>
            <p:spPr bwMode="auto">
              <a:xfrm>
                <a:off x="-1361391" y="2522437"/>
                <a:ext cx="11855669" cy="1170191"/>
              </a:xfrm>
              <a:prstGeom prst="rect">
                <a:avLst/>
              </a:prstGeom>
              <a:blipFill>
                <a:blip r:embed="rId3"/>
                <a:stretch>
                  <a:fillRect/>
                </a:stretch>
              </a:blipFill>
              <a:ln w="9525">
                <a:noFill/>
                <a:miter lim="800000"/>
                <a:headEnd/>
                <a:tailEnd/>
              </a:ln>
              <a:effectLst/>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コンテンツ プレースホルダー 2"/>
              <p:cNvSpPr txBox="1">
                <a:spLocks/>
              </p:cNvSpPr>
              <p:nvPr/>
            </p:nvSpPr>
            <p:spPr bwMode="auto">
              <a:xfrm>
                <a:off x="-995363" y="3487731"/>
                <a:ext cx="8675688" cy="13096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14:m>
                  <m:oMathPara xmlns:m="http://schemas.openxmlformats.org/officeDocument/2006/math">
                    <m:oMathParaPr>
                      <m:jc m:val="centerGroup"/>
                    </m:oMathParaPr>
                    <m:oMath xmlns:m="http://schemas.openxmlformats.org/officeDocument/2006/math">
                      <m:sSub>
                        <m:sSubPr>
                          <m:ctrlPr>
                            <a:rPr lang="en-US" altLang="ja-JP" sz="2000" i="1" kern="0" dirty="0" smtClean="0">
                              <a:latin typeface="Cambria Math" panose="02040503050406030204" pitchFamily="18" charset="0"/>
                            </a:rPr>
                          </m:ctrlPr>
                        </m:sSubPr>
                        <m:e>
                          <m:r>
                            <m:rPr>
                              <m:sty m:val="p"/>
                            </m:rPr>
                            <a:rPr lang="en-US" altLang="ja-JP" sz="2000" i="1" kern="0" dirty="0">
                              <a:latin typeface="Cambria Math" panose="02040503050406030204" pitchFamily="18" charset="0"/>
                            </a:rPr>
                            <m:t>IDF</m:t>
                          </m:r>
                        </m:e>
                        <m:sub>
                          <m:r>
                            <a:rPr lang="en-US" altLang="ja-JP" sz="2000" b="0" i="1" kern="0" dirty="0" smtClean="0">
                              <a:latin typeface="Cambria Math" panose="02040503050406030204" pitchFamily="18" charset="0"/>
                            </a:rPr>
                            <m:t>𝑋</m:t>
                          </m:r>
                        </m:sub>
                      </m:sSub>
                      <m:func>
                        <m:funcPr>
                          <m:ctrlPr>
                            <a:rPr lang="en-US" altLang="ja-JP" sz="2000" i="1" kern="0" dirty="0" smtClean="0">
                              <a:latin typeface="Cambria Math" panose="02040503050406030204" pitchFamily="18" charset="0"/>
                            </a:rPr>
                          </m:ctrlPr>
                        </m:funcPr>
                        <m:fName>
                          <m:r>
                            <a:rPr lang="ja-JP" altLang="en-US" sz="2000" i="1" kern="0" dirty="0">
                              <a:latin typeface="Cambria Math" panose="02040503050406030204" pitchFamily="18" charset="0"/>
                            </a:rPr>
                            <m:t>＝</m:t>
                          </m:r>
                        </m:fName>
                        <m:e>
                          <m:r>
                            <m:rPr>
                              <m:sty m:val="p"/>
                            </m:rPr>
                            <a:rPr lang="en-US" altLang="ja-JP" sz="2000" b="0" i="0" kern="0" dirty="0" smtClean="0">
                              <a:latin typeface="Cambria Math" panose="02040503050406030204" pitchFamily="18" charset="0"/>
                            </a:rPr>
                            <m:t>log</m:t>
                          </m:r>
                          <m:f>
                            <m:fPr>
                              <m:ctrlPr>
                                <a:rPr lang="en-US" altLang="ja-JP" sz="2000" b="0" i="1" kern="0" dirty="0" smtClean="0">
                                  <a:latin typeface="Cambria Math" panose="02040503050406030204" pitchFamily="18" charset="0"/>
                                </a:rPr>
                              </m:ctrlPr>
                            </m:fPr>
                            <m:num>
                              <m:r>
                                <a:rPr lang="ja-JP" altLang="en-US" sz="2000" i="1" kern="0" dirty="0">
                                  <a:latin typeface="Cambria Math" panose="02040503050406030204" pitchFamily="18" charset="0"/>
                                </a:rPr>
                                <m:t>全関数の</m:t>
                              </m:r>
                              <m:r>
                                <a:rPr lang="ja-JP" altLang="en-US" sz="2000" i="1" kern="0" dirty="0" smtClean="0">
                                  <a:latin typeface="Cambria Math" panose="02040503050406030204" pitchFamily="18" charset="0"/>
                                </a:rPr>
                                <m:t>数</m:t>
                              </m:r>
                            </m:num>
                            <m:den>
                              <m:r>
                                <a:rPr lang="ja-JP" altLang="en-US" sz="2000" i="1" kern="0" dirty="0">
                                  <a:latin typeface="Cambria Math" panose="02040503050406030204" pitchFamily="18" charset="0"/>
                                </a:rPr>
                                <m:t>ワード</m:t>
                              </m:r>
                              <m:r>
                                <a:rPr lang="en-US" altLang="ja-JP" sz="2000" b="0" i="1" kern="0" dirty="0" smtClean="0">
                                  <a:latin typeface="Cambria Math" panose="02040503050406030204" pitchFamily="18" charset="0"/>
                                </a:rPr>
                                <m:t>𝑋</m:t>
                              </m:r>
                              <m:r>
                                <a:rPr lang="ja-JP" altLang="en-US" sz="2000" i="1" kern="0" dirty="0">
                                  <a:latin typeface="Cambria Math" panose="02040503050406030204" pitchFamily="18" charset="0"/>
                                </a:rPr>
                                <m:t>が</m:t>
                              </m:r>
                              <m:r>
                                <a:rPr lang="ja-JP" altLang="en-US" sz="2000" i="1" kern="0" dirty="0" smtClean="0">
                                  <a:latin typeface="Cambria Math" panose="02040503050406030204" pitchFamily="18" charset="0"/>
                                </a:rPr>
                                <m:t>出現</m:t>
                              </m:r>
                              <m:r>
                                <a:rPr lang="ja-JP" altLang="en-US" sz="2000" i="1" kern="0" dirty="0">
                                  <a:latin typeface="Cambria Math" panose="02040503050406030204" pitchFamily="18" charset="0"/>
                                </a:rPr>
                                <m:t>する</m:t>
                              </m:r>
                              <m:r>
                                <a:rPr lang="ja-JP" altLang="en-US" sz="2000" i="1" kern="0" dirty="0" smtClean="0">
                                  <a:latin typeface="Cambria Math" panose="02040503050406030204" pitchFamily="18" charset="0"/>
                                </a:rPr>
                                <m:t>関数の</m:t>
                              </m:r>
                              <m:r>
                                <a:rPr lang="ja-JP" altLang="en-US" sz="2000" i="1" kern="0" dirty="0">
                                  <a:latin typeface="Cambria Math" panose="02040503050406030204" pitchFamily="18" charset="0"/>
                                </a:rPr>
                                <m:t>数</m:t>
                              </m:r>
                            </m:den>
                          </m:f>
                        </m:e>
                      </m:func>
                    </m:oMath>
                  </m:oMathPara>
                </a14:m>
                <a:endParaRPr lang="en-US" altLang="ja-JP" sz="2000" kern="0" dirty="0"/>
              </a:p>
              <a:p>
                <a:endParaRPr lang="en-US" altLang="ja-JP" sz="2000" kern="0" dirty="0" smtClean="0"/>
              </a:p>
              <a:p>
                <a:pPr marL="0" indent="0">
                  <a:buFontTx/>
                  <a:buNone/>
                </a:pPr>
                <a:endParaRPr lang="ja-JP" altLang="en-US" sz="2000" kern="0" dirty="0"/>
              </a:p>
              <a:p>
                <a:endParaRPr lang="ja-JP" altLang="en-US" sz="2000" kern="0" dirty="0"/>
              </a:p>
            </p:txBody>
          </p:sp>
        </mc:Choice>
        <mc:Fallback xmlns="">
          <p:sp>
            <p:nvSpPr>
              <p:cNvPr id="16" name="コンテンツ プレースホルダー 2"/>
              <p:cNvSpPr txBox="1">
                <a:spLocks noRot="1" noChangeAspect="1" noMove="1" noResize="1" noEditPoints="1" noAdjustHandles="1" noChangeArrowheads="1" noChangeShapeType="1" noTextEdit="1"/>
              </p:cNvSpPr>
              <p:nvPr/>
            </p:nvSpPr>
            <p:spPr bwMode="auto">
              <a:xfrm>
                <a:off x="-995363" y="3487731"/>
                <a:ext cx="8675688" cy="1309696"/>
              </a:xfrm>
              <a:prstGeom prst="rect">
                <a:avLst/>
              </a:prstGeom>
              <a:blipFill>
                <a:blip r:embed="rId4"/>
                <a:stretch>
                  <a:fillRect/>
                </a:stretch>
              </a:blipFill>
              <a:ln w="9525">
                <a:noFill/>
                <a:miter lim="800000"/>
                <a:headEnd/>
                <a:tailEnd/>
              </a:ln>
              <a:effectLst/>
            </p:spPr>
            <p:txBody>
              <a:bodyPr/>
              <a:lstStyle/>
              <a:p>
                <a:r>
                  <a:rPr lang="ja-JP" altLang="en-US">
                    <a:noFill/>
                  </a:rPr>
                  <a:t> </a:t>
                </a:r>
              </a:p>
            </p:txBody>
          </p:sp>
        </mc:Fallback>
      </mc:AlternateContent>
      <p:grpSp>
        <p:nvGrpSpPr>
          <p:cNvPr id="19" name="グループ化 18"/>
          <p:cNvGrpSpPr/>
          <p:nvPr/>
        </p:nvGrpSpPr>
        <p:grpSpPr>
          <a:xfrm>
            <a:off x="1718700" y="4446684"/>
            <a:ext cx="5695488" cy="1265697"/>
            <a:chOff x="1955350" y="2958143"/>
            <a:chExt cx="5798760" cy="1333743"/>
          </a:xfrm>
        </p:grpSpPr>
        <p:sp>
          <p:nvSpPr>
            <p:cNvPr id="20" name="角丸四角形 19"/>
            <p:cNvSpPr/>
            <p:nvPr/>
          </p:nvSpPr>
          <p:spPr bwMode="auto">
            <a:xfrm>
              <a:off x="1955350" y="3248722"/>
              <a:ext cx="2634764" cy="1043164"/>
            </a:xfrm>
            <a:prstGeom prst="roundRect">
              <a:avLst/>
            </a:prstGeom>
            <a:ln>
              <a:solidFill>
                <a:schemeClr val="accent1"/>
              </a:solidFill>
              <a:headEnd type="none" w="med" len="med"/>
              <a:tailEnd type="none" w="med" len="med"/>
            </a:ln>
            <a:extLst/>
          </p:spPr>
          <p:style>
            <a:lnRef idx="2">
              <a:schemeClr val="accent4"/>
            </a:lnRef>
            <a:fillRef idx="1">
              <a:schemeClr val="lt1"/>
            </a:fillRef>
            <a:effectRef idx="0">
              <a:schemeClr val="accent4"/>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lang="en-US" altLang="ja-JP" sz="900" dirty="0" smtClean="0">
                <a:latin typeface="Segoe UI" panose="020B0502040204020203" pitchFamily="34" charset="0"/>
                <a:ea typeface="メイリオ" panose="020B0604030504040204" pitchFamily="50" charset="-128"/>
              </a:endParaRPr>
            </a:p>
            <a:p>
              <a:pPr algn="ctr" eaLnBrk="1" hangingPunct="1">
                <a:defRPr/>
              </a:pPr>
              <a:r>
                <a:rPr lang="ja-JP" altLang="en-US" sz="2000" dirty="0">
                  <a:latin typeface="Segoe UI" panose="020B0502040204020203" pitchFamily="34" charset="0"/>
                  <a:ea typeface="メイリオ" panose="020B0604030504040204" pitchFamily="50" charset="-128"/>
                </a:rPr>
                <a:t>コードブロック</a:t>
              </a:r>
              <a:r>
                <a:rPr lang="ja-JP" altLang="en-US" sz="2000" dirty="0" smtClean="0">
                  <a:latin typeface="Segoe UI" panose="020B0502040204020203" pitchFamily="34" charset="0"/>
                  <a:ea typeface="メイリオ" panose="020B0604030504040204" pitchFamily="50" charset="-128"/>
                </a:rPr>
                <a:t>中の</a:t>
              </a:r>
              <a:endParaRPr lang="en-US" altLang="ja-JP" sz="2000" dirty="0" smtClean="0">
                <a:latin typeface="Segoe UI" panose="020B0502040204020203" pitchFamily="34" charset="0"/>
                <a:ea typeface="メイリオ" panose="020B0604030504040204" pitchFamily="50" charset="-128"/>
              </a:endParaRPr>
            </a:p>
            <a:p>
              <a:pPr algn="ctr" eaLnBrk="1" hangingPunct="1">
                <a:defRPr/>
              </a:pPr>
              <a:r>
                <a:rPr kumimoji="0" lang="ja-JP" altLang="en-US" sz="2000" dirty="0">
                  <a:latin typeface="Segoe UI" panose="020B0502040204020203" pitchFamily="34" charset="0"/>
                  <a:ea typeface="メイリオ" panose="020B0604030504040204" pitchFamily="50" charset="-128"/>
                </a:rPr>
                <a:t>単語</a:t>
              </a:r>
              <a:r>
                <a:rPr kumimoji="0" lang="ja-JP" altLang="en-US" sz="2000" dirty="0" smtClean="0">
                  <a:latin typeface="Segoe UI" panose="020B0502040204020203" pitchFamily="34" charset="0"/>
                  <a:ea typeface="メイリオ" panose="020B0604030504040204" pitchFamily="50" charset="-128"/>
                </a:rPr>
                <a:t>の出現頻度</a:t>
              </a:r>
              <a:endParaRPr kumimoji="0" lang="ja-JP" altLang="en-US" sz="2000" dirty="0">
                <a:latin typeface="Segoe UI" panose="020B0502040204020203" pitchFamily="34" charset="0"/>
                <a:ea typeface="メイリオ" panose="020B0604030504040204" pitchFamily="50" charset="-128"/>
              </a:endParaRPr>
            </a:p>
          </p:txBody>
        </p:sp>
        <p:sp>
          <p:nvSpPr>
            <p:cNvPr id="21" name="角丸四角形 20"/>
            <p:cNvSpPr/>
            <p:nvPr/>
          </p:nvSpPr>
          <p:spPr bwMode="auto">
            <a:xfrm>
              <a:off x="5119346" y="3248722"/>
              <a:ext cx="2634764" cy="1043164"/>
            </a:xfrm>
            <a:prstGeom prst="roundRect">
              <a:avLst/>
            </a:prstGeom>
            <a:ln>
              <a:solidFill>
                <a:srgbClr val="FF000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kumimoji="0" lang="en-US" altLang="ja-JP" sz="700" dirty="0" smtClean="0">
                <a:latin typeface="Segoe UI" panose="020B0502040204020203" pitchFamily="34" charset="0"/>
                <a:ea typeface="メイリオ" panose="020B0604030504040204" pitchFamily="50" charset="-128"/>
              </a:endParaRPr>
            </a:p>
            <a:p>
              <a:pPr algn="ctr" eaLnBrk="1" hangingPunct="1">
                <a:defRPr/>
              </a:pPr>
              <a:r>
                <a:rPr kumimoji="0" lang="ja-JP" altLang="en-US" sz="2000" dirty="0" smtClean="0">
                  <a:latin typeface="Segoe UI" panose="020B0502040204020203" pitchFamily="34" charset="0"/>
                  <a:ea typeface="メイリオ" panose="020B0604030504040204" pitchFamily="50" charset="-128"/>
                </a:rPr>
                <a:t>ソースコード全体の</a:t>
              </a:r>
              <a:endParaRPr kumimoji="0" lang="en-US" altLang="ja-JP" sz="2000" dirty="0" smtClean="0">
                <a:latin typeface="Segoe UI" panose="020B0502040204020203" pitchFamily="34" charset="0"/>
                <a:ea typeface="メイリオ" panose="020B0604030504040204" pitchFamily="50" charset="-128"/>
              </a:endParaRPr>
            </a:p>
            <a:p>
              <a:pPr algn="ctr" eaLnBrk="1" hangingPunct="1">
                <a:defRPr/>
              </a:pPr>
              <a:r>
                <a:rPr lang="ja-JP" altLang="en-US" sz="2000" dirty="0">
                  <a:latin typeface="Segoe UI" panose="020B0502040204020203" pitchFamily="34" charset="0"/>
                  <a:ea typeface="メイリオ" panose="020B0604030504040204" pitchFamily="50" charset="-128"/>
                </a:rPr>
                <a:t>単語</a:t>
              </a:r>
              <a:r>
                <a:rPr lang="ja-JP" altLang="en-US" sz="2000" dirty="0" smtClean="0">
                  <a:latin typeface="Segoe UI" panose="020B0502040204020203" pitchFamily="34" charset="0"/>
                  <a:ea typeface="メイリオ" panose="020B0604030504040204" pitchFamily="50" charset="-128"/>
                </a:rPr>
                <a:t>の希少さ</a:t>
              </a:r>
              <a:endParaRPr kumimoji="0" lang="ja-JP" altLang="en-US" sz="2000" dirty="0">
                <a:latin typeface="Segoe UI" panose="020B0502040204020203" pitchFamily="34" charset="0"/>
                <a:ea typeface="メイリオ" panose="020B0604030504040204" pitchFamily="50" charset="-128"/>
              </a:endParaRPr>
            </a:p>
          </p:txBody>
        </p:sp>
        <p:sp>
          <p:nvSpPr>
            <p:cNvPr id="22" name="テキスト ボックス 11"/>
            <p:cNvSpPr txBox="1"/>
            <p:nvPr/>
          </p:nvSpPr>
          <p:spPr>
            <a:xfrm>
              <a:off x="4590114" y="3429764"/>
              <a:ext cx="529232" cy="681079"/>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en-US" altLang="ja-JP" sz="3600" dirty="0" smtClean="0">
                  <a:solidFill>
                    <a:schemeClr val="tx2"/>
                  </a:solidFill>
                  <a:latin typeface="Segoe UI" panose="020B0502040204020203" pitchFamily="34" charset="0"/>
                  <a:ea typeface="メイリオ" panose="020B0604030504040204" pitchFamily="50" charset="-128"/>
                </a:rPr>
                <a:t>×</a:t>
              </a:r>
              <a:endParaRPr kumimoji="1" lang="ja-JP" altLang="en-US" sz="3600" dirty="0">
                <a:solidFill>
                  <a:schemeClr val="tx2"/>
                </a:solidFill>
                <a:latin typeface="Segoe UI" panose="020B0502040204020203" pitchFamily="34" charset="0"/>
                <a:ea typeface="メイリオ" panose="020B0604030504040204" pitchFamily="50" charset="-128"/>
              </a:endParaRPr>
            </a:p>
          </p:txBody>
        </p:sp>
        <p:sp>
          <p:nvSpPr>
            <p:cNvPr id="23" name="正方形/長方形 22"/>
            <p:cNvSpPr/>
            <p:nvPr/>
          </p:nvSpPr>
          <p:spPr>
            <a:xfrm>
              <a:off x="2804726" y="2958143"/>
              <a:ext cx="936012" cy="421620"/>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en-US" altLang="ja-JP" sz="2000" b="1" dirty="0" smtClean="0">
                  <a:solidFill>
                    <a:schemeClr val="bg1"/>
                  </a:solidFill>
                  <a:latin typeface="Segoe UI" panose="020B0502040204020203" pitchFamily="34" charset="0"/>
                  <a:ea typeface="メイリオ" panose="020B0604030504040204" pitchFamily="50" charset="-128"/>
                </a:rPr>
                <a:t>TF</a:t>
              </a:r>
              <a:r>
                <a:rPr lang="ja-JP" altLang="en-US" sz="2000" b="1" dirty="0" smtClean="0">
                  <a:solidFill>
                    <a:schemeClr val="bg1"/>
                  </a:solidFill>
                  <a:latin typeface="Segoe UI" panose="020B0502040204020203" pitchFamily="34" charset="0"/>
                  <a:ea typeface="メイリオ" panose="020B0604030504040204" pitchFamily="50" charset="-128"/>
                </a:rPr>
                <a:t> 値</a:t>
              </a:r>
              <a:endParaRPr kumimoji="1" lang="ja-JP" altLang="en-US" sz="2000" dirty="0">
                <a:solidFill>
                  <a:schemeClr val="bg1"/>
                </a:solidFill>
                <a:latin typeface="Segoe UI" panose="020B0502040204020203" pitchFamily="34" charset="0"/>
                <a:ea typeface="メイリオ" panose="020B0604030504040204" pitchFamily="50" charset="-128"/>
              </a:endParaRPr>
            </a:p>
          </p:txBody>
        </p:sp>
        <p:sp>
          <p:nvSpPr>
            <p:cNvPr id="24" name="正方形/長方形 23"/>
            <p:cNvSpPr/>
            <p:nvPr/>
          </p:nvSpPr>
          <p:spPr>
            <a:xfrm>
              <a:off x="5978108" y="2958143"/>
              <a:ext cx="964861" cy="421620"/>
            </a:xfrm>
            <a:prstGeom prst="rect">
              <a:avLst/>
            </a:prstGeom>
            <a:solidFill>
              <a:srgbClr val="FF0000"/>
            </a:solidFill>
            <a:ln>
              <a:solidFill>
                <a:srgbClr val="FF3399"/>
              </a:solidFill>
            </a:ln>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2000" b="1" dirty="0" smtClean="0">
                  <a:solidFill>
                    <a:schemeClr val="bg1"/>
                  </a:solidFill>
                  <a:latin typeface="Segoe UI" panose="020B0502040204020203" pitchFamily="34" charset="0"/>
                  <a:ea typeface="メイリオ" panose="020B0604030504040204" pitchFamily="50" charset="-128"/>
                </a:rPr>
                <a:t>IDF</a:t>
              </a:r>
              <a:r>
                <a:rPr lang="ja-JP" altLang="en-US" sz="2000" b="1" dirty="0" smtClean="0">
                  <a:solidFill>
                    <a:schemeClr val="bg1"/>
                  </a:solidFill>
                  <a:latin typeface="Segoe UI" panose="020B0502040204020203" pitchFamily="34" charset="0"/>
                  <a:ea typeface="メイリオ" panose="020B0604030504040204" pitchFamily="50" charset="-128"/>
                </a:rPr>
                <a:t> 値</a:t>
              </a:r>
              <a:endParaRPr lang="ja-JP" altLang="en-US" sz="2000" dirty="0">
                <a:solidFill>
                  <a:schemeClr val="bg1"/>
                </a:solidFill>
                <a:latin typeface="Segoe UI" panose="020B0502040204020203" pitchFamily="34" charset="0"/>
                <a:ea typeface="メイリオ" panose="020B0604030504040204" pitchFamily="50" charset="-128"/>
              </a:endParaRPr>
            </a:p>
          </p:txBody>
        </p:sp>
      </p:grpSp>
      <p:sp>
        <p:nvSpPr>
          <p:cNvPr id="25" name="コンテンツ プレースホルダー 2"/>
          <p:cNvSpPr txBox="1">
            <a:spLocks/>
          </p:cNvSpPr>
          <p:nvPr/>
        </p:nvSpPr>
        <p:spPr bwMode="auto">
          <a:xfrm>
            <a:off x="1452562" y="5894943"/>
            <a:ext cx="6227763" cy="9530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None/>
            </a:pPr>
            <a:r>
              <a:rPr lang="ja-JP" altLang="en-US" sz="2400" kern="0" dirty="0" smtClean="0"/>
              <a:t>各単語の重みを特徴量として，</a:t>
            </a:r>
            <a:r>
              <a:rPr lang="en-US" altLang="ja-JP" sz="2400" kern="0" dirty="0" smtClean="0"/>
              <a:t/>
            </a:r>
            <a:br>
              <a:rPr lang="en-US" altLang="ja-JP" sz="2400" kern="0" dirty="0" smtClean="0"/>
            </a:br>
            <a:r>
              <a:rPr lang="ja-JP" altLang="en-US" sz="2400" kern="0" dirty="0" smtClean="0"/>
              <a:t>各コードブロック</a:t>
            </a:r>
            <a:r>
              <a:rPr lang="ja-JP" altLang="en-US" sz="2400" kern="0" dirty="0"/>
              <a:t>を特徴ベクトルに変換</a:t>
            </a:r>
          </a:p>
          <a:p>
            <a:pPr algn="ctr"/>
            <a:endParaRPr lang="ja-JP" altLang="en-US" sz="2400" kern="0" dirty="0"/>
          </a:p>
        </p:txBody>
      </p:sp>
    </p:spTree>
    <p:extLst>
      <p:ext uri="{BB962C8B-B14F-4D97-AF65-F5344CB8AC3E}">
        <p14:creationId xmlns:p14="http://schemas.microsoft.com/office/powerpoint/2010/main" val="3273181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293" y="274638"/>
            <a:ext cx="8429413" cy="1143000"/>
          </a:xfrm>
        </p:spPr>
        <p:txBody>
          <a:bodyPr/>
          <a:lstStyle/>
          <a:p>
            <a:r>
              <a:rPr kumimoji="1" lang="ja-JP" altLang="en-US" dirty="0" smtClean="0"/>
              <a:t>問題</a:t>
            </a:r>
            <a:endParaRPr kumimoji="1" lang="ja-JP" altLang="en-US" dirty="0"/>
          </a:p>
        </p:txBody>
      </p:sp>
      <p:sp>
        <p:nvSpPr>
          <p:cNvPr id="3" name="コンテンツ プレースホルダー 2"/>
          <p:cNvSpPr>
            <a:spLocks noGrp="1"/>
          </p:cNvSpPr>
          <p:nvPr>
            <p:ph idx="1"/>
          </p:nvPr>
        </p:nvSpPr>
        <p:spPr>
          <a:xfrm>
            <a:off x="0" y="1552785"/>
            <a:ext cx="8909367" cy="3338884"/>
          </a:xfrm>
        </p:spPr>
        <p:txBody>
          <a:bodyPr/>
          <a:lstStyle/>
          <a:p>
            <a:pPr marL="176213" indent="0">
              <a:spcBef>
                <a:spcPts val="600"/>
              </a:spcBef>
              <a:spcAft>
                <a:spcPts val="600"/>
              </a:spcAft>
              <a:buNone/>
            </a:pPr>
            <a:r>
              <a:rPr lang="en-US" altLang="ja-JP" sz="2400" dirty="0" err="1" smtClean="0"/>
              <a:t>CCVolti</a:t>
            </a:r>
            <a:r>
              <a:rPr lang="ja-JP" altLang="en-US" sz="2400" dirty="0"/>
              <a:t>を</a:t>
            </a:r>
            <a:r>
              <a:rPr lang="ja-JP" altLang="en-US" sz="2400" dirty="0" smtClean="0"/>
              <a:t>複数バージョンの検出に利用する</a:t>
            </a:r>
            <a:r>
              <a:rPr lang="ja-JP" altLang="en-US" sz="2400" dirty="0"/>
              <a:t>際の</a:t>
            </a:r>
            <a:r>
              <a:rPr lang="ja-JP" altLang="en-US" sz="2400" dirty="0" smtClean="0"/>
              <a:t>問題</a:t>
            </a:r>
            <a:endParaRPr lang="en-US" altLang="ja-JP" sz="2400" dirty="0" smtClean="0"/>
          </a:p>
          <a:p>
            <a:pPr marL="0" indent="0">
              <a:spcBef>
                <a:spcPts val="600"/>
              </a:spcBef>
              <a:spcAft>
                <a:spcPts val="600"/>
              </a:spcAft>
              <a:buNone/>
            </a:pPr>
            <a:r>
              <a:rPr lang="ja-JP" altLang="en-US" sz="2400" dirty="0"/>
              <a:t>（</a:t>
            </a:r>
            <a:r>
              <a:rPr kumimoji="1" lang="ja-JP" altLang="en-US" sz="2400" dirty="0" smtClean="0"/>
              <a:t>問題</a:t>
            </a:r>
            <a:r>
              <a:rPr kumimoji="1" lang="en-US" altLang="ja-JP" sz="2400" dirty="0" smtClean="0"/>
              <a:t>1</a:t>
            </a:r>
            <a:r>
              <a:rPr kumimoji="1" lang="ja-JP" altLang="en-US" sz="2400" dirty="0" smtClean="0"/>
              <a:t>）</a:t>
            </a:r>
            <a:r>
              <a:rPr kumimoji="1" lang="en-US" altLang="ja-JP" sz="2400" dirty="0" smtClean="0"/>
              <a:t> </a:t>
            </a:r>
            <a:r>
              <a:rPr lang="en-US" altLang="ja-JP" sz="2400" dirty="0" smtClean="0"/>
              <a:t>TF-IDF</a:t>
            </a:r>
            <a:r>
              <a:rPr lang="ja-JP" altLang="en-US" sz="2400" dirty="0" smtClean="0"/>
              <a:t>はバージョンごとに特徴ベクトルが変化</a:t>
            </a:r>
            <a:endParaRPr lang="en-US" altLang="ja-JP" sz="2400" dirty="0" smtClean="0"/>
          </a:p>
          <a:p>
            <a:pPr marL="457200" lvl="1" indent="0">
              <a:spcBef>
                <a:spcPts val="300"/>
              </a:spcBef>
              <a:spcAft>
                <a:spcPts val="300"/>
              </a:spcAft>
              <a:buNone/>
            </a:pPr>
            <a:r>
              <a:rPr lang="ja-JP" altLang="en-US" sz="2000" dirty="0" smtClean="0"/>
              <a:t>ソースコード全体の変更の影響を受ける</a:t>
            </a:r>
            <a:r>
              <a:rPr lang="en-US" altLang="ja-JP" sz="2000" dirty="0" smtClean="0"/>
              <a:t>IDF</a:t>
            </a:r>
            <a:r>
              <a:rPr lang="ja-JP" altLang="en-US" sz="2000" dirty="0" smtClean="0"/>
              <a:t>値は，バージョンごとに変化するため，変更がないコードブロックでも特徴ベクトルが変化</a:t>
            </a:r>
            <a:endParaRPr lang="en-US" altLang="ja-JP" sz="2000" dirty="0"/>
          </a:p>
          <a:p>
            <a:pPr marL="806450" lvl="1" indent="-349250">
              <a:spcBef>
                <a:spcPts val="300"/>
              </a:spcBef>
              <a:spcAft>
                <a:spcPts val="600"/>
              </a:spcAft>
              <a:buNone/>
            </a:pPr>
            <a:r>
              <a:rPr lang="ja-JP" altLang="en-US" sz="2000" dirty="0" smtClean="0"/>
              <a:t> 　旧バージョンでは検出されたものが新バージョンで検出されない</a:t>
            </a:r>
            <a:r>
              <a:rPr lang="en-US" altLang="ja-JP" sz="2000" dirty="0" smtClean="0"/>
              <a:t/>
            </a:r>
            <a:br>
              <a:rPr lang="en-US" altLang="ja-JP" sz="2000" dirty="0" smtClean="0"/>
            </a:br>
            <a:r>
              <a:rPr lang="ja-JP" altLang="en-US" sz="2000" dirty="0" smtClean="0">
                <a:solidFill>
                  <a:srgbClr val="FF0000"/>
                </a:solidFill>
              </a:rPr>
              <a:t>検出結果の非一貫性が発生</a:t>
            </a:r>
            <a:endParaRPr kumimoji="1" lang="en-US" altLang="ja-JP" sz="2400" dirty="0" smtClean="0">
              <a:solidFill>
                <a:srgbClr val="FF0000"/>
              </a:solidFill>
            </a:endParaRPr>
          </a:p>
          <a:p>
            <a:pPr marL="0" indent="0">
              <a:buNone/>
            </a:pPr>
            <a:r>
              <a:rPr lang="ja-JP" altLang="en-US" sz="2400" dirty="0" smtClean="0"/>
              <a:t>（問題</a:t>
            </a:r>
            <a:r>
              <a:rPr lang="en-US" altLang="ja-JP" sz="2400" dirty="0" smtClean="0"/>
              <a:t>2</a:t>
            </a:r>
            <a:r>
              <a:rPr lang="ja-JP" altLang="en-US" sz="2400" dirty="0" smtClean="0"/>
              <a:t>）複数バージョンの検出にはスケーラビリティが不十分</a:t>
            </a:r>
            <a:endParaRPr lang="en-US" altLang="ja-JP" sz="2400" dirty="0" smtClean="0"/>
          </a:p>
          <a:p>
            <a:pPr marL="457200" lvl="1" indent="0">
              <a:spcBef>
                <a:spcPts val="300"/>
              </a:spcBef>
              <a:spcAft>
                <a:spcPts val="300"/>
              </a:spcAft>
              <a:buNone/>
            </a:pPr>
            <a:r>
              <a:rPr lang="ja-JP" altLang="en-US" sz="2000" dirty="0" smtClean="0"/>
              <a:t>複数バージョンからコードクローンを検出する際に，各バージョンのソースコード全体に対して，検出を実行</a:t>
            </a:r>
            <a:endParaRPr lang="en-US" altLang="ja-JP" sz="2000" dirty="0" smtClean="0"/>
          </a:p>
          <a:p>
            <a:pPr marL="457200" lvl="1" indent="0">
              <a:spcBef>
                <a:spcPts val="300"/>
              </a:spcBef>
              <a:spcAft>
                <a:spcPts val="300"/>
              </a:spcAft>
              <a:buNone/>
            </a:pPr>
            <a:r>
              <a:rPr lang="ja-JP" altLang="en-US" sz="2000" dirty="0" smtClean="0"/>
              <a:t>　 </a:t>
            </a:r>
            <a:r>
              <a:rPr lang="ja-JP" altLang="en-US" sz="2000" dirty="0" smtClean="0">
                <a:solidFill>
                  <a:srgbClr val="FF0000"/>
                </a:solidFill>
              </a:rPr>
              <a:t>実用的な時間で検出ができない</a:t>
            </a:r>
            <a:endParaRPr lang="en-US" altLang="ja-JP" dirty="0">
              <a:solidFill>
                <a:srgbClr val="FF0000"/>
              </a:solidFill>
            </a:endParaRPr>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
        <p:nvSpPr>
          <p:cNvPr id="6" name="正方形/長方形 5"/>
          <p:cNvSpPr/>
          <p:nvPr/>
        </p:nvSpPr>
        <p:spPr>
          <a:xfrm>
            <a:off x="473895" y="3222227"/>
            <a:ext cx="415498" cy="369332"/>
          </a:xfrm>
          <a:prstGeom prst="rect">
            <a:avLst/>
          </a:prstGeom>
        </p:spPr>
        <p:txBody>
          <a:bodyPr wrap="none">
            <a:spAutoFit/>
          </a:bodyPr>
          <a:lstStyle/>
          <a:p>
            <a:r>
              <a:rPr lang="ja-JP" altLang="en-US" dirty="0"/>
              <a:t>∴</a:t>
            </a:r>
          </a:p>
        </p:txBody>
      </p:sp>
      <p:sp>
        <p:nvSpPr>
          <p:cNvPr id="7" name="正方形/長方形 6"/>
          <p:cNvSpPr/>
          <p:nvPr/>
        </p:nvSpPr>
        <p:spPr>
          <a:xfrm>
            <a:off x="473895" y="5300072"/>
            <a:ext cx="415498" cy="369332"/>
          </a:xfrm>
          <a:prstGeom prst="rect">
            <a:avLst/>
          </a:prstGeom>
        </p:spPr>
        <p:txBody>
          <a:bodyPr wrap="none">
            <a:spAutoFit/>
          </a:bodyPr>
          <a:lstStyle/>
          <a:p>
            <a:r>
              <a:rPr lang="ja-JP" altLang="en-US" dirty="0"/>
              <a:t>∴</a:t>
            </a:r>
          </a:p>
        </p:txBody>
      </p:sp>
    </p:spTree>
    <p:extLst>
      <p:ext uri="{BB962C8B-B14F-4D97-AF65-F5344CB8AC3E}">
        <p14:creationId xmlns:p14="http://schemas.microsoft.com/office/powerpoint/2010/main" val="2537093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a:t>
            </a:r>
            <a:r>
              <a:rPr lang="ja-JP" altLang="en-US" dirty="0"/>
              <a:t>概要</a:t>
            </a:r>
            <a:endParaRPr kumimoji="1" lang="ja-JP" altLang="en-US" dirty="0"/>
          </a:p>
        </p:txBody>
      </p:sp>
      <p:sp>
        <p:nvSpPr>
          <p:cNvPr id="3" name="コンテンツ プレースホルダー 2"/>
          <p:cNvSpPr>
            <a:spLocks noGrp="1"/>
          </p:cNvSpPr>
          <p:nvPr>
            <p:ph idx="1"/>
          </p:nvPr>
        </p:nvSpPr>
        <p:spPr>
          <a:xfrm>
            <a:off x="205160" y="1600201"/>
            <a:ext cx="8812459" cy="2159454"/>
          </a:xfrm>
        </p:spPr>
        <p:txBody>
          <a:bodyPr/>
          <a:lstStyle/>
          <a:p>
            <a:pPr marL="176213" indent="0">
              <a:spcBef>
                <a:spcPts val="600"/>
              </a:spcBef>
              <a:spcAft>
                <a:spcPts val="600"/>
              </a:spcAft>
              <a:buNone/>
            </a:pPr>
            <a:r>
              <a:rPr lang="en-US" altLang="ja-JP" sz="2400" dirty="0" err="1"/>
              <a:t>CCVolti</a:t>
            </a:r>
            <a:r>
              <a:rPr lang="ja-JP" altLang="en-US" sz="2400" dirty="0"/>
              <a:t>を複数バージョンの検出に利用する際の問題</a:t>
            </a:r>
            <a:endParaRPr lang="en-US" altLang="ja-JP" sz="2400" dirty="0"/>
          </a:p>
          <a:p>
            <a:pPr marL="0" indent="0">
              <a:spcBef>
                <a:spcPts val="600"/>
              </a:spcBef>
              <a:spcAft>
                <a:spcPts val="600"/>
              </a:spcAft>
              <a:buNone/>
            </a:pPr>
            <a:endParaRPr lang="en-US" altLang="ja-JP" sz="200" dirty="0" smtClean="0"/>
          </a:p>
          <a:p>
            <a:pPr marL="0" indent="0">
              <a:spcBef>
                <a:spcPts val="600"/>
              </a:spcBef>
              <a:spcAft>
                <a:spcPts val="600"/>
              </a:spcAft>
              <a:buNone/>
            </a:pPr>
            <a:endParaRPr lang="en-US" altLang="ja-JP" sz="2400" dirty="0"/>
          </a:p>
          <a:p>
            <a:pPr marL="0" indent="0">
              <a:spcBef>
                <a:spcPts val="600"/>
              </a:spcBef>
              <a:spcAft>
                <a:spcPts val="600"/>
              </a:spcAft>
              <a:buNone/>
            </a:pPr>
            <a:r>
              <a:rPr lang="ja-JP" altLang="en-US" sz="2400" dirty="0"/>
              <a:t/>
            </a:r>
            <a:br>
              <a:rPr lang="ja-JP" altLang="en-US" sz="2400" dirty="0"/>
            </a:br>
            <a:endParaRPr lang="en-US" altLang="ja-JP" sz="1200" dirty="0" smtClean="0"/>
          </a:p>
          <a:p>
            <a:pPr marL="0" indent="0">
              <a:buNone/>
            </a:pPr>
            <a:endParaRPr lang="en-US" altLang="ja-JP" sz="1000" dirty="0" smtClean="0"/>
          </a:p>
          <a:p>
            <a:pPr marL="0" indent="0">
              <a:spcBef>
                <a:spcPts val="0"/>
              </a:spcBef>
              <a:spcAft>
                <a:spcPts val="600"/>
              </a:spcAft>
              <a:buNone/>
            </a:pPr>
            <a:r>
              <a:rPr lang="ja-JP" altLang="en-US" sz="2400" dirty="0" smtClean="0"/>
              <a:t>本研究</a:t>
            </a:r>
            <a:r>
              <a:rPr lang="ja-JP" altLang="en-US" sz="2400" dirty="0"/>
              <a:t>では</a:t>
            </a:r>
            <a:r>
              <a:rPr lang="ja-JP" altLang="en-US" sz="2400" dirty="0" smtClean="0"/>
              <a:t>，</a:t>
            </a:r>
            <a:endParaRPr lang="en-US" altLang="ja-JP" sz="2400" dirty="0" smtClean="0"/>
          </a:p>
          <a:p>
            <a:pPr marL="0" indent="0">
              <a:spcBef>
                <a:spcPts val="300"/>
              </a:spcBef>
              <a:spcAft>
                <a:spcPts val="300"/>
              </a:spcAft>
              <a:buNone/>
            </a:pPr>
            <a:r>
              <a:rPr lang="en-US" altLang="ja-JP" sz="2400" dirty="0" err="1"/>
              <a:t>CCVolti</a:t>
            </a:r>
            <a:r>
              <a:rPr lang="ja-JP" altLang="en-US" sz="2400" dirty="0" smtClean="0"/>
              <a:t>をインクリメンタルコードクローン検出ができるように拡張</a:t>
            </a:r>
            <a:endParaRPr lang="en-US" altLang="ja-JP" sz="2400" dirty="0" smtClean="0"/>
          </a:p>
          <a:p>
            <a:pPr marL="803275" indent="-355600">
              <a:spcBef>
                <a:spcPts val="0"/>
              </a:spcBef>
              <a:spcAft>
                <a:spcPts val="600"/>
              </a:spcAft>
              <a:buFont typeface="Arial" panose="020B0604020202020204" pitchFamily="34" charset="0"/>
              <a:buChar char="•"/>
            </a:pPr>
            <a:r>
              <a:rPr kumimoji="1" lang="ja-JP" altLang="en-US" sz="2400" dirty="0" smtClean="0"/>
              <a:t>検出結果の非一貫性の</a:t>
            </a:r>
            <a:r>
              <a:rPr lang="ja-JP" altLang="en-US" sz="2400" dirty="0" smtClean="0"/>
              <a:t>軽減</a:t>
            </a:r>
            <a:endParaRPr kumimoji="1" lang="en-US" altLang="ja-JP" sz="2400" dirty="0" smtClean="0"/>
          </a:p>
          <a:p>
            <a:pPr marL="803275" indent="-355600">
              <a:spcBef>
                <a:spcPts val="0"/>
              </a:spcBef>
              <a:spcAft>
                <a:spcPts val="600"/>
              </a:spcAft>
              <a:buFont typeface="Arial" panose="020B0604020202020204" pitchFamily="34" charset="0"/>
              <a:buChar char="•"/>
            </a:pPr>
            <a:r>
              <a:rPr lang="ja-JP" altLang="en-US" sz="2400" dirty="0" smtClean="0"/>
              <a:t>複数バージョンの検出におけるスケーラビリティの向上</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5" name="右矢印 4"/>
          <p:cNvSpPr/>
          <p:nvPr/>
        </p:nvSpPr>
        <p:spPr>
          <a:xfrm rot="5400000">
            <a:off x="4067572" y="3196234"/>
            <a:ext cx="488833" cy="764274"/>
          </a:xfrm>
          <a:prstGeom prst="rightArrow">
            <a:avLst>
              <a:gd name="adj1" fmla="val 50000"/>
              <a:gd name="adj2" fmla="val 45970"/>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2"/>
          <p:cNvSpPr txBox="1">
            <a:spLocks/>
          </p:cNvSpPr>
          <p:nvPr/>
        </p:nvSpPr>
        <p:spPr bwMode="auto">
          <a:xfrm>
            <a:off x="-9589" y="2145334"/>
            <a:ext cx="9152066" cy="999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ja-JP" altLang="en-US" sz="2400" kern="0" dirty="0" smtClean="0"/>
              <a:t>（問題</a:t>
            </a:r>
            <a:r>
              <a:rPr lang="en-US" altLang="ja-JP" sz="2400" kern="0" dirty="0" smtClean="0"/>
              <a:t>1</a:t>
            </a:r>
            <a:r>
              <a:rPr lang="ja-JP" altLang="en-US" sz="2400" kern="0" dirty="0" smtClean="0"/>
              <a:t>）</a:t>
            </a:r>
            <a:r>
              <a:rPr lang="en-US" altLang="ja-JP" sz="2400" dirty="0"/>
              <a:t>TF-IDF</a:t>
            </a:r>
            <a:r>
              <a:rPr lang="ja-JP" altLang="en-US" sz="2400" dirty="0"/>
              <a:t>はバージョンごとに特徴ベクトルが変化</a:t>
            </a:r>
            <a:endParaRPr lang="en-US" altLang="ja-JP" sz="2400" dirty="0"/>
          </a:p>
          <a:p>
            <a:pPr marL="0" indent="0">
              <a:spcBef>
                <a:spcPts val="600"/>
              </a:spcBef>
              <a:spcAft>
                <a:spcPts val="600"/>
              </a:spcAft>
              <a:buFontTx/>
              <a:buNone/>
            </a:pPr>
            <a:r>
              <a:rPr lang="ja-JP" altLang="en-US" sz="2400" kern="0" dirty="0" smtClean="0"/>
              <a:t>（問題</a:t>
            </a:r>
            <a:r>
              <a:rPr lang="en-US" altLang="ja-JP" sz="2400" kern="0" dirty="0" smtClean="0"/>
              <a:t>2</a:t>
            </a:r>
            <a:r>
              <a:rPr lang="ja-JP" altLang="en-US" sz="2400" kern="0" dirty="0" smtClean="0"/>
              <a:t>）複数バージョンの検出にはスケーラビリティが不十分</a:t>
            </a:r>
            <a:endParaRPr lang="en-US" altLang="ja-JP" sz="2400" kern="0" dirty="0" smtClean="0"/>
          </a:p>
        </p:txBody>
      </p:sp>
    </p:spTree>
    <p:extLst>
      <p:ext uri="{BB962C8B-B14F-4D97-AF65-F5344CB8AC3E}">
        <p14:creationId xmlns:p14="http://schemas.microsoft.com/office/powerpoint/2010/main" val="3512243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274638"/>
            <a:ext cx="8552227" cy="1143000"/>
          </a:xfrm>
        </p:spPr>
        <p:txBody>
          <a:bodyPr/>
          <a:lstStyle/>
          <a:p>
            <a:r>
              <a:rPr lang="ja-JP" altLang="en-US" dirty="0" smtClean="0"/>
              <a:t>インクリメンタルコードクローン</a:t>
            </a:r>
            <a:r>
              <a:rPr lang="en-US" altLang="ja-JP" dirty="0" smtClean="0"/>
              <a:t/>
            </a:r>
            <a:br>
              <a:rPr lang="en-US" altLang="ja-JP" dirty="0" smtClean="0"/>
            </a:br>
            <a:r>
              <a:rPr lang="ja-JP" altLang="en-US" dirty="0" smtClean="0"/>
              <a:t>検出の概要</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dirty="0"/>
          </a:p>
        </p:txBody>
      </p:sp>
      <p:sp>
        <p:nvSpPr>
          <p:cNvPr id="234" name="コンテンツ プレースホルダー 2"/>
          <p:cNvSpPr txBox="1">
            <a:spLocks/>
          </p:cNvSpPr>
          <p:nvPr/>
        </p:nvSpPr>
        <p:spPr bwMode="auto">
          <a:xfrm>
            <a:off x="332851" y="2894142"/>
            <a:ext cx="8676575" cy="14222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276225" indent="-276225">
              <a:spcBef>
                <a:spcPts val="600"/>
              </a:spcBef>
              <a:spcAft>
                <a:spcPts val="600"/>
              </a:spcAft>
              <a:buFont typeface="Arial" panose="020B0604020202020204" pitchFamily="34" charset="0"/>
              <a:buChar char="•"/>
            </a:pPr>
            <a:r>
              <a:rPr lang="ja-JP" altLang="en-US" sz="2400" kern="0" dirty="0" smtClean="0"/>
              <a:t>以前のバージョンで検出されたも</a:t>
            </a:r>
            <a:r>
              <a:rPr lang="ja-JP" altLang="en-US" sz="2400" kern="0" dirty="0"/>
              <a:t>の</a:t>
            </a:r>
            <a:r>
              <a:rPr lang="ja-JP" altLang="en-US" sz="2400" kern="0" dirty="0" smtClean="0"/>
              <a:t>は新バージョンでもコードクローンと判定でき</a:t>
            </a:r>
            <a:r>
              <a:rPr lang="ja-JP" altLang="en-US" sz="2400" kern="0" dirty="0"/>
              <a:t>る</a:t>
            </a:r>
            <a:r>
              <a:rPr lang="ja-JP" altLang="en-US" sz="2400" kern="0" dirty="0" smtClean="0"/>
              <a:t>ため</a:t>
            </a:r>
            <a:r>
              <a:rPr lang="ja-JP" altLang="en-US" sz="2400" kern="0" dirty="0" smtClean="0">
                <a:solidFill>
                  <a:srgbClr val="FF0000"/>
                </a:solidFill>
              </a:rPr>
              <a:t>検出結果の非一貫性軽減</a:t>
            </a:r>
            <a:endParaRPr lang="en-US" altLang="ja-JP" sz="2400" kern="0" dirty="0" smtClean="0"/>
          </a:p>
          <a:p>
            <a:pPr marL="276225" indent="-276225">
              <a:spcBef>
                <a:spcPts val="600"/>
              </a:spcBef>
              <a:spcAft>
                <a:spcPts val="600"/>
              </a:spcAft>
              <a:buFont typeface="Arial" panose="020B0604020202020204" pitchFamily="34" charset="0"/>
              <a:buChar char="•"/>
            </a:pPr>
            <a:r>
              <a:rPr lang="ja-JP" altLang="en-US" sz="2400" kern="0" dirty="0" smtClean="0"/>
              <a:t>差分のみに検出を行うため，複数バージョンの検出において，</a:t>
            </a:r>
            <a:r>
              <a:rPr lang="ja-JP" altLang="en-US" sz="2400" kern="0" dirty="0" smtClean="0">
                <a:solidFill>
                  <a:srgbClr val="FF0000"/>
                </a:solidFill>
              </a:rPr>
              <a:t>スケーラビリティが向上</a:t>
            </a:r>
            <a:endParaRPr lang="en-US" altLang="ja-JP" sz="2400" kern="0" dirty="0">
              <a:solidFill>
                <a:srgbClr val="FF0000"/>
              </a:solidFill>
            </a:endParaRPr>
          </a:p>
        </p:txBody>
      </p:sp>
      <p:sp>
        <p:nvSpPr>
          <p:cNvPr id="42" name="コンテンツ プレースホルダー 2"/>
          <p:cNvSpPr txBox="1">
            <a:spLocks/>
          </p:cNvSpPr>
          <p:nvPr/>
        </p:nvSpPr>
        <p:spPr bwMode="auto">
          <a:xfrm>
            <a:off x="343078" y="1559518"/>
            <a:ext cx="8800922" cy="7645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spcBef>
                <a:spcPts val="600"/>
              </a:spcBef>
              <a:spcAft>
                <a:spcPts val="600"/>
              </a:spcAft>
              <a:buNone/>
            </a:pPr>
            <a:r>
              <a:rPr lang="ja-JP" altLang="en-US" sz="2400" dirty="0" smtClean="0"/>
              <a:t>複数バージョンの検出において，バージョン間</a:t>
            </a:r>
            <a:r>
              <a:rPr lang="ja-JP" altLang="en-US" sz="2400" dirty="0"/>
              <a:t>の差分</a:t>
            </a:r>
            <a:r>
              <a:rPr lang="ja-JP" altLang="en-US" sz="2400" dirty="0" smtClean="0"/>
              <a:t>のみにコードクローン検出をして，コードクローンの情報を更新</a:t>
            </a:r>
            <a:endParaRPr lang="en-US" altLang="ja-JP" sz="2400" dirty="0" smtClean="0"/>
          </a:p>
          <a:p>
            <a:pPr marL="0" indent="0">
              <a:spcBef>
                <a:spcPts val="600"/>
              </a:spcBef>
              <a:spcAft>
                <a:spcPts val="600"/>
              </a:spcAft>
              <a:buNone/>
            </a:pPr>
            <a:endParaRPr lang="en-US" altLang="ja-JP" sz="2400" kern="0" dirty="0" smtClean="0"/>
          </a:p>
        </p:txBody>
      </p:sp>
    </p:spTree>
    <p:extLst>
      <p:ext uri="{BB962C8B-B14F-4D97-AF65-F5344CB8AC3E}">
        <p14:creationId xmlns:p14="http://schemas.microsoft.com/office/powerpoint/2010/main" val="2913070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3155" y="304012"/>
            <a:ext cx="8529320" cy="1143000"/>
          </a:xfrm>
        </p:spPr>
        <p:txBody>
          <a:bodyPr/>
          <a:lstStyle/>
          <a:p>
            <a:r>
              <a:rPr lang="ja-JP" altLang="en-US" dirty="0"/>
              <a:t>本</a:t>
            </a:r>
            <a:r>
              <a:rPr lang="ja-JP" altLang="en-US" dirty="0" smtClean="0"/>
              <a:t>手法の流れ </a:t>
            </a:r>
            <a:r>
              <a:rPr lang="en-US" altLang="ja-JP" dirty="0" smtClean="0"/>
              <a:t>(1/2)</a:t>
            </a:r>
            <a:br>
              <a:rPr lang="en-US" altLang="ja-JP" dirty="0" smtClean="0"/>
            </a:br>
            <a:r>
              <a:rPr lang="en-US" altLang="ja-JP" dirty="0" smtClean="0"/>
              <a:t>1</a:t>
            </a:r>
            <a:r>
              <a:rPr lang="ja-JP" altLang="en-US" dirty="0" smtClean="0"/>
              <a:t>バージョン目の検出</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
        <p:nvSpPr>
          <p:cNvPr id="230" name="正方形/長方形 229"/>
          <p:cNvSpPr/>
          <p:nvPr/>
        </p:nvSpPr>
        <p:spPr>
          <a:xfrm>
            <a:off x="6112053" y="4455083"/>
            <a:ext cx="1231106" cy="492443"/>
          </a:xfrm>
          <a:prstGeom prst="rect">
            <a:avLst/>
          </a:prstGeom>
        </p:spPr>
        <p:txBody>
          <a:bodyPr wrap="none" lIns="0" tIns="0" rIns="0" bIns="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mn-ea"/>
                <a:ea typeface="+mn-ea"/>
              </a:rPr>
              <a:t>クローンペア</a:t>
            </a:r>
            <a:r>
              <a:rPr lang="en-US" altLang="ja-JP" sz="1600" dirty="0" smtClean="0">
                <a:latin typeface="+mn-ea"/>
                <a:ea typeface="+mn-ea"/>
              </a:rPr>
              <a:t/>
            </a:r>
            <a:br>
              <a:rPr lang="en-US" altLang="ja-JP" sz="1600" dirty="0" smtClean="0">
                <a:latin typeface="+mn-ea"/>
                <a:ea typeface="+mn-ea"/>
              </a:rPr>
            </a:br>
            <a:r>
              <a:rPr lang="ja-JP" altLang="en-US" sz="1600" dirty="0" smtClean="0">
                <a:latin typeface="+mn-ea"/>
                <a:ea typeface="+mn-ea"/>
              </a:rPr>
              <a:t>リスト</a:t>
            </a:r>
            <a:endParaRPr kumimoji="1" lang="en-US" altLang="ja-JP" sz="1600" dirty="0">
              <a:latin typeface="+mn-ea"/>
              <a:ea typeface="+mn-ea"/>
            </a:endParaRPr>
          </a:p>
        </p:txBody>
      </p:sp>
      <p:graphicFrame>
        <p:nvGraphicFramePr>
          <p:cNvPr id="179" name="コンテンツ プレースホルダー 4"/>
          <p:cNvGraphicFramePr>
            <a:graphicFrameLocks/>
          </p:cNvGraphicFramePr>
          <p:nvPr>
            <p:extLst>
              <p:ext uri="{D42A27DB-BD31-4B8C-83A1-F6EECF244321}">
                <p14:modId xmlns:p14="http://schemas.microsoft.com/office/powerpoint/2010/main" val="853553620"/>
              </p:ext>
            </p:extLst>
          </p:nvPr>
        </p:nvGraphicFramePr>
        <p:xfrm>
          <a:off x="6244972" y="1880485"/>
          <a:ext cx="993130" cy="2565315"/>
        </p:xfrm>
        <a:graphic>
          <a:graphicData uri="http://schemas.openxmlformats.org/drawingml/2006/table">
            <a:tbl>
              <a:tblPr firstRow="1" bandRow="1">
                <a:tableStyleId>{72833802-FEF1-4C79-8D5D-14CF1EAF98D9}</a:tableStyleId>
              </a:tblPr>
              <a:tblGrid>
                <a:gridCol w="577208">
                  <a:extLst>
                    <a:ext uri="{9D8B030D-6E8A-4147-A177-3AD203B41FA5}">
                      <a16:colId xmlns:a16="http://schemas.microsoft.com/office/drawing/2014/main" val="20001"/>
                    </a:ext>
                  </a:extLst>
                </a:gridCol>
                <a:gridCol w="415922">
                  <a:extLst>
                    <a:ext uri="{9D8B030D-6E8A-4147-A177-3AD203B41FA5}">
                      <a16:colId xmlns:a16="http://schemas.microsoft.com/office/drawing/2014/main" val="1594101108"/>
                    </a:ext>
                  </a:extLst>
                </a:gridCol>
              </a:tblGrid>
              <a:tr h="191385">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ブロック対</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類似度</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A</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rowSpan="2">
                  <a:txBody>
                    <a:bodyPr/>
                    <a:lstStyle/>
                    <a:p>
                      <a:pPr algn="ctr"/>
                      <a:r>
                        <a:rPr kumimoji="1" lang="en-US" altLang="ja-JP" sz="1200" dirty="0" smtClean="0">
                          <a:latin typeface="ＭＳ Ｐゴシック" panose="020B0600070205080204" pitchFamily="50" charset="-128"/>
                          <a:ea typeface="ＭＳ Ｐゴシック" panose="020B0600070205080204" pitchFamily="50" charset="-128"/>
                        </a:rPr>
                        <a:t>0.95</a:t>
                      </a: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B</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vMerge="1">
                  <a:txBody>
                    <a:bodyPr/>
                    <a:lstStyle/>
                    <a:p>
                      <a:endParaRPr kumimoji="1" lang="ja-JP" altLang="en-US"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B</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rowSpan="2">
                  <a:txBody>
                    <a:bodyPr/>
                    <a:lstStyle/>
                    <a:p>
                      <a:pPr algn="ctr"/>
                      <a:r>
                        <a:rPr kumimoji="1" lang="en-US" altLang="ja-JP" sz="1200" dirty="0" smtClean="0">
                          <a:latin typeface="ＭＳ Ｐゴシック" panose="020B0600070205080204" pitchFamily="50" charset="-128"/>
                          <a:ea typeface="ＭＳ Ｐゴシック" panose="020B0600070205080204" pitchFamily="50" charset="-128"/>
                        </a:rPr>
                        <a:t>0.92</a:t>
                      </a: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C</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vMerge="1">
                  <a:txBody>
                    <a:bodyPr/>
                    <a:lstStyle/>
                    <a:p>
                      <a:endParaRPr kumimoji="1" lang="ja-JP" altLang="en-US"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4"/>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D</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rowSpan="2">
                  <a:txBody>
                    <a:bodyPr/>
                    <a:lstStyle/>
                    <a:p>
                      <a:pPr algn="ctr"/>
                      <a:r>
                        <a:rPr kumimoji="1" lang="en-US" altLang="ja-JP" sz="1200" dirty="0" smtClean="0">
                          <a:latin typeface="ＭＳ Ｐゴシック" panose="020B0600070205080204" pitchFamily="50" charset="-128"/>
                          <a:ea typeface="ＭＳ Ｐゴシック" panose="020B0600070205080204" pitchFamily="50" charset="-128"/>
                        </a:rPr>
                        <a:t>0.90</a:t>
                      </a: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5"/>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E</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vMerge="1">
                  <a:txBody>
                    <a:bodyPr/>
                    <a:lstStyle/>
                    <a:p>
                      <a:endParaRPr kumimoji="1" lang="ja-JP" altLang="en-US"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6"/>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E</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rowSpan="2">
                  <a:txBody>
                    <a:bodyPr/>
                    <a:lstStyle/>
                    <a:p>
                      <a:pPr algn="ctr"/>
                      <a:r>
                        <a:rPr kumimoji="1" lang="en-US" altLang="ja-JP" sz="1200" dirty="0" smtClean="0">
                          <a:latin typeface="ＭＳ Ｐゴシック" panose="020B0600070205080204" pitchFamily="50" charset="-128"/>
                          <a:ea typeface="ＭＳ Ｐゴシック" panose="020B0600070205080204" pitchFamily="50" charset="-128"/>
                        </a:rPr>
                        <a:t>0.98</a:t>
                      </a: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514313035"/>
                  </a:ext>
                </a:extLst>
              </a:tr>
              <a:tr h="263770">
                <a:tc>
                  <a:txBody>
                    <a:bodyPr/>
                    <a:lstStyle/>
                    <a:p>
                      <a:pPr algn="ctr"/>
                      <a:r>
                        <a:rPr kumimoji="1" lang="ja-JP" altLang="en-US" sz="1050" dirty="0" smtClean="0">
                          <a:latin typeface="ＭＳ Ｐゴシック" panose="020B0600070205080204" pitchFamily="50" charset="-128"/>
                          <a:ea typeface="ＭＳ Ｐゴシック" panose="020B0600070205080204" pitchFamily="50" charset="-128"/>
                        </a:rPr>
                        <a:t>ブロック</a:t>
                      </a:r>
                      <a:r>
                        <a:rPr kumimoji="1" lang="en-US" altLang="ja-JP" sz="1050" dirty="0" smtClean="0">
                          <a:latin typeface="ＭＳ Ｐゴシック" panose="020B0600070205080204" pitchFamily="50" charset="-128"/>
                          <a:ea typeface="ＭＳ Ｐゴシック" panose="020B0600070205080204" pitchFamily="50" charset="-128"/>
                        </a:rPr>
                        <a:t>F</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vMerge="1">
                  <a:txBody>
                    <a:bodyPr/>
                    <a:lstStyle/>
                    <a:p>
                      <a:pPr algn="ct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71566217"/>
                  </a:ext>
                </a:extLst>
              </a:tr>
              <a:tr h="263770">
                <a:tc>
                  <a:txBody>
                    <a:bodyPr/>
                    <a:lstStyle/>
                    <a:p>
                      <a:pPr algn="ctr"/>
                      <a:r>
                        <a:rPr kumimoji="1" lang="en-US" altLang="ja-JP" sz="1050" dirty="0" smtClean="0">
                          <a:latin typeface="ＭＳ Ｐゴシック" panose="020B0600070205080204" pitchFamily="50" charset="-128"/>
                          <a:ea typeface="ＭＳ Ｐゴシック" panose="020B0600070205080204" pitchFamily="50" charset="-128"/>
                        </a:rPr>
                        <a:t>…</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050" dirty="0" smtClean="0">
                          <a:latin typeface="ＭＳ Ｐゴシック" panose="020B0600070205080204" pitchFamily="50" charset="-128"/>
                          <a:ea typeface="ＭＳ Ｐゴシック" panose="020B0600070205080204" pitchFamily="50" charset="-128"/>
                        </a:rPr>
                        <a:t>…</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cxnSp>
        <p:nvCxnSpPr>
          <p:cNvPr id="205" name="直線矢印コネクタ 204"/>
          <p:cNvCxnSpPr>
            <a:stCxn id="363" idx="3"/>
          </p:cNvCxnSpPr>
          <p:nvPr/>
        </p:nvCxnSpPr>
        <p:spPr>
          <a:xfrm flipV="1">
            <a:off x="5921529" y="3916210"/>
            <a:ext cx="318172" cy="24838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25" name="グループ化 24"/>
          <p:cNvGrpSpPr/>
          <p:nvPr/>
        </p:nvGrpSpPr>
        <p:grpSpPr>
          <a:xfrm>
            <a:off x="652544" y="2247754"/>
            <a:ext cx="1744790" cy="1933557"/>
            <a:chOff x="-209297" y="1682146"/>
            <a:chExt cx="1744790" cy="1933557"/>
          </a:xfrm>
        </p:grpSpPr>
        <p:sp>
          <p:nvSpPr>
            <p:cNvPr id="288" name="テキスト ボックス 287"/>
            <p:cNvSpPr txBox="1"/>
            <p:nvPr/>
          </p:nvSpPr>
          <p:spPr>
            <a:xfrm>
              <a:off x="293191" y="2961985"/>
              <a:ext cx="423514" cy="338554"/>
            </a:xfrm>
            <a:prstGeom prst="rect">
              <a:avLst/>
            </a:prstGeom>
            <a:noFill/>
          </p:spPr>
          <p:txBody>
            <a:bodyPr wrap="none" rtlCol="0">
              <a:spAutoFit/>
            </a:bodyPr>
            <a:lstStyle/>
            <a:p>
              <a:pPr algn="ctr"/>
              <a:r>
                <a:rPr lang="en-US" altLang="ja-JP" sz="1600" dirty="0" smtClean="0">
                  <a:latin typeface="+mn-lt"/>
                  <a:cs typeface="Calibri" panose="020F0502020204030204" pitchFamily="34" charset="0"/>
                </a:rPr>
                <a:t>V</a:t>
              </a:r>
              <a:r>
                <a:rPr lang="en-US" altLang="ja-JP" sz="2400" baseline="-16000" dirty="0">
                  <a:latin typeface="+mn-lt"/>
                  <a:cs typeface="Calibri" panose="020F0502020204030204" pitchFamily="34" charset="0"/>
                </a:rPr>
                <a:t>1</a:t>
              </a:r>
              <a:endParaRPr lang="en-US" altLang="ja-JP" sz="2400" baseline="-16000" dirty="0" smtClean="0">
                <a:latin typeface="+mn-lt"/>
                <a:cs typeface="Calibri" panose="020F0502020204030204" pitchFamily="34" charset="0"/>
              </a:endParaRPr>
            </a:p>
          </p:txBody>
        </p:sp>
        <p:grpSp>
          <p:nvGrpSpPr>
            <p:cNvPr id="290" name="グループ化 289"/>
            <p:cNvGrpSpPr/>
            <p:nvPr/>
          </p:nvGrpSpPr>
          <p:grpSpPr>
            <a:xfrm>
              <a:off x="145168" y="2167421"/>
              <a:ext cx="687478" cy="808684"/>
              <a:chOff x="247500" y="2645119"/>
              <a:chExt cx="736626" cy="825217"/>
            </a:xfrm>
          </p:grpSpPr>
          <p:sp>
            <p:nvSpPr>
              <p:cNvPr id="301" name="メモ 300"/>
              <p:cNvSpPr/>
              <p:nvPr/>
            </p:nvSpPr>
            <p:spPr>
              <a:xfrm rot="10800000">
                <a:off x="247500" y="2645119"/>
                <a:ext cx="621521" cy="709718"/>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302" name="メモ 301"/>
              <p:cNvSpPr/>
              <p:nvPr/>
            </p:nvSpPr>
            <p:spPr>
              <a:xfrm rot="10800000">
                <a:off x="304923" y="2702869"/>
                <a:ext cx="621521" cy="709718"/>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303" name="メモ 302"/>
              <p:cNvSpPr/>
              <p:nvPr/>
            </p:nvSpPr>
            <p:spPr>
              <a:xfrm rot="10800000">
                <a:off x="362604" y="2760618"/>
                <a:ext cx="621522" cy="709718"/>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304" name="Freeform 13"/>
              <p:cNvSpPr>
                <a:spLocks/>
              </p:cNvSpPr>
              <p:nvPr/>
            </p:nvSpPr>
            <p:spPr bwMode="auto">
              <a:xfrm>
                <a:off x="482438" y="2916420"/>
                <a:ext cx="406440" cy="1989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36" name="Freeform 13"/>
              <p:cNvSpPr>
                <a:spLocks/>
              </p:cNvSpPr>
              <p:nvPr/>
            </p:nvSpPr>
            <p:spPr bwMode="auto">
              <a:xfrm>
                <a:off x="482438" y="3205723"/>
                <a:ext cx="406440" cy="1989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grpSp>
        <p:cxnSp>
          <p:nvCxnSpPr>
            <p:cNvPr id="292" name="直線矢印コネクタ 291"/>
            <p:cNvCxnSpPr>
              <a:stCxn id="303" idx="1"/>
              <a:endCxn id="296" idx="1"/>
            </p:cNvCxnSpPr>
            <p:nvPr/>
          </p:nvCxnSpPr>
          <p:spPr>
            <a:xfrm flipV="1">
              <a:off x="832646" y="1682146"/>
              <a:ext cx="697442" cy="946209"/>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17" name="テキスト ボックス 9"/>
            <p:cNvSpPr txBox="1"/>
            <p:nvPr/>
          </p:nvSpPr>
          <p:spPr>
            <a:xfrm>
              <a:off x="-209297" y="3277149"/>
              <a:ext cx="1415772" cy="338554"/>
            </a:xfrm>
            <a:prstGeom prst="rect">
              <a:avLst/>
            </a:prstGeom>
            <a:noFill/>
          </p:spPr>
          <p:txBody>
            <a:bodyPr wrap="non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Segoe UI" panose="020B0502040204020203" pitchFamily="34" charset="0"/>
                  <a:ea typeface="メイリオ" panose="020B0604030504040204" pitchFamily="50" charset="-128"/>
                </a:rPr>
                <a:t>ソースコー</a:t>
              </a:r>
              <a:r>
                <a:rPr lang="ja-JP" altLang="en-US" sz="1600" dirty="0">
                  <a:latin typeface="Segoe UI" panose="020B0502040204020203" pitchFamily="34" charset="0"/>
                  <a:ea typeface="メイリオ" panose="020B0604030504040204" pitchFamily="50" charset="-128"/>
                </a:rPr>
                <a:t>ド</a:t>
              </a:r>
              <a:endParaRPr kumimoji="1" lang="ja-JP" altLang="en-US" sz="1600" dirty="0">
                <a:latin typeface="Segoe UI" panose="020B0502040204020203" pitchFamily="34" charset="0"/>
                <a:ea typeface="メイリオ" panose="020B0604030504040204" pitchFamily="50" charset="-128"/>
              </a:endParaRPr>
            </a:p>
          </p:txBody>
        </p:sp>
        <p:cxnSp>
          <p:nvCxnSpPr>
            <p:cNvPr id="371" name="直線矢印コネクタ 370"/>
            <p:cNvCxnSpPr>
              <a:stCxn id="303" idx="1"/>
              <a:endCxn id="305" idx="1"/>
            </p:cNvCxnSpPr>
            <p:nvPr/>
          </p:nvCxnSpPr>
          <p:spPr>
            <a:xfrm>
              <a:off x="832646" y="2628355"/>
              <a:ext cx="702847" cy="83914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46" name="正方形/長方形 245"/>
          <p:cNvSpPr/>
          <p:nvPr/>
        </p:nvSpPr>
        <p:spPr>
          <a:xfrm>
            <a:off x="1649268" y="4529568"/>
            <a:ext cx="184730" cy="338554"/>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endParaRPr kumimoji="1" lang="en-US" altLang="ja-JP" sz="1600" dirty="0">
              <a:latin typeface="+mn-ea"/>
              <a:ea typeface="+mn-ea"/>
            </a:endParaRPr>
          </a:p>
        </p:txBody>
      </p:sp>
      <p:grpSp>
        <p:nvGrpSpPr>
          <p:cNvPr id="76" name="グループ化 75"/>
          <p:cNvGrpSpPr/>
          <p:nvPr/>
        </p:nvGrpSpPr>
        <p:grpSpPr>
          <a:xfrm>
            <a:off x="5637962" y="4947526"/>
            <a:ext cx="2526878" cy="1689387"/>
            <a:chOff x="5385663" y="5020227"/>
            <a:chExt cx="2526878" cy="1689387"/>
          </a:xfrm>
        </p:grpSpPr>
        <p:grpSp>
          <p:nvGrpSpPr>
            <p:cNvPr id="184" name="グループ化 183"/>
            <p:cNvGrpSpPr/>
            <p:nvPr/>
          </p:nvGrpSpPr>
          <p:grpSpPr>
            <a:xfrm>
              <a:off x="5481052" y="5637896"/>
              <a:ext cx="1569660" cy="716956"/>
              <a:chOff x="5481052" y="5264747"/>
              <a:chExt cx="1569660" cy="641958"/>
            </a:xfrm>
          </p:grpSpPr>
          <p:sp>
            <p:nvSpPr>
              <p:cNvPr id="185" name="円柱 184"/>
              <p:cNvSpPr/>
              <p:nvPr/>
            </p:nvSpPr>
            <p:spPr>
              <a:xfrm>
                <a:off x="5481052" y="5264747"/>
                <a:ext cx="1531718" cy="641958"/>
              </a:xfrm>
              <a:prstGeom prst="can">
                <a:avLst>
                  <a:gd name="adj" fmla="val 391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テキスト ボックス 185"/>
              <p:cNvSpPr txBox="1"/>
              <p:nvPr/>
            </p:nvSpPr>
            <p:spPr>
              <a:xfrm>
                <a:off x="5481052" y="5606332"/>
                <a:ext cx="1569660" cy="248023"/>
              </a:xfrm>
              <a:prstGeom prst="rect">
                <a:avLst/>
              </a:prstGeom>
              <a:noFill/>
            </p:spPr>
            <p:txBody>
              <a:bodyPr wrap="none" rtlCol="0">
                <a:spAutoFit/>
              </a:bodyPr>
              <a:lstStyle/>
              <a:p>
                <a:r>
                  <a:rPr lang="ja-JP" altLang="en-US" sz="1200" dirty="0" smtClean="0">
                    <a:solidFill>
                      <a:schemeClr val="bg1"/>
                    </a:solidFill>
                    <a:latin typeface="+mn-ea"/>
                    <a:ea typeface="+mn-ea"/>
                  </a:rPr>
                  <a:t>コードブロック情報</a:t>
                </a:r>
                <a:endParaRPr kumimoji="1" lang="ja-JP" altLang="en-US" sz="1400" dirty="0">
                  <a:solidFill>
                    <a:schemeClr val="bg1"/>
                  </a:solidFill>
                  <a:latin typeface="+mn-ea"/>
                  <a:ea typeface="+mn-ea"/>
                </a:endParaRPr>
              </a:p>
            </p:txBody>
          </p:sp>
        </p:grpSp>
        <p:sp>
          <p:nvSpPr>
            <p:cNvPr id="239" name="テキスト ボックス 238"/>
            <p:cNvSpPr txBox="1"/>
            <p:nvPr/>
          </p:nvSpPr>
          <p:spPr>
            <a:xfrm>
              <a:off x="5385663" y="6371060"/>
              <a:ext cx="2031325" cy="338554"/>
            </a:xfrm>
            <a:prstGeom prst="rect">
              <a:avLst/>
            </a:prstGeom>
            <a:noFill/>
          </p:spPr>
          <p:txBody>
            <a:bodyPr wrap="none" rtlCol="0">
              <a:spAutoFit/>
            </a:bodyPr>
            <a:lstStyle/>
            <a:p>
              <a:r>
                <a:rPr lang="ja-JP" altLang="en-US" sz="1600" dirty="0" smtClean="0">
                  <a:latin typeface="+mn-ea"/>
                  <a:ea typeface="+mn-ea"/>
                </a:rPr>
                <a:t>コードクローン情報</a:t>
              </a:r>
              <a:endParaRPr kumimoji="1" lang="ja-JP" altLang="en-US" sz="1600" dirty="0">
                <a:latin typeface="+mn-ea"/>
                <a:ea typeface="+mn-ea"/>
              </a:endParaRPr>
            </a:p>
          </p:txBody>
        </p:sp>
        <p:grpSp>
          <p:nvGrpSpPr>
            <p:cNvPr id="75" name="グループ化 74"/>
            <p:cNvGrpSpPr/>
            <p:nvPr/>
          </p:nvGrpSpPr>
          <p:grpSpPr>
            <a:xfrm>
              <a:off x="5460142" y="5264747"/>
              <a:ext cx="1569660" cy="641958"/>
              <a:chOff x="5460142" y="5264747"/>
              <a:chExt cx="1569660" cy="641958"/>
            </a:xfrm>
          </p:grpSpPr>
          <p:sp>
            <p:nvSpPr>
              <p:cNvPr id="238" name="円柱 237"/>
              <p:cNvSpPr/>
              <p:nvPr/>
            </p:nvSpPr>
            <p:spPr>
              <a:xfrm>
                <a:off x="5481052" y="5264747"/>
                <a:ext cx="1531718" cy="641958"/>
              </a:xfrm>
              <a:prstGeom prst="can">
                <a:avLst>
                  <a:gd name="adj" fmla="val 391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5460142" y="5556323"/>
                <a:ext cx="1569660" cy="276999"/>
              </a:xfrm>
              <a:prstGeom prst="rect">
                <a:avLst/>
              </a:prstGeom>
              <a:noFill/>
            </p:spPr>
            <p:txBody>
              <a:bodyPr wrap="none" rtlCol="0">
                <a:spAutoFit/>
              </a:bodyPr>
              <a:lstStyle/>
              <a:p>
                <a:r>
                  <a:rPr lang="ja-JP" altLang="en-US" sz="1200" dirty="0" smtClean="0">
                    <a:solidFill>
                      <a:schemeClr val="bg1"/>
                    </a:solidFill>
                    <a:latin typeface="+mn-ea"/>
                    <a:ea typeface="+mn-ea"/>
                  </a:rPr>
                  <a:t>クローンペアリスト</a:t>
                </a:r>
                <a:endParaRPr kumimoji="1" lang="ja-JP" altLang="en-US" sz="1400" dirty="0">
                  <a:solidFill>
                    <a:schemeClr val="bg1"/>
                  </a:solidFill>
                  <a:latin typeface="+mn-ea"/>
                  <a:ea typeface="+mn-ea"/>
                </a:endParaRPr>
              </a:p>
            </p:txBody>
          </p:sp>
        </p:grpSp>
        <p:cxnSp>
          <p:nvCxnSpPr>
            <p:cNvPr id="341" name="直線矢印コネクタ 340"/>
            <p:cNvCxnSpPr>
              <a:stCxn id="230" idx="2"/>
              <a:endCxn id="161" idx="0"/>
            </p:cNvCxnSpPr>
            <p:nvPr/>
          </p:nvCxnSpPr>
          <p:spPr>
            <a:xfrm flipH="1">
              <a:off x="6244972" y="5020227"/>
              <a:ext cx="230335" cy="536096"/>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6" name="直線矢印コネクタ 375"/>
            <p:cNvCxnSpPr>
              <a:stCxn id="375" idx="2"/>
              <a:endCxn id="185" idx="4"/>
            </p:cNvCxnSpPr>
            <p:nvPr/>
          </p:nvCxnSpPr>
          <p:spPr>
            <a:xfrm flipH="1">
              <a:off x="7012770" y="5031087"/>
              <a:ext cx="899771" cy="965287"/>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273" name="グループ化 272"/>
          <p:cNvGrpSpPr/>
          <p:nvPr/>
        </p:nvGrpSpPr>
        <p:grpSpPr>
          <a:xfrm>
            <a:off x="2120916" y="2109254"/>
            <a:ext cx="1620957" cy="2610673"/>
            <a:chOff x="2266373" y="2106026"/>
            <a:chExt cx="1620957" cy="2610673"/>
          </a:xfrm>
        </p:grpSpPr>
        <p:sp>
          <p:nvSpPr>
            <p:cNvPr id="287" name="正方形/長方形 286"/>
            <p:cNvSpPr/>
            <p:nvPr/>
          </p:nvSpPr>
          <p:spPr>
            <a:xfrm>
              <a:off x="2266373" y="4378145"/>
              <a:ext cx="1620957" cy="338554"/>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mn-ea"/>
                  <a:ea typeface="+mn-ea"/>
                </a:rPr>
                <a:t>コードブロック</a:t>
              </a:r>
              <a:endParaRPr kumimoji="1" lang="en-US" altLang="ja-JP" sz="1600" dirty="0">
                <a:latin typeface="+mn-ea"/>
                <a:ea typeface="+mn-ea"/>
              </a:endParaRPr>
            </a:p>
          </p:txBody>
        </p:sp>
        <p:sp>
          <p:nvSpPr>
            <p:cNvPr id="291" name="Freeform 13"/>
            <p:cNvSpPr>
              <a:spLocks/>
            </p:cNvSpPr>
            <p:nvPr/>
          </p:nvSpPr>
          <p:spPr bwMode="auto">
            <a:xfrm>
              <a:off x="2702399" y="2344588"/>
              <a:ext cx="592886" cy="22723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Segoe UI" panose="020B0502040204020203" pitchFamily="34" charset="0"/>
                <a:ea typeface="メイリオ" panose="020B0604030504040204" pitchFamily="50" charset="-128"/>
              </a:endParaRPr>
            </a:p>
          </p:txBody>
        </p:sp>
        <p:sp>
          <p:nvSpPr>
            <p:cNvPr id="296" name="正方形/長方形 295"/>
            <p:cNvSpPr/>
            <p:nvPr/>
          </p:nvSpPr>
          <p:spPr>
            <a:xfrm>
              <a:off x="2537386" y="2106026"/>
              <a:ext cx="941284" cy="27699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a:latin typeface="Segoe UI" panose="020B0502040204020203" pitchFamily="34" charset="0"/>
                  <a:ea typeface="メイリオ" panose="020B0604030504040204" pitchFamily="50" charset="-128"/>
                </a:rPr>
                <a:t>ブロック</a:t>
              </a:r>
              <a:r>
                <a:rPr lang="en-US" altLang="ja-JP" sz="1200" dirty="0" smtClean="0">
                  <a:latin typeface="Segoe UI" panose="020B0502040204020203" pitchFamily="34" charset="0"/>
                  <a:ea typeface="メイリオ" panose="020B0604030504040204" pitchFamily="50" charset="-128"/>
                </a:rPr>
                <a:t> </a:t>
              </a:r>
              <a:r>
                <a:rPr kumimoji="1" lang="en-US" altLang="ja-JP" sz="1200" dirty="0">
                  <a:latin typeface="Segoe UI" panose="020B0502040204020203" pitchFamily="34" charset="0"/>
                  <a:ea typeface="メイリオ" panose="020B0604030504040204" pitchFamily="50" charset="-128"/>
                </a:rPr>
                <a:t>A</a:t>
              </a:r>
            </a:p>
          </p:txBody>
        </p:sp>
        <p:sp>
          <p:nvSpPr>
            <p:cNvPr id="297" name="Freeform 13"/>
            <p:cNvSpPr>
              <a:spLocks/>
            </p:cNvSpPr>
            <p:nvPr/>
          </p:nvSpPr>
          <p:spPr bwMode="auto">
            <a:xfrm>
              <a:off x="2702399" y="2891478"/>
              <a:ext cx="592886" cy="22723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Segoe UI" panose="020B0502040204020203" pitchFamily="34" charset="0"/>
                <a:ea typeface="メイリオ" panose="020B0604030504040204" pitchFamily="50" charset="-128"/>
              </a:endParaRPr>
            </a:p>
          </p:txBody>
        </p:sp>
        <p:sp>
          <p:nvSpPr>
            <p:cNvPr id="298" name="Freeform 13"/>
            <p:cNvSpPr>
              <a:spLocks/>
            </p:cNvSpPr>
            <p:nvPr/>
          </p:nvSpPr>
          <p:spPr bwMode="auto">
            <a:xfrm>
              <a:off x="2708126" y="4118831"/>
              <a:ext cx="592886" cy="22723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Segoe UI" panose="020B0502040204020203" pitchFamily="34" charset="0"/>
                <a:ea typeface="メイリオ" panose="020B0604030504040204" pitchFamily="50" charset="-128"/>
              </a:endParaRPr>
            </a:p>
          </p:txBody>
        </p:sp>
        <p:sp>
          <p:nvSpPr>
            <p:cNvPr id="299" name="正方形/長方形 298"/>
            <p:cNvSpPr/>
            <p:nvPr/>
          </p:nvSpPr>
          <p:spPr>
            <a:xfrm>
              <a:off x="2542996" y="2669835"/>
              <a:ext cx="930063" cy="27699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a:latin typeface="Segoe UI" panose="020B0502040204020203" pitchFamily="34" charset="0"/>
                  <a:ea typeface="メイリオ" panose="020B0604030504040204" pitchFamily="50" charset="-128"/>
                </a:rPr>
                <a:t>ブロック</a:t>
              </a:r>
              <a:r>
                <a:rPr lang="en-US" altLang="ja-JP" sz="1200" dirty="0" smtClean="0">
                  <a:latin typeface="Segoe UI" panose="020B0502040204020203" pitchFamily="34" charset="0"/>
                  <a:ea typeface="メイリオ" panose="020B0604030504040204" pitchFamily="50" charset="-128"/>
                </a:rPr>
                <a:t> </a:t>
              </a:r>
              <a:r>
                <a:rPr lang="en-US" altLang="ja-JP" sz="1200" dirty="0">
                  <a:latin typeface="Segoe UI" panose="020B0502040204020203" pitchFamily="34" charset="0"/>
                  <a:ea typeface="メイリオ" panose="020B0604030504040204" pitchFamily="50" charset="-128"/>
                </a:rPr>
                <a:t>B</a:t>
              </a:r>
              <a:endParaRPr kumimoji="1" lang="en-US" altLang="ja-JP" sz="1200" dirty="0">
                <a:latin typeface="Segoe UI" panose="020B0502040204020203" pitchFamily="34" charset="0"/>
                <a:ea typeface="メイリオ" panose="020B0604030504040204" pitchFamily="50" charset="-128"/>
              </a:endParaRPr>
            </a:p>
          </p:txBody>
        </p:sp>
        <p:sp>
          <p:nvSpPr>
            <p:cNvPr id="300" name="テキスト ボックス 299"/>
            <p:cNvSpPr txBox="1"/>
            <p:nvPr/>
          </p:nvSpPr>
          <p:spPr>
            <a:xfrm>
              <a:off x="2748217" y="3352350"/>
              <a:ext cx="400110" cy="361637"/>
            </a:xfrm>
            <a:prstGeom prst="rect">
              <a:avLst/>
            </a:prstGeom>
            <a:noFill/>
          </p:spPr>
          <p:txBody>
            <a:bodyPr vert="eaVert" wrap="none" rtlCol="0">
              <a:spAutoFit/>
            </a:bodyPr>
            <a:lstStyle/>
            <a:p>
              <a:r>
                <a:rPr kumimoji="1" lang="ja-JP" altLang="en-US" sz="1400" dirty="0" smtClean="0"/>
                <a:t>・・・</a:t>
              </a:r>
              <a:endParaRPr kumimoji="1" lang="ja-JP" altLang="en-US" sz="1400" dirty="0"/>
            </a:p>
          </p:txBody>
        </p:sp>
        <p:sp>
          <p:nvSpPr>
            <p:cNvPr id="305" name="正方形/長方形 304"/>
            <p:cNvSpPr/>
            <p:nvPr/>
          </p:nvSpPr>
          <p:spPr>
            <a:xfrm>
              <a:off x="2542791" y="3891380"/>
              <a:ext cx="917239" cy="27699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a:latin typeface="Segoe UI" panose="020B0502040204020203" pitchFamily="34" charset="0"/>
                  <a:ea typeface="メイリオ" panose="020B0604030504040204" pitchFamily="50" charset="-128"/>
                </a:rPr>
                <a:t>ブロック</a:t>
              </a:r>
              <a:r>
                <a:rPr lang="en-US" altLang="ja-JP" sz="1200" dirty="0" smtClean="0">
                  <a:latin typeface="Segoe UI" panose="020B0502040204020203" pitchFamily="34" charset="0"/>
                  <a:ea typeface="メイリオ" panose="020B0604030504040204" pitchFamily="50" charset="-128"/>
                </a:rPr>
                <a:t> F</a:t>
              </a:r>
              <a:endParaRPr kumimoji="1" lang="en-US" altLang="ja-JP" sz="1200" dirty="0">
                <a:latin typeface="Segoe UI" panose="020B0502040204020203" pitchFamily="34" charset="0"/>
                <a:ea typeface="メイリオ" panose="020B0604030504040204" pitchFamily="50" charset="-128"/>
              </a:endParaRPr>
            </a:p>
          </p:txBody>
        </p:sp>
        <p:cxnSp>
          <p:nvCxnSpPr>
            <p:cNvPr id="307" name="直線矢印コネクタ 306"/>
            <p:cNvCxnSpPr/>
            <p:nvPr/>
          </p:nvCxnSpPr>
          <p:spPr>
            <a:xfrm flipV="1">
              <a:off x="3310450" y="2405321"/>
              <a:ext cx="453214" cy="2972"/>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0" name="直線矢印コネクタ 189"/>
            <p:cNvCxnSpPr/>
            <p:nvPr/>
          </p:nvCxnSpPr>
          <p:spPr>
            <a:xfrm flipV="1">
              <a:off x="3310450" y="2963932"/>
              <a:ext cx="453214" cy="2972"/>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1" name="直線矢印コネクタ 190"/>
            <p:cNvCxnSpPr/>
            <p:nvPr/>
          </p:nvCxnSpPr>
          <p:spPr>
            <a:xfrm flipV="1">
              <a:off x="3316800" y="4187382"/>
              <a:ext cx="453214" cy="2972"/>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348" name="正方形/長方形 347"/>
          <p:cNvSpPr/>
          <p:nvPr/>
        </p:nvSpPr>
        <p:spPr>
          <a:xfrm>
            <a:off x="3697669" y="2648734"/>
            <a:ext cx="957313" cy="27699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a:latin typeface="+mn-ea"/>
                <a:ea typeface="+mn-ea"/>
              </a:rPr>
              <a:t>ブロック</a:t>
            </a:r>
            <a:r>
              <a:rPr lang="en-US" altLang="ja-JP" sz="1200" dirty="0" smtClean="0">
                <a:latin typeface="+mn-ea"/>
                <a:ea typeface="+mn-ea"/>
              </a:rPr>
              <a:t> </a:t>
            </a:r>
            <a:r>
              <a:rPr lang="en-US" altLang="ja-JP" sz="1200" dirty="0">
                <a:latin typeface="+mn-ea"/>
                <a:ea typeface="+mn-ea"/>
              </a:rPr>
              <a:t>B</a:t>
            </a:r>
            <a:endParaRPr kumimoji="1" lang="en-US" altLang="ja-JP" sz="1200" dirty="0">
              <a:latin typeface="+mn-ea"/>
              <a:ea typeface="+mn-ea"/>
            </a:endParaRPr>
          </a:p>
        </p:txBody>
      </p:sp>
      <mc:AlternateContent xmlns:mc="http://schemas.openxmlformats.org/markup-compatibility/2006" xmlns:a14="http://schemas.microsoft.com/office/drawing/2010/main">
        <mc:Choice Requires="a14">
          <p:sp>
            <p:nvSpPr>
              <p:cNvPr id="349" name="テキスト ボックス 348"/>
              <p:cNvSpPr txBox="1"/>
              <p:nvPr/>
            </p:nvSpPr>
            <p:spPr>
              <a:xfrm>
                <a:off x="3629526" y="2824962"/>
                <a:ext cx="1062278" cy="2515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𝑏</m:t>
                          </m:r>
                        </m:e>
                        <m:sub>
                          <m:r>
                            <a:rPr kumimoji="1" lang="en-US" altLang="ja-JP" sz="1400" b="0" i="1" smtClean="0">
                              <a:latin typeface="Cambria Math" panose="02040503050406030204" pitchFamily="18" charset="0"/>
                            </a:rPr>
                            <m:t>1</m:t>
                          </m:r>
                        </m:sub>
                      </m:sSub>
                      <m:r>
                        <a:rPr kumimoji="1" lang="en-US" altLang="ja-JP" sz="1400" b="0" i="0"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b="0" i="1" smtClean="0">
                              <a:latin typeface="Cambria Math" panose="02040503050406030204" pitchFamily="18" charset="0"/>
                            </a:rPr>
                            <m:t>2</m:t>
                          </m:r>
                        </m:sub>
                      </m:sSub>
                      <m:r>
                        <a:rPr lang="en-US" altLang="ja-JP" sz="1400" b="0" i="1" smtClean="0">
                          <a:latin typeface="Cambria Math" panose="02040503050406030204" pitchFamily="18" charset="0"/>
                        </a:rPr>
                        <m:t>,</m:t>
                      </m:r>
                      <m:sSub>
                        <m:sSubPr>
                          <m:ctrlPr>
                            <a:rPr lang="en-US" altLang="ja-JP" sz="1400" i="1" smtClean="0">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b="0" i="1" smtClean="0">
                              <a:latin typeface="Cambria Math" panose="02040503050406030204" pitchFamily="18" charset="0"/>
                            </a:rPr>
                            <m:t>3</m:t>
                          </m:r>
                        </m:sub>
                      </m:sSub>
                      <m:r>
                        <a:rPr lang="en-US" altLang="ja-JP" sz="1400" b="0" i="1" smtClean="0">
                          <a:latin typeface="Cambria Math" panose="02040503050406030204" pitchFamily="18" charset="0"/>
                        </a:rPr>
                        <m:t>, </m:t>
                      </m:r>
                      <m:r>
                        <a:rPr lang="ja-JP" altLang="en-US" sz="1400" i="1" smtClean="0">
                          <a:latin typeface="Cambria Math" panose="02040503050406030204" pitchFamily="18" charset="0"/>
                        </a:rPr>
                        <m:t>　</m:t>
                      </m:r>
                      <m:r>
                        <a:rPr lang="en-US" altLang="ja-JP" sz="1400" b="0" i="1" smtClean="0">
                          <a:latin typeface="Cambria Math" panose="02040503050406030204" pitchFamily="18" charset="0"/>
                        </a:rPr>
                        <m:t>}</m:t>
                      </m:r>
                    </m:oMath>
                  </m:oMathPara>
                </a14:m>
                <a:endParaRPr kumimoji="1" lang="ja-JP" altLang="en-US" sz="1600" dirty="0"/>
              </a:p>
            </p:txBody>
          </p:sp>
        </mc:Choice>
        <mc:Fallback xmlns="">
          <p:sp>
            <p:nvSpPr>
              <p:cNvPr id="349" name="テキスト ボックス 348"/>
              <p:cNvSpPr txBox="1">
                <a:spLocks noRot="1" noChangeAspect="1" noMove="1" noResize="1" noEditPoints="1" noAdjustHandles="1" noChangeArrowheads="1" noChangeShapeType="1" noTextEdit="1"/>
              </p:cNvSpPr>
              <p:nvPr/>
            </p:nvSpPr>
            <p:spPr>
              <a:xfrm>
                <a:off x="3629526" y="2824962"/>
                <a:ext cx="1062278" cy="251544"/>
              </a:xfrm>
              <a:prstGeom prst="rect">
                <a:avLst/>
              </a:prstGeom>
              <a:blipFill>
                <a:blip r:embed="rId3"/>
                <a:stretch>
                  <a:fillRect l="-3429" r="-2857" b="-28571"/>
                </a:stretch>
              </a:blipFill>
            </p:spPr>
            <p:txBody>
              <a:bodyPr/>
              <a:lstStyle/>
              <a:p>
                <a:r>
                  <a:rPr lang="ja-JP" altLang="en-US">
                    <a:noFill/>
                  </a:rPr>
                  <a:t> </a:t>
                </a:r>
              </a:p>
            </p:txBody>
          </p:sp>
        </mc:Fallback>
      </mc:AlternateContent>
      <p:sp>
        <p:nvSpPr>
          <p:cNvPr id="350" name="テキスト ボックス 349"/>
          <p:cNvSpPr txBox="1"/>
          <p:nvPr/>
        </p:nvSpPr>
        <p:spPr>
          <a:xfrm>
            <a:off x="4367898" y="2900898"/>
            <a:ext cx="325730" cy="261610"/>
          </a:xfrm>
          <a:prstGeom prst="rect">
            <a:avLst/>
          </a:prstGeom>
          <a:noFill/>
        </p:spPr>
        <p:txBody>
          <a:bodyPr wrap="none" rtlCol="0">
            <a:spAutoFit/>
          </a:bodyPr>
          <a:lstStyle/>
          <a:p>
            <a:r>
              <a:rPr kumimoji="1" lang="ja-JP" altLang="en-US" sz="1100" dirty="0" smtClean="0"/>
              <a:t>・・</a:t>
            </a:r>
            <a:endParaRPr kumimoji="1" lang="ja-JP" altLang="en-US" sz="1100" dirty="0"/>
          </a:p>
        </p:txBody>
      </p:sp>
      <p:sp>
        <p:nvSpPr>
          <p:cNvPr id="351" name="正方形/長方形 350"/>
          <p:cNvSpPr/>
          <p:nvPr/>
        </p:nvSpPr>
        <p:spPr>
          <a:xfrm>
            <a:off x="3577111" y="4545479"/>
            <a:ext cx="1415772" cy="338554"/>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mn-ea"/>
                <a:ea typeface="+mn-ea"/>
              </a:rPr>
              <a:t>特徴</a:t>
            </a:r>
            <a:r>
              <a:rPr lang="ja-JP" altLang="en-US" sz="1600" dirty="0">
                <a:latin typeface="+mn-ea"/>
                <a:ea typeface="+mn-ea"/>
              </a:rPr>
              <a:t>ベクトル</a:t>
            </a:r>
            <a:endParaRPr kumimoji="1" lang="en-US" altLang="ja-JP" sz="1600" dirty="0">
              <a:latin typeface="+mn-ea"/>
              <a:ea typeface="+mn-ea"/>
            </a:endParaRPr>
          </a:p>
        </p:txBody>
      </p:sp>
      <p:sp>
        <p:nvSpPr>
          <p:cNvPr id="352" name="正方形/長方形 351"/>
          <p:cNvSpPr/>
          <p:nvPr/>
        </p:nvSpPr>
        <p:spPr>
          <a:xfrm>
            <a:off x="3686531" y="3903967"/>
            <a:ext cx="941284" cy="27699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a:latin typeface="+mn-ea"/>
                <a:ea typeface="+mn-ea"/>
              </a:rPr>
              <a:t>ブロック</a:t>
            </a:r>
            <a:r>
              <a:rPr lang="en-US" altLang="ja-JP" sz="1200" dirty="0" smtClean="0">
                <a:latin typeface="+mn-ea"/>
                <a:ea typeface="+mn-ea"/>
              </a:rPr>
              <a:t> </a:t>
            </a:r>
            <a:r>
              <a:rPr lang="en-US" altLang="ja-JP" sz="1200" dirty="0">
                <a:latin typeface="+mn-ea"/>
                <a:ea typeface="+mn-ea"/>
              </a:rPr>
              <a:t>F</a:t>
            </a:r>
            <a:endParaRPr kumimoji="1" lang="en-US" altLang="ja-JP" sz="1200" dirty="0">
              <a:latin typeface="+mn-ea"/>
              <a:ea typeface="+mn-ea"/>
            </a:endParaRPr>
          </a:p>
        </p:txBody>
      </p:sp>
      <mc:AlternateContent xmlns:mc="http://schemas.openxmlformats.org/markup-compatibility/2006" xmlns:a14="http://schemas.microsoft.com/office/drawing/2010/main">
        <mc:Choice Requires="a14">
          <p:sp>
            <p:nvSpPr>
              <p:cNvPr id="353" name="テキスト ボックス 352"/>
              <p:cNvSpPr txBox="1"/>
              <p:nvPr/>
            </p:nvSpPr>
            <p:spPr>
              <a:xfrm>
                <a:off x="3676435" y="4046619"/>
                <a:ext cx="964880" cy="2515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𝑓</m:t>
                          </m:r>
                        </m:e>
                        <m:sub>
                          <m:r>
                            <a:rPr kumimoji="1" lang="en-US" altLang="ja-JP" sz="1400" b="0" i="1" smtClean="0">
                              <a:latin typeface="Cambria Math" panose="02040503050406030204" pitchFamily="18" charset="0"/>
                            </a:rPr>
                            <m:t>1</m:t>
                          </m:r>
                        </m:sub>
                      </m:sSub>
                      <m:r>
                        <a:rPr kumimoji="1" lang="en-US" altLang="ja-JP" sz="1400" b="0" i="0"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𝑓</m:t>
                          </m:r>
                        </m:e>
                        <m:sub>
                          <m:r>
                            <a:rPr lang="en-US" altLang="ja-JP" sz="1400" b="0" i="1" smtClean="0">
                              <a:latin typeface="Cambria Math" panose="02040503050406030204" pitchFamily="18" charset="0"/>
                            </a:rPr>
                            <m:t>2</m:t>
                          </m:r>
                        </m:sub>
                      </m:sSub>
                      <m:r>
                        <a:rPr lang="en-US" altLang="ja-JP" sz="1400" b="0" i="1" smtClean="0">
                          <a:latin typeface="Cambria Math" panose="02040503050406030204" pitchFamily="18" charset="0"/>
                        </a:rPr>
                        <m:t>,</m:t>
                      </m:r>
                      <m:sSub>
                        <m:sSubPr>
                          <m:ctrlPr>
                            <a:rPr lang="en-US" altLang="ja-JP" sz="1400" i="1" smtClean="0">
                              <a:latin typeface="Cambria Math" panose="02040503050406030204" pitchFamily="18" charset="0"/>
                            </a:rPr>
                          </m:ctrlPr>
                        </m:sSubPr>
                        <m:e>
                          <m:r>
                            <a:rPr lang="en-US" altLang="ja-JP" sz="1400" b="0" i="1" smtClean="0">
                              <a:latin typeface="Cambria Math" panose="02040503050406030204" pitchFamily="18" charset="0"/>
                            </a:rPr>
                            <m:t>𝑓</m:t>
                          </m:r>
                        </m:e>
                        <m:sub>
                          <m:r>
                            <a:rPr lang="en-US" altLang="ja-JP" sz="1400" b="0" i="1" smtClean="0">
                              <a:latin typeface="Cambria Math" panose="02040503050406030204" pitchFamily="18" charset="0"/>
                            </a:rPr>
                            <m:t>3</m:t>
                          </m:r>
                        </m:sub>
                      </m:sSub>
                      <m:r>
                        <a:rPr lang="en-US" altLang="ja-JP" sz="1400" b="0" i="1" smtClean="0">
                          <a:latin typeface="Cambria Math" panose="02040503050406030204" pitchFamily="18" charset="0"/>
                        </a:rPr>
                        <m:t>, </m:t>
                      </m:r>
                      <m:r>
                        <a:rPr lang="ja-JP" altLang="en-US" sz="1400" i="1" smtClean="0">
                          <a:latin typeface="Cambria Math" panose="02040503050406030204" pitchFamily="18" charset="0"/>
                        </a:rPr>
                        <m:t>　</m:t>
                      </m:r>
                      <m:r>
                        <a:rPr lang="en-US" altLang="ja-JP" sz="1400" b="0" i="1" smtClean="0">
                          <a:latin typeface="Cambria Math" panose="02040503050406030204" pitchFamily="18" charset="0"/>
                        </a:rPr>
                        <m:t>}</m:t>
                      </m:r>
                    </m:oMath>
                  </m:oMathPara>
                </a14:m>
                <a:endParaRPr kumimoji="1" lang="ja-JP" altLang="en-US" sz="1600" dirty="0"/>
              </a:p>
            </p:txBody>
          </p:sp>
        </mc:Choice>
        <mc:Fallback xmlns="">
          <p:sp>
            <p:nvSpPr>
              <p:cNvPr id="353" name="テキスト ボックス 352"/>
              <p:cNvSpPr txBox="1">
                <a:spLocks noRot="1" noChangeAspect="1" noMove="1" noResize="1" noEditPoints="1" noAdjustHandles="1" noChangeArrowheads="1" noChangeShapeType="1" noTextEdit="1"/>
              </p:cNvSpPr>
              <p:nvPr/>
            </p:nvSpPr>
            <p:spPr>
              <a:xfrm>
                <a:off x="3676435" y="4046619"/>
                <a:ext cx="964880" cy="251544"/>
              </a:xfrm>
              <a:prstGeom prst="rect">
                <a:avLst/>
              </a:prstGeom>
              <a:blipFill>
                <a:blip r:embed="rId4"/>
                <a:stretch>
                  <a:fillRect l="-5696" r="-5696" b="-31707"/>
                </a:stretch>
              </a:blipFill>
            </p:spPr>
            <p:txBody>
              <a:bodyPr/>
              <a:lstStyle/>
              <a:p>
                <a:r>
                  <a:rPr lang="ja-JP" altLang="en-US">
                    <a:noFill/>
                  </a:rPr>
                  <a:t> </a:t>
                </a:r>
              </a:p>
            </p:txBody>
          </p:sp>
        </mc:Fallback>
      </mc:AlternateContent>
      <p:sp>
        <p:nvSpPr>
          <p:cNvPr id="354" name="テキスト ボックス 353"/>
          <p:cNvSpPr txBox="1"/>
          <p:nvPr/>
        </p:nvSpPr>
        <p:spPr>
          <a:xfrm>
            <a:off x="4326739" y="4124512"/>
            <a:ext cx="325730" cy="261610"/>
          </a:xfrm>
          <a:prstGeom prst="rect">
            <a:avLst/>
          </a:prstGeom>
          <a:noFill/>
        </p:spPr>
        <p:txBody>
          <a:bodyPr wrap="none" rtlCol="0">
            <a:spAutoFit/>
          </a:bodyPr>
          <a:lstStyle/>
          <a:p>
            <a:r>
              <a:rPr kumimoji="1" lang="ja-JP" altLang="en-US" sz="1100" dirty="0" smtClean="0"/>
              <a:t>・・</a:t>
            </a:r>
            <a:endParaRPr kumimoji="1" lang="ja-JP" altLang="en-US" sz="1100" dirty="0"/>
          </a:p>
        </p:txBody>
      </p:sp>
      <p:sp>
        <p:nvSpPr>
          <p:cNvPr id="355" name="正方形/長方形 354"/>
          <p:cNvSpPr/>
          <p:nvPr/>
        </p:nvSpPr>
        <p:spPr>
          <a:xfrm>
            <a:off x="3698928" y="2139074"/>
            <a:ext cx="957313" cy="27699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a:latin typeface="+mn-ea"/>
                <a:ea typeface="+mn-ea"/>
              </a:rPr>
              <a:t>ブロック</a:t>
            </a:r>
            <a:r>
              <a:rPr lang="en-US" altLang="ja-JP" sz="1200" dirty="0" smtClean="0">
                <a:latin typeface="+mn-ea"/>
                <a:ea typeface="+mn-ea"/>
              </a:rPr>
              <a:t> </a:t>
            </a:r>
            <a:r>
              <a:rPr lang="en-US" altLang="ja-JP" sz="1200" dirty="0">
                <a:latin typeface="+mn-ea"/>
                <a:ea typeface="+mn-ea"/>
              </a:rPr>
              <a:t>A</a:t>
            </a:r>
            <a:endParaRPr kumimoji="1" lang="en-US" altLang="ja-JP" sz="1200" dirty="0">
              <a:latin typeface="+mn-ea"/>
              <a:ea typeface="+mn-ea"/>
            </a:endParaRPr>
          </a:p>
        </p:txBody>
      </p:sp>
      <mc:AlternateContent xmlns:mc="http://schemas.openxmlformats.org/markup-compatibility/2006" xmlns:a14="http://schemas.microsoft.com/office/drawing/2010/main">
        <mc:Choice Requires="a14">
          <p:sp>
            <p:nvSpPr>
              <p:cNvPr id="356" name="テキスト ボックス 355"/>
              <p:cNvSpPr txBox="1"/>
              <p:nvPr/>
            </p:nvSpPr>
            <p:spPr>
              <a:xfrm>
                <a:off x="3592807" y="2264546"/>
                <a:ext cx="1089016" cy="2515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𝑎</m:t>
                          </m:r>
                        </m:e>
                        <m:sub>
                          <m:r>
                            <a:rPr kumimoji="1" lang="en-US" altLang="ja-JP" sz="1400" b="0" i="1" smtClean="0">
                              <a:latin typeface="Cambria Math" panose="02040503050406030204" pitchFamily="18" charset="0"/>
                            </a:rPr>
                            <m:t>1</m:t>
                          </m:r>
                        </m:sub>
                      </m:sSub>
                      <m:r>
                        <a:rPr kumimoji="1" lang="en-US" altLang="ja-JP" sz="1400" b="0" i="0"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b="0" i="1" smtClean="0">
                              <a:latin typeface="Cambria Math" panose="02040503050406030204" pitchFamily="18" charset="0"/>
                            </a:rPr>
                            <m:t>2</m:t>
                          </m:r>
                        </m:sub>
                      </m:sSub>
                      <m:r>
                        <a:rPr lang="en-US" altLang="ja-JP" sz="1400" b="0" i="1" smtClean="0">
                          <a:latin typeface="Cambria Math" panose="02040503050406030204" pitchFamily="18" charset="0"/>
                        </a:rPr>
                        <m:t>,</m:t>
                      </m:r>
                      <m:sSub>
                        <m:sSubPr>
                          <m:ctrlPr>
                            <a:rPr lang="en-US" altLang="ja-JP" sz="1400" i="1" smtClean="0">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b="0" i="1" smtClean="0">
                              <a:latin typeface="Cambria Math" panose="02040503050406030204" pitchFamily="18" charset="0"/>
                            </a:rPr>
                            <m:t>3</m:t>
                          </m:r>
                        </m:sub>
                      </m:sSub>
                      <m:r>
                        <a:rPr lang="en-US" altLang="ja-JP" sz="1400" b="0" i="1" smtClean="0">
                          <a:latin typeface="Cambria Math" panose="02040503050406030204" pitchFamily="18" charset="0"/>
                        </a:rPr>
                        <m:t>, </m:t>
                      </m:r>
                      <m:r>
                        <a:rPr lang="ja-JP" altLang="en-US" sz="1400" i="1" smtClean="0">
                          <a:latin typeface="Cambria Math" panose="02040503050406030204" pitchFamily="18" charset="0"/>
                        </a:rPr>
                        <m:t>　</m:t>
                      </m:r>
                      <m:r>
                        <a:rPr lang="en-US" altLang="ja-JP" sz="1400" b="0" i="1" smtClean="0">
                          <a:latin typeface="Cambria Math" panose="02040503050406030204" pitchFamily="18" charset="0"/>
                        </a:rPr>
                        <m:t>}</m:t>
                      </m:r>
                    </m:oMath>
                  </m:oMathPara>
                </a14:m>
                <a:endParaRPr kumimoji="1" lang="ja-JP" altLang="en-US" sz="1600" dirty="0"/>
              </a:p>
            </p:txBody>
          </p:sp>
        </mc:Choice>
        <mc:Fallback xmlns="">
          <p:sp>
            <p:nvSpPr>
              <p:cNvPr id="356" name="テキスト ボックス 355"/>
              <p:cNvSpPr txBox="1">
                <a:spLocks noRot="1" noChangeAspect="1" noMove="1" noResize="1" noEditPoints="1" noAdjustHandles="1" noChangeArrowheads="1" noChangeShapeType="1" noTextEdit="1"/>
              </p:cNvSpPr>
              <p:nvPr/>
            </p:nvSpPr>
            <p:spPr>
              <a:xfrm>
                <a:off x="3592807" y="2264546"/>
                <a:ext cx="1089016" cy="251544"/>
              </a:xfrm>
              <a:prstGeom prst="rect">
                <a:avLst/>
              </a:prstGeom>
              <a:blipFill>
                <a:blip r:embed="rId5"/>
                <a:stretch>
                  <a:fillRect l="-3352" r="-2793" b="-28571"/>
                </a:stretch>
              </a:blipFill>
            </p:spPr>
            <p:txBody>
              <a:bodyPr/>
              <a:lstStyle/>
              <a:p>
                <a:r>
                  <a:rPr lang="ja-JP" altLang="en-US">
                    <a:noFill/>
                  </a:rPr>
                  <a:t> </a:t>
                </a:r>
              </a:p>
            </p:txBody>
          </p:sp>
        </mc:Fallback>
      </mc:AlternateContent>
      <p:sp>
        <p:nvSpPr>
          <p:cNvPr id="357" name="テキスト ボックス 356"/>
          <p:cNvSpPr txBox="1"/>
          <p:nvPr/>
        </p:nvSpPr>
        <p:spPr>
          <a:xfrm>
            <a:off x="4359265" y="2339677"/>
            <a:ext cx="325730" cy="261610"/>
          </a:xfrm>
          <a:prstGeom prst="rect">
            <a:avLst/>
          </a:prstGeom>
          <a:noFill/>
        </p:spPr>
        <p:txBody>
          <a:bodyPr wrap="none" rtlCol="0">
            <a:spAutoFit/>
          </a:bodyPr>
          <a:lstStyle/>
          <a:p>
            <a:r>
              <a:rPr kumimoji="1" lang="ja-JP" altLang="en-US" sz="1100" dirty="0" smtClean="0"/>
              <a:t>・・</a:t>
            </a:r>
            <a:endParaRPr kumimoji="1" lang="ja-JP" altLang="en-US" sz="1100" dirty="0"/>
          </a:p>
        </p:txBody>
      </p:sp>
      <p:sp>
        <p:nvSpPr>
          <p:cNvPr id="358" name="テキスト ボックス 357"/>
          <p:cNvSpPr txBox="1"/>
          <p:nvPr/>
        </p:nvSpPr>
        <p:spPr>
          <a:xfrm>
            <a:off x="3980764" y="3377953"/>
            <a:ext cx="400110" cy="361637"/>
          </a:xfrm>
          <a:prstGeom prst="rect">
            <a:avLst/>
          </a:prstGeom>
          <a:noFill/>
        </p:spPr>
        <p:txBody>
          <a:bodyPr vert="eaVert" wrap="none" rtlCol="0">
            <a:spAutoFit/>
          </a:bodyPr>
          <a:lstStyle/>
          <a:p>
            <a:r>
              <a:rPr kumimoji="1" lang="ja-JP" altLang="en-US" sz="1400" dirty="0" smtClean="0"/>
              <a:t>・・・</a:t>
            </a:r>
            <a:endParaRPr kumimoji="1" lang="ja-JP" altLang="en-US" sz="1400" dirty="0"/>
          </a:p>
        </p:txBody>
      </p:sp>
      <p:grpSp>
        <p:nvGrpSpPr>
          <p:cNvPr id="359" name="グループ化 358"/>
          <p:cNvGrpSpPr/>
          <p:nvPr/>
        </p:nvGrpSpPr>
        <p:grpSpPr>
          <a:xfrm>
            <a:off x="5024476" y="2191555"/>
            <a:ext cx="1005404" cy="2689682"/>
            <a:chOff x="6159664" y="2248748"/>
            <a:chExt cx="1005404" cy="2689682"/>
          </a:xfrm>
        </p:grpSpPr>
        <p:grpSp>
          <p:nvGrpSpPr>
            <p:cNvPr id="360" name="グループ化 359"/>
            <p:cNvGrpSpPr/>
            <p:nvPr/>
          </p:nvGrpSpPr>
          <p:grpSpPr>
            <a:xfrm>
              <a:off x="6159664" y="2248748"/>
              <a:ext cx="1005404" cy="2689682"/>
              <a:chOff x="5894775" y="1856483"/>
              <a:chExt cx="1005404" cy="2689682"/>
            </a:xfrm>
          </p:grpSpPr>
          <p:sp>
            <p:nvSpPr>
              <p:cNvPr id="362" name="正方形/長方形 361"/>
              <p:cNvSpPr/>
              <p:nvPr/>
            </p:nvSpPr>
            <p:spPr>
              <a:xfrm>
                <a:off x="5894775" y="4207611"/>
                <a:ext cx="1005404" cy="338554"/>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a:latin typeface="+mn-ea"/>
                    <a:ea typeface="+mn-ea"/>
                  </a:rPr>
                  <a:t>クラスタ</a:t>
                </a:r>
                <a:endParaRPr kumimoji="1" lang="en-US" altLang="ja-JP" sz="1600" dirty="0">
                  <a:latin typeface="+mn-ea"/>
                  <a:ea typeface="+mn-ea"/>
                </a:endParaRPr>
              </a:p>
            </p:txBody>
          </p:sp>
          <p:sp>
            <p:nvSpPr>
              <p:cNvPr id="363" name="角丸四角形 362"/>
              <p:cNvSpPr/>
              <p:nvPr/>
            </p:nvSpPr>
            <p:spPr>
              <a:xfrm>
                <a:off x="5922937" y="3567635"/>
                <a:ext cx="868891" cy="523772"/>
              </a:xfrm>
              <a:prstGeom prst="round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ブロック</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D</a:t>
                </a:r>
              </a:p>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ブロック</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E</a:t>
                </a:r>
              </a:p>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ブロック</a:t>
                </a:r>
                <a:r>
                  <a:rPr lang="en-US" altLang="ja-JP" sz="1200" dirty="0">
                    <a:solidFill>
                      <a:schemeClr val="tx1"/>
                    </a:solidFill>
                    <a:latin typeface="ＭＳ Ｐゴシック" panose="020B0600070205080204" pitchFamily="50" charset="-128"/>
                    <a:ea typeface="ＭＳ Ｐゴシック" panose="020B0600070205080204" pitchFamily="50" charset="-128"/>
                  </a:rPr>
                  <a:t>F</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364" name="角丸四角形 363"/>
              <p:cNvSpPr/>
              <p:nvPr/>
            </p:nvSpPr>
            <p:spPr>
              <a:xfrm>
                <a:off x="5922937" y="1856483"/>
                <a:ext cx="865551" cy="386668"/>
              </a:xfrm>
              <a:prstGeom prst="round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ブロック</a:t>
                </a:r>
                <a:r>
                  <a:rPr kumimoji="1" lang="en-US" altLang="ja-JP" sz="1200" dirty="0" smtClean="0">
                    <a:solidFill>
                      <a:schemeClr val="tx1"/>
                    </a:solidFill>
                    <a:latin typeface="ＭＳ Ｐゴシック" panose="020B0600070205080204" pitchFamily="50" charset="-128"/>
                    <a:ea typeface="ＭＳ Ｐゴシック" panose="020B0600070205080204" pitchFamily="50" charset="-128"/>
                  </a:rPr>
                  <a:t>A</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ブロック</a:t>
                </a:r>
                <a:r>
                  <a:rPr kumimoji="1" lang="en-US" altLang="ja-JP" sz="1200" dirty="0" smtClean="0">
                    <a:solidFill>
                      <a:schemeClr val="tx1"/>
                    </a:solidFill>
                    <a:latin typeface="ＭＳ Ｐゴシック" panose="020B0600070205080204" pitchFamily="50" charset="-128"/>
                    <a:ea typeface="ＭＳ Ｐゴシック" panose="020B0600070205080204" pitchFamily="50" charset="-128"/>
                  </a:rPr>
                  <a:t>B</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365" name="角丸四角形 364"/>
              <p:cNvSpPr/>
              <p:nvPr/>
            </p:nvSpPr>
            <p:spPr>
              <a:xfrm>
                <a:off x="5931548" y="2337410"/>
                <a:ext cx="865551" cy="544882"/>
              </a:xfrm>
              <a:prstGeom prst="round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ブロック</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B</a:t>
                </a:r>
              </a:p>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ブロック</a:t>
                </a:r>
                <a:r>
                  <a:rPr lang="en-US" altLang="ja-JP" sz="1200" dirty="0">
                    <a:solidFill>
                      <a:schemeClr val="tx1"/>
                    </a:solidFill>
                    <a:latin typeface="ＭＳ Ｐゴシック" panose="020B0600070205080204" pitchFamily="50" charset="-128"/>
                    <a:ea typeface="ＭＳ Ｐゴシック" panose="020B0600070205080204" pitchFamily="50" charset="-128"/>
                  </a:rPr>
                  <a:t>C</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
                </a:r>
                <a:br>
                  <a:rPr lang="en-US" altLang="ja-JP" sz="1200" dirty="0" smtClean="0">
                    <a:solidFill>
                      <a:schemeClr val="tx1"/>
                    </a:solidFill>
                    <a:latin typeface="ＭＳ Ｐゴシック" panose="020B0600070205080204" pitchFamily="50" charset="-128"/>
                    <a:ea typeface="ＭＳ Ｐゴシック" panose="020B0600070205080204" pitchFamily="50" charset="-128"/>
                  </a:rPr>
                </a:b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ブロック</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E</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grpSp>
        <p:sp>
          <p:nvSpPr>
            <p:cNvPr id="361" name="テキスト ボックス 360"/>
            <p:cNvSpPr txBox="1"/>
            <p:nvPr/>
          </p:nvSpPr>
          <p:spPr>
            <a:xfrm>
              <a:off x="6429157" y="3478061"/>
              <a:ext cx="400110" cy="361637"/>
            </a:xfrm>
            <a:prstGeom prst="rect">
              <a:avLst/>
            </a:prstGeom>
            <a:noFill/>
          </p:spPr>
          <p:txBody>
            <a:bodyPr vert="eaVert" wrap="none" rtlCol="0">
              <a:spAutoFit/>
            </a:bodyPr>
            <a:lstStyle/>
            <a:p>
              <a:r>
                <a:rPr kumimoji="1" lang="ja-JP" altLang="en-US" sz="1400" dirty="0" smtClean="0"/>
                <a:t>・・・</a:t>
              </a:r>
              <a:endParaRPr kumimoji="1" lang="ja-JP" altLang="en-US" sz="1400" dirty="0"/>
            </a:p>
          </p:txBody>
        </p:sp>
      </p:grpSp>
      <p:cxnSp>
        <p:nvCxnSpPr>
          <p:cNvPr id="366" name="直線矢印コネクタ 365"/>
          <p:cNvCxnSpPr>
            <a:stCxn id="364" idx="3"/>
          </p:cNvCxnSpPr>
          <p:nvPr/>
        </p:nvCxnSpPr>
        <p:spPr>
          <a:xfrm>
            <a:off x="5918189" y="2384889"/>
            <a:ext cx="317081" cy="209542"/>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68" name="直線矢印コネクタ 367"/>
          <p:cNvCxnSpPr>
            <a:stCxn id="356" idx="3"/>
            <a:endCxn id="364" idx="1"/>
          </p:cNvCxnSpPr>
          <p:nvPr/>
        </p:nvCxnSpPr>
        <p:spPr>
          <a:xfrm flipV="1">
            <a:off x="4681823" y="2384889"/>
            <a:ext cx="370815" cy="5429"/>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0" name="直線矢印コネクタ 369"/>
          <p:cNvCxnSpPr>
            <a:stCxn id="365" idx="3"/>
          </p:cNvCxnSpPr>
          <p:nvPr/>
        </p:nvCxnSpPr>
        <p:spPr>
          <a:xfrm>
            <a:off x="5926800" y="2944923"/>
            <a:ext cx="318172"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378" name="グループ化 377"/>
          <p:cNvGrpSpPr/>
          <p:nvPr/>
        </p:nvGrpSpPr>
        <p:grpSpPr>
          <a:xfrm>
            <a:off x="156841" y="5812736"/>
            <a:ext cx="5424320" cy="821897"/>
            <a:chOff x="-528508" y="5524307"/>
            <a:chExt cx="5470316" cy="821897"/>
          </a:xfrm>
        </p:grpSpPr>
        <p:sp>
          <p:nvSpPr>
            <p:cNvPr id="379" name="テキスト ボックス 378"/>
            <p:cNvSpPr txBox="1"/>
            <p:nvPr/>
          </p:nvSpPr>
          <p:spPr>
            <a:xfrm>
              <a:off x="-506038" y="5545985"/>
              <a:ext cx="5447846" cy="800219"/>
            </a:xfrm>
            <a:prstGeom prst="rect">
              <a:avLst/>
            </a:prstGeom>
            <a:solidFill>
              <a:schemeClr val="bg1"/>
            </a:solidFill>
            <a:ln>
              <a:noFill/>
            </a:ln>
          </p:spPr>
          <p:txBody>
            <a:bodyPr wrap="square" rtlCol="0">
              <a:spAutoFit/>
            </a:bodyPr>
            <a:lstStyle/>
            <a:p>
              <a:pPr marL="177800" indent="-177800">
                <a:spcBef>
                  <a:spcPts val="600"/>
                </a:spcBef>
                <a:spcAft>
                  <a:spcPts val="600"/>
                </a:spcAft>
                <a:buFont typeface="Arial" panose="020B0604020202020204" pitchFamily="34" charset="0"/>
                <a:buChar char="•"/>
              </a:pPr>
              <a:r>
                <a:rPr lang="ja-JP" altLang="en-US" dirty="0">
                  <a:latin typeface="+mn-ea"/>
                  <a:ea typeface="+mn-ea"/>
                </a:rPr>
                <a:t>他のベクトル表現を採用，後のスライドで</a:t>
              </a:r>
              <a:r>
                <a:rPr lang="ja-JP" altLang="en-US" dirty="0" smtClean="0">
                  <a:latin typeface="+mn-ea"/>
                  <a:ea typeface="+mn-ea"/>
                </a:rPr>
                <a:t>説明</a:t>
              </a:r>
              <a:endParaRPr lang="en-US" altLang="ja-JP" dirty="0" smtClean="0">
                <a:latin typeface="+mn-ea"/>
                <a:ea typeface="+mn-ea"/>
              </a:endParaRPr>
            </a:p>
            <a:p>
              <a:pPr marL="177800" indent="-177800">
                <a:spcBef>
                  <a:spcPts val="600"/>
                </a:spcBef>
                <a:spcAft>
                  <a:spcPts val="600"/>
                </a:spcAft>
                <a:buFont typeface="Arial" panose="020B0604020202020204" pitchFamily="34" charset="0"/>
                <a:buChar char="•"/>
              </a:pPr>
              <a:r>
                <a:rPr lang="ja-JP" altLang="en-US" dirty="0" smtClean="0">
                  <a:latin typeface="+mn-ea"/>
                  <a:ea typeface="+mn-ea"/>
                </a:rPr>
                <a:t>クローンペアリストとコードブロック情報を保存</a:t>
              </a:r>
              <a:endParaRPr lang="ja-JP" altLang="en-US" dirty="0">
                <a:latin typeface="+mn-ea"/>
                <a:ea typeface="+mn-ea"/>
              </a:endParaRPr>
            </a:p>
          </p:txBody>
        </p:sp>
        <p:sp>
          <p:nvSpPr>
            <p:cNvPr id="380" name="角丸四角形 379"/>
            <p:cNvSpPr/>
            <p:nvPr/>
          </p:nvSpPr>
          <p:spPr>
            <a:xfrm>
              <a:off x="-528508" y="5524307"/>
              <a:ext cx="5470315" cy="77878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3" name="グループ化 422"/>
          <p:cNvGrpSpPr/>
          <p:nvPr/>
        </p:nvGrpSpPr>
        <p:grpSpPr>
          <a:xfrm>
            <a:off x="7343159" y="1873591"/>
            <a:ext cx="1643361" cy="3084795"/>
            <a:chOff x="7343159" y="1873591"/>
            <a:chExt cx="1643361" cy="3084795"/>
          </a:xfrm>
        </p:grpSpPr>
        <p:sp>
          <p:nvSpPr>
            <p:cNvPr id="375" name="テキスト ボックス 9"/>
            <p:cNvSpPr txBox="1"/>
            <p:nvPr/>
          </p:nvSpPr>
          <p:spPr>
            <a:xfrm>
              <a:off x="7343159" y="4465943"/>
              <a:ext cx="1643361" cy="492443"/>
            </a:xfrm>
            <a:prstGeom prst="rect">
              <a:avLst/>
            </a:prstGeom>
            <a:solidFill>
              <a:schemeClr val="bg1"/>
            </a:solidFill>
          </p:spPr>
          <p:txBody>
            <a:bodyPr wrap="square" lIns="0" tIns="0" rIns="0" bIns="0"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Segoe UI" panose="020B0502040204020203" pitchFamily="34" charset="0"/>
                  <a:ea typeface="メイリオ" panose="020B0604030504040204" pitchFamily="50" charset="-128"/>
                </a:rPr>
                <a:t>コードブロック</a:t>
              </a:r>
              <a:r>
                <a:rPr lang="en-US" altLang="ja-JP" sz="1600" dirty="0" smtClean="0">
                  <a:latin typeface="Segoe UI" panose="020B0502040204020203" pitchFamily="34" charset="0"/>
                  <a:ea typeface="メイリオ" panose="020B0604030504040204" pitchFamily="50" charset="-128"/>
                </a:rPr>
                <a:t/>
              </a:r>
              <a:br>
                <a:rPr lang="en-US" altLang="ja-JP" sz="1600" dirty="0" smtClean="0">
                  <a:latin typeface="Segoe UI" panose="020B0502040204020203" pitchFamily="34" charset="0"/>
                  <a:ea typeface="メイリオ" panose="020B0604030504040204" pitchFamily="50" charset="-128"/>
                </a:rPr>
              </a:br>
              <a:r>
                <a:rPr lang="ja-JP" altLang="en-US" sz="1600" dirty="0" smtClean="0">
                  <a:latin typeface="Segoe UI" panose="020B0502040204020203" pitchFamily="34" charset="0"/>
                  <a:ea typeface="メイリオ" panose="020B0604030504040204" pitchFamily="50" charset="-128"/>
                </a:rPr>
                <a:t>情報</a:t>
              </a:r>
              <a:endParaRPr kumimoji="1" lang="ja-JP" altLang="en-US" sz="1600" dirty="0">
                <a:latin typeface="Segoe UI" panose="020B0502040204020203" pitchFamily="34" charset="0"/>
                <a:ea typeface="メイリオ" panose="020B0604030504040204" pitchFamily="50" charset="-128"/>
              </a:endParaRPr>
            </a:p>
          </p:txBody>
        </p:sp>
        <p:grpSp>
          <p:nvGrpSpPr>
            <p:cNvPr id="399" name="グループ化 398"/>
            <p:cNvGrpSpPr/>
            <p:nvPr/>
          </p:nvGrpSpPr>
          <p:grpSpPr>
            <a:xfrm>
              <a:off x="7614399" y="1873591"/>
              <a:ext cx="1191426" cy="756354"/>
              <a:chOff x="7569711" y="2513687"/>
              <a:chExt cx="1191426" cy="756354"/>
            </a:xfrm>
          </p:grpSpPr>
          <p:sp>
            <p:nvSpPr>
              <p:cNvPr id="397" name="角丸四角形 396"/>
              <p:cNvSpPr/>
              <p:nvPr/>
            </p:nvSpPr>
            <p:spPr>
              <a:xfrm>
                <a:off x="7586663" y="2577490"/>
                <a:ext cx="1133644" cy="6768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391" name="テキスト ボックス 390"/>
                  <p:cNvSpPr txBox="1"/>
                  <p:nvPr/>
                </p:nvSpPr>
                <p:spPr>
                  <a:xfrm>
                    <a:off x="7682282" y="2607672"/>
                    <a:ext cx="938975" cy="2157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200" b="0" i="1" smtClean="0">
                              <a:latin typeface="Cambria Math" panose="02040503050406030204" pitchFamily="18" charset="0"/>
                            </a:rPr>
                            <m:t>{</m:t>
                          </m:r>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𝑎</m:t>
                              </m:r>
                            </m:e>
                            <m:sub>
                              <m:r>
                                <a:rPr kumimoji="1" lang="en-US" altLang="ja-JP" sz="1200" b="0" i="1" smtClean="0">
                                  <a:latin typeface="Cambria Math" panose="02040503050406030204" pitchFamily="18" charset="0"/>
                                </a:rPr>
                                <m:t>1</m:t>
                              </m:r>
                            </m:sub>
                          </m:sSub>
                          <m:r>
                            <a:rPr kumimoji="1" lang="en-US" altLang="ja-JP" sz="1200" b="0" i="0" smtClean="0">
                              <a:latin typeface="Cambria Math" panose="02040503050406030204" pitchFamily="18" charset="0"/>
                            </a:rPr>
                            <m:t>,</m:t>
                          </m:r>
                          <m:sSub>
                            <m:sSubPr>
                              <m:ctrlPr>
                                <a:rPr lang="en-US" altLang="ja-JP" sz="1200" i="1">
                                  <a:latin typeface="Cambria Math" panose="02040503050406030204" pitchFamily="18" charset="0"/>
                                </a:rPr>
                              </m:ctrlPr>
                            </m:sSubPr>
                            <m:e>
                              <m:r>
                                <a:rPr lang="en-US" altLang="ja-JP" sz="1200" b="0" i="1" smtClean="0">
                                  <a:latin typeface="Cambria Math" panose="02040503050406030204" pitchFamily="18" charset="0"/>
                                </a:rPr>
                                <m:t>𝑎</m:t>
                              </m:r>
                            </m:e>
                            <m:sub>
                              <m:r>
                                <a:rPr lang="en-US" altLang="ja-JP" sz="1200" b="0" i="1" smtClean="0">
                                  <a:latin typeface="Cambria Math" panose="02040503050406030204" pitchFamily="18" charset="0"/>
                                </a:rPr>
                                <m:t>2</m:t>
                              </m:r>
                            </m:sub>
                          </m:sSub>
                          <m:r>
                            <a:rPr lang="en-US" altLang="ja-JP" sz="1200" b="0" i="1" smtClean="0">
                              <a:latin typeface="Cambria Math" panose="02040503050406030204" pitchFamily="18" charset="0"/>
                            </a:rPr>
                            <m:t>,</m:t>
                          </m:r>
                          <m:sSub>
                            <m:sSubPr>
                              <m:ctrlPr>
                                <a:rPr lang="en-US" altLang="ja-JP" sz="1200" i="1" smtClean="0">
                                  <a:latin typeface="Cambria Math" panose="02040503050406030204" pitchFamily="18" charset="0"/>
                                </a:rPr>
                              </m:ctrlPr>
                            </m:sSubPr>
                            <m:e>
                              <m:r>
                                <a:rPr lang="en-US" altLang="ja-JP" sz="1200" b="0" i="1" smtClean="0">
                                  <a:latin typeface="Cambria Math" panose="02040503050406030204" pitchFamily="18" charset="0"/>
                                </a:rPr>
                                <m:t>𝑎</m:t>
                              </m:r>
                            </m:e>
                            <m:sub>
                              <m:r>
                                <a:rPr lang="en-US" altLang="ja-JP" sz="1200" b="0" i="1" smtClean="0">
                                  <a:latin typeface="Cambria Math" panose="02040503050406030204" pitchFamily="18" charset="0"/>
                                </a:rPr>
                                <m:t>3</m:t>
                              </m:r>
                            </m:sub>
                          </m:sSub>
                          <m:r>
                            <a:rPr lang="en-US" altLang="ja-JP" sz="1200" b="0" i="1" smtClean="0">
                              <a:latin typeface="Cambria Math" panose="02040503050406030204" pitchFamily="18" charset="0"/>
                            </a:rPr>
                            <m:t> , </m:t>
                          </m:r>
                          <m:r>
                            <a:rPr lang="ja-JP" altLang="en-US" sz="1200" i="1" smtClean="0">
                              <a:latin typeface="Cambria Math" panose="02040503050406030204" pitchFamily="18" charset="0"/>
                            </a:rPr>
                            <m:t>　</m:t>
                          </m:r>
                          <m:r>
                            <a:rPr lang="en-US" altLang="ja-JP" sz="1200" b="0" i="1" smtClean="0">
                              <a:latin typeface="Cambria Math" panose="02040503050406030204" pitchFamily="18" charset="0"/>
                            </a:rPr>
                            <m:t>}</m:t>
                          </m:r>
                        </m:oMath>
                      </m:oMathPara>
                    </a14:m>
                    <a:endParaRPr kumimoji="1" lang="ja-JP" altLang="en-US" sz="1400" dirty="0"/>
                  </a:p>
                </p:txBody>
              </p:sp>
            </mc:Choice>
            <mc:Fallback xmlns="">
              <p:sp>
                <p:nvSpPr>
                  <p:cNvPr id="391" name="テキスト ボックス 390"/>
                  <p:cNvSpPr txBox="1">
                    <a:spLocks noRot="1" noChangeAspect="1" noMove="1" noResize="1" noEditPoints="1" noAdjustHandles="1" noChangeArrowheads="1" noChangeShapeType="1" noTextEdit="1"/>
                  </p:cNvSpPr>
                  <p:nvPr/>
                </p:nvSpPr>
                <p:spPr>
                  <a:xfrm>
                    <a:off x="7682282" y="2607672"/>
                    <a:ext cx="938975" cy="215700"/>
                  </a:xfrm>
                  <a:prstGeom prst="rect">
                    <a:avLst/>
                  </a:prstGeom>
                  <a:blipFill>
                    <a:blip r:embed="rId6"/>
                    <a:stretch>
                      <a:fillRect l="-5844" r="-5195" b="-34286"/>
                    </a:stretch>
                  </a:blipFill>
                </p:spPr>
                <p:txBody>
                  <a:bodyPr/>
                  <a:lstStyle/>
                  <a:p>
                    <a:r>
                      <a:rPr lang="ja-JP" altLang="en-US">
                        <a:noFill/>
                      </a:rPr>
                      <a:t> </a:t>
                    </a:r>
                  </a:p>
                </p:txBody>
              </p:sp>
            </mc:Fallback>
          </mc:AlternateContent>
          <p:sp>
            <p:nvSpPr>
              <p:cNvPr id="392" name="テキスト ボックス 391"/>
              <p:cNvSpPr txBox="1"/>
              <p:nvPr/>
            </p:nvSpPr>
            <p:spPr>
              <a:xfrm>
                <a:off x="8328272" y="2658111"/>
                <a:ext cx="312906" cy="246221"/>
              </a:xfrm>
              <a:prstGeom prst="rect">
                <a:avLst/>
              </a:prstGeom>
              <a:noFill/>
            </p:spPr>
            <p:txBody>
              <a:bodyPr wrap="none" rtlCol="0">
                <a:spAutoFit/>
              </a:bodyPr>
              <a:lstStyle/>
              <a:p>
                <a:r>
                  <a:rPr kumimoji="1" lang="ja-JP" altLang="en-US" sz="1000" dirty="0" smtClean="0"/>
                  <a:t>・・</a:t>
                </a:r>
                <a:endParaRPr kumimoji="1" lang="ja-JP" altLang="en-US" sz="1000" dirty="0"/>
              </a:p>
            </p:txBody>
          </p:sp>
          <p:sp>
            <p:nvSpPr>
              <p:cNvPr id="393" name="正方形/長方形 392"/>
              <p:cNvSpPr/>
              <p:nvPr/>
            </p:nvSpPr>
            <p:spPr>
              <a:xfrm>
                <a:off x="7569711" y="3016125"/>
                <a:ext cx="1133645"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ja-JP" altLang="en-US" sz="1050" dirty="0" smtClean="0">
                    <a:latin typeface="+mn-ea"/>
                    <a:ea typeface="+mn-ea"/>
                  </a:rPr>
                  <a:t>位置：</a:t>
                </a:r>
                <a:r>
                  <a:rPr lang="en-US" altLang="ja-JP" sz="1050" dirty="0" smtClean="0">
                    <a:latin typeface="+mn-ea"/>
                    <a:ea typeface="+mn-ea"/>
                  </a:rPr>
                  <a:t>2~8</a:t>
                </a:r>
                <a:r>
                  <a:rPr lang="ja-JP" altLang="en-US" sz="1050" dirty="0" smtClean="0">
                    <a:latin typeface="+mn-ea"/>
                    <a:ea typeface="+mn-ea"/>
                  </a:rPr>
                  <a:t>行目</a:t>
                </a:r>
                <a:endParaRPr kumimoji="1" lang="en-US" altLang="ja-JP" sz="1050" dirty="0">
                  <a:latin typeface="+mn-ea"/>
                  <a:ea typeface="+mn-ea"/>
                </a:endParaRPr>
              </a:p>
            </p:txBody>
          </p:sp>
          <p:sp>
            <p:nvSpPr>
              <p:cNvPr id="394" name="正方形/長方形 393"/>
              <p:cNvSpPr/>
              <p:nvPr/>
            </p:nvSpPr>
            <p:spPr>
              <a:xfrm>
                <a:off x="7572991" y="2836647"/>
                <a:ext cx="1188146"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a:latin typeface="+mn-ea"/>
                    <a:ea typeface="+mn-ea"/>
                  </a:rPr>
                  <a:t>パス</a:t>
                </a:r>
                <a:r>
                  <a:rPr kumimoji="1" lang="ja-JP" altLang="en-US" sz="1050" dirty="0" smtClean="0">
                    <a:latin typeface="+mn-ea"/>
                    <a:ea typeface="+mn-ea"/>
                  </a:rPr>
                  <a:t>：</a:t>
                </a:r>
                <a:r>
                  <a:rPr lang="en-US" altLang="ja-JP" sz="1050" dirty="0" err="1" smtClean="0">
                    <a:latin typeface="+mn-ea"/>
                    <a:ea typeface="+mn-ea"/>
                  </a:rPr>
                  <a:t>hoge</a:t>
                </a:r>
                <a:r>
                  <a:rPr lang="en-US" altLang="ja-JP" sz="1050" dirty="0" smtClean="0">
                    <a:latin typeface="+mn-ea"/>
                    <a:ea typeface="+mn-ea"/>
                  </a:rPr>
                  <a:t>\</a:t>
                </a:r>
                <a:r>
                  <a:rPr lang="en-US" altLang="ja-JP" sz="1050" dirty="0" err="1" smtClean="0">
                    <a:latin typeface="+mn-ea"/>
                    <a:ea typeface="+mn-ea"/>
                  </a:rPr>
                  <a:t>a.c</a:t>
                </a:r>
                <a:endParaRPr kumimoji="1" lang="en-US" altLang="ja-JP" sz="1050" dirty="0">
                  <a:latin typeface="+mn-ea"/>
                  <a:ea typeface="+mn-ea"/>
                </a:endParaRPr>
              </a:p>
            </p:txBody>
          </p:sp>
          <p:sp>
            <p:nvSpPr>
              <p:cNvPr id="390" name="正方形/長方形 389"/>
              <p:cNvSpPr/>
              <p:nvPr/>
            </p:nvSpPr>
            <p:spPr>
              <a:xfrm>
                <a:off x="7834303" y="2513687"/>
                <a:ext cx="629981" cy="161583"/>
              </a:xfrm>
              <a:prstGeom prst="rect">
                <a:avLst/>
              </a:prstGeom>
              <a:solidFill>
                <a:schemeClr val="bg1"/>
              </a:solidFill>
            </p:spPr>
            <p:txBody>
              <a:bodyPr wrap="none" lIns="0" tIns="0" rIns="0" bIns="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smtClean="0">
                    <a:latin typeface="+mn-ea"/>
                    <a:ea typeface="+mn-ea"/>
                  </a:rPr>
                  <a:t>ブロック</a:t>
                </a:r>
                <a:r>
                  <a:rPr lang="en-US" altLang="ja-JP" sz="1050" dirty="0" smtClean="0">
                    <a:latin typeface="+mn-ea"/>
                    <a:ea typeface="+mn-ea"/>
                  </a:rPr>
                  <a:t>A</a:t>
                </a:r>
                <a:endParaRPr kumimoji="1" lang="en-US" altLang="ja-JP" sz="1050" dirty="0">
                  <a:latin typeface="+mn-ea"/>
                  <a:ea typeface="+mn-ea"/>
                </a:endParaRPr>
              </a:p>
            </p:txBody>
          </p:sp>
        </p:grpSp>
        <p:grpSp>
          <p:nvGrpSpPr>
            <p:cNvPr id="400" name="グループ化 399"/>
            <p:cNvGrpSpPr/>
            <p:nvPr/>
          </p:nvGrpSpPr>
          <p:grpSpPr>
            <a:xfrm>
              <a:off x="7614399" y="2687188"/>
              <a:ext cx="1193029" cy="756354"/>
              <a:chOff x="7569711" y="2513687"/>
              <a:chExt cx="1193029" cy="756354"/>
            </a:xfrm>
          </p:grpSpPr>
          <p:sp>
            <p:nvSpPr>
              <p:cNvPr id="401" name="角丸四角形 400"/>
              <p:cNvSpPr/>
              <p:nvPr/>
            </p:nvSpPr>
            <p:spPr>
              <a:xfrm>
                <a:off x="7586663" y="2577490"/>
                <a:ext cx="1133644" cy="6768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02" name="テキスト ボックス 401"/>
                  <p:cNvSpPr txBox="1"/>
                  <p:nvPr/>
                </p:nvSpPr>
                <p:spPr>
                  <a:xfrm>
                    <a:off x="7682282" y="2607672"/>
                    <a:ext cx="919547" cy="2157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200" b="0" i="1" smtClean="0">
                              <a:latin typeface="Cambria Math" panose="02040503050406030204" pitchFamily="18" charset="0"/>
                            </a:rPr>
                            <m:t>{</m:t>
                          </m:r>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𝑏</m:t>
                              </m:r>
                            </m:e>
                            <m:sub>
                              <m:r>
                                <a:rPr kumimoji="1" lang="en-US" altLang="ja-JP" sz="1200" b="0" i="1" smtClean="0">
                                  <a:latin typeface="Cambria Math" panose="02040503050406030204" pitchFamily="18" charset="0"/>
                                </a:rPr>
                                <m:t>1</m:t>
                              </m:r>
                            </m:sub>
                          </m:sSub>
                          <m:r>
                            <a:rPr kumimoji="1" lang="en-US" altLang="ja-JP" sz="1200" b="0" i="0" smtClean="0">
                              <a:latin typeface="Cambria Math" panose="02040503050406030204" pitchFamily="18" charset="0"/>
                            </a:rPr>
                            <m:t>,</m:t>
                          </m:r>
                          <m:sSub>
                            <m:sSubPr>
                              <m:ctrlPr>
                                <a:rPr lang="en-US" altLang="ja-JP" sz="1200" i="1">
                                  <a:latin typeface="Cambria Math" panose="02040503050406030204" pitchFamily="18" charset="0"/>
                                </a:rPr>
                              </m:ctrlPr>
                            </m:sSubPr>
                            <m:e>
                              <m:r>
                                <a:rPr lang="en-US" altLang="ja-JP" sz="1200" b="0" i="1" smtClean="0">
                                  <a:latin typeface="Cambria Math" panose="02040503050406030204" pitchFamily="18" charset="0"/>
                                </a:rPr>
                                <m:t>𝑏</m:t>
                              </m:r>
                            </m:e>
                            <m:sub>
                              <m:r>
                                <a:rPr lang="en-US" altLang="ja-JP" sz="1200" b="0" i="1" smtClean="0">
                                  <a:latin typeface="Cambria Math" panose="02040503050406030204" pitchFamily="18" charset="0"/>
                                </a:rPr>
                                <m:t>2</m:t>
                              </m:r>
                            </m:sub>
                          </m:sSub>
                          <m:r>
                            <a:rPr lang="en-US" altLang="ja-JP" sz="1200" b="0" i="1" smtClean="0">
                              <a:latin typeface="Cambria Math" panose="02040503050406030204" pitchFamily="18" charset="0"/>
                            </a:rPr>
                            <m:t>,</m:t>
                          </m:r>
                          <m:sSub>
                            <m:sSubPr>
                              <m:ctrlPr>
                                <a:rPr lang="en-US" altLang="ja-JP" sz="1200" i="1" smtClean="0">
                                  <a:latin typeface="Cambria Math" panose="02040503050406030204" pitchFamily="18" charset="0"/>
                                </a:rPr>
                              </m:ctrlPr>
                            </m:sSubPr>
                            <m:e>
                              <m:r>
                                <a:rPr lang="en-US" altLang="ja-JP" sz="1200" b="0" i="1" smtClean="0">
                                  <a:latin typeface="Cambria Math" panose="02040503050406030204" pitchFamily="18" charset="0"/>
                                </a:rPr>
                                <m:t>𝑏</m:t>
                              </m:r>
                            </m:e>
                            <m:sub>
                              <m:r>
                                <a:rPr lang="en-US" altLang="ja-JP" sz="1200" b="0" i="1" smtClean="0">
                                  <a:latin typeface="Cambria Math" panose="02040503050406030204" pitchFamily="18" charset="0"/>
                                </a:rPr>
                                <m:t>3</m:t>
                              </m:r>
                            </m:sub>
                          </m:sSub>
                          <m:r>
                            <a:rPr lang="en-US" altLang="ja-JP" sz="1200" b="0" i="1" smtClean="0">
                              <a:latin typeface="Cambria Math" panose="02040503050406030204" pitchFamily="18" charset="0"/>
                            </a:rPr>
                            <m:t> , </m:t>
                          </m:r>
                          <m:r>
                            <a:rPr lang="ja-JP" altLang="en-US" sz="1200" i="1" smtClean="0">
                              <a:latin typeface="Cambria Math" panose="02040503050406030204" pitchFamily="18" charset="0"/>
                            </a:rPr>
                            <m:t>　</m:t>
                          </m:r>
                          <m:r>
                            <a:rPr lang="en-US" altLang="ja-JP" sz="1200" b="0" i="1" smtClean="0">
                              <a:latin typeface="Cambria Math" panose="02040503050406030204" pitchFamily="18" charset="0"/>
                            </a:rPr>
                            <m:t>}</m:t>
                          </m:r>
                        </m:oMath>
                      </m:oMathPara>
                    </a14:m>
                    <a:endParaRPr kumimoji="1" lang="ja-JP" altLang="en-US" sz="1400" dirty="0"/>
                  </a:p>
                </p:txBody>
              </p:sp>
            </mc:Choice>
            <mc:Fallback xmlns="">
              <p:sp>
                <p:nvSpPr>
                  <p:cNvPr id="402" name="テキスト ボックス 401"/>
                  <p:cNvSpPr txBox="1">
                    <a:spLocks noRot="1" noChangeAspect="1" noMove="1" noResize="1" noEditPoints="1" noAdjustHandles="1" noChangeArrowheads="1" noChangeShapeType="1" noTextEdit="1"/>
                  </p:cNvSpPr>
                  <p:nvPr/>
                </p:nvSpPr>
                <p:spPr>
                  <a:xfrm>
                    <a:off x="7682282" y="2607672"/>
                    <a:ext cx="919547" cy="215700"/>
                  </a:xfrm>
                  <a:prstGeom prst="rect">
                    <a:avLst/>
                  </a:prstGeom>
                  <a:blipFill>
                    <a:blip r:embed="rId7"/>
                    <a:stretch>
                      <a:fillRect l="-6000" r="-6000" b="-33333"/>
                    </a:stretch>
                  </a:blipFill>
                </p:spPr>
                <p:txBody>
                  <a:bodyPr/>
                  <a:lstStyle/>
                  <a:p>
                    <a:r>
                      <a:rPr lang="ja-JP" altLang="en-US">
                        <a:noFill/>
                      </a:rPr>
                      <a:t> </a:t>
                    </a:r>
                  </a:p>
                </p:txBody>
              </p:sp>
            </mc:Fallback>
          </mc:AlternateContent>
          <p:sp>
            <p:nvSpPr>
              <p:cNvPr id="403" name="テキスト ボックス 402"/>
              <p:cNvSpPr txBox="1"/>
              <p:nvPr/>
            </p:nvSpPr>
            <p:spPr>
              <a:xfrm>
                <a:off x="8328272" y="2658111"/>
                <a:ext cx="312906" cy="246221"/>
              </a:xfrm>
              <a:prstGeom prst="rect">
                <a:avLst/>
              </a:prstGeom>
              <a:noFill/>
            </p:spPr>
            <p:txBody>
              <a:bodyPr wrap="none" rtlCol="0">
                <a:spAutoFit/>
              </a:bodyPr>
              <a:lstStyle/>
              <a:p>
                <a:r>
                  <a:rPr kumimoji="1" lang="ja-JP" altLang="en-US" sz="1000" dirty="0" smtClean="0"/>
                  <a:t>・・</a:t>
                </a:r>
                <a:endParaRPr kumimoji="1" lang="ja-JP" altLang="en-US" sz="1000" dirty="0"/>
              </a:p>
            </p:txBody>
          </p:sp>
          <p:sp>
            <p:nvSpPr>
              <p:cNvPr id="404" name="正方形/長方形 403"/>
              <p:cNvSpPr/>
              <p:nvPr/>
            </p:nvSpPr>
            <p:spPr>
              <a:xfrm>
                <a:off x="7569711" y="3016125"/>
                <a:ext cx="1133645"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ja-JP" altLang="en-US" sz="1050" dirty="0" smtClean="0">
                    <a:latin typeface="+mn-ea"/>
                    <a:ea typeface="+mn-ea"/>
                  </a:rPr>
                  <a:t>位置：</a:t>
                </a:r>
                <a:r>
                  <a:rPr lang="en-US" altLang="ja-JP" sz="1050" dirty="0" smtClean="0">
                    <a:latin typeface="+mn-ea"/>
                    <a:ea typeface="+mn-ea"/>
                  </a:rPr>
                  <a:t>3~9</a:t>
                </a:r>
                <a:r>
                  <a:rPr lang="ja-JP" altLang="en-US" sz="1050" dirty="0" smtClean="0">
                    <a:latin typeface="+mn-ea"/>
                    <a:ea typeface="+mn-ea"/>
                  </a:rPr>
                  <a:t>行目</a:t>
                </a:r>
                <a:endParaRPr kumimoji="1" lang="en-US" altLang="ja-JP" sz="1050" dirty="0">
                  <a:latin typeface="+mn-ea"/>
                  <a:ea typeface="+mn-ea"/>
                </a:endParaRPr>
              </a:p>
            </p:txBody>
          </p:sp>
          <p:sp>
            <p:nvSpPr>
              <p:cNvPr id="405" name="正方形/長方形 404"/>
              <p:cNvSpPr/>
              <p:nvPr/>
            </p:nvSpPr>
            <p:spPr>
              <a:xfrm>
                <a:off x="7571388" y="2836647"/>
                <a:ext cx="1191352"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a:latin typeface="+mn-ea"/>
                    <a:ea typeface="+mn-ea"/>
                  </a:rPr>
                  <a:t>パス</a:t>
                </a:r>
                <a:r>
                  <a:rPr kumimoji="1" lang="ja-JP" altLang="en-US" sz="1050" dirty="0" smtClean="0">
                    <a:latin typeface="+mn-ea"/>
                    <a:ea typeface="+mn-ea"/>
                  </a:rPr>
                  <a:t>：</a:t>
                </a:r>
                <a:r>
                  <a:rPr lang="en-US" altLang="ja-JP" sz="1050" dirty="0" err="1" smtClean="0">
                    <a:latin typeface="+mn-ea"/>
                    <a:ea typeface="+mn-ea"/>
                  </a:rPr>
                  <a:t>hoge</a:t>
                </a:r>
                <a:r>
                  <a:rPr lang="en-US" altLang="ja-JP" sz="1050" dirty="0" smtClean="0">
                    <a:latin typeface="+mn-ea"/>
                    <a:ea typeface="+mn-ea"/>
                  </a:rPr>
                  <a:t>\</a:t>
                </a:r>
                <a:r>
                  <a:rPr lang="en-US" altLang="ja-JP" sz="1050" dirty="0" err="1">
                    <a:latin typeface="+mn-ea"/>
                    <a:ea typeface="+mn-ea"/>
                  </a:rPr>
                  <a:t>b</a:t>
                </a:r>
                <a:r>
                  <a:rPr lang="en-US" altLang="ja-JP" sz="1050" dirty="0" err="1" smtClean="0">
                    <a:latin typeface="+mn-ea"/>
                    <a:ea typeface="+mn-ea"/>
                  </a:rPr>
                  <a:t>.c</a:t>
                </a:r>
                <a:endParaRPr kumimoji="1" lang="en-US" altLang="ja-JP" sz="1050" dirty="0">
                  <a:latin typeface="+mn-ea"/>
                  <a:ea typeface="+mn-ea"/>
                </a:endParaRPr>
              </a:p>
            </p:txBody>
          </p:sp>
          <p:sp>
            <p:nvSpPr>
              <p:cNvPr id="406" name="正方形/長方形 405"/>
              <p:cNvSpPr/>
              <p:nvPr/>
            </p:nvSpPr>
            <p:spPr>
              <a:xfrm>
                <a:off x="7834303" y="2513687"/>
                <a:ext cx="629981" cy="161583"/>
              </a:xfrm>
              <a:prstGeom prst="rect">
                <a:avLst/>
              </a:prstGeom>
              <a:solidFill>
                <a:schemeClr val="bg1"/>
              </a:solidFill>
            </p:spPr>
            <p:txBody>
              <a:bodyPr wrap="none" lIns="0" tIns="0" rIns="0" bIns="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smtClean="0">
                    <a:latin typeface="+mn-ea"/>
                    <a:ea typeface="+mn-ea"/>
                  </a:rPr>
                  <a:t>ブロック</a:t>
                </a:r>
                <a:r>
                  <a:rPr lang="en-US" altLang="ja-JP" sz="1050" dirty="0" smtClean="0">
                    <a:latin typeface="+mn-ea"/>
                    <a:ea typeface="+mn-ea"/>
                  </a:rPr>
                  <a:t>B</a:t>
                </a:r>
                <a:endParaRPr kumimoji="1" lang="en-US" altLang="ja-JP" sz="1050" dirty="0">
                  <a:latin typeface="+mn-ea"/>
                  <a:ea typeface="+mn-ea"/>
                </a:endParaRPr>
              </a:p>
            </p:txBody>
          </p:sp>
        </p:grpSp>
        <p:grpSp>
          <p:nvGrpSpPr>
            <p:cNvPr id="407" name="グループ化 406"/>
            <p:cNvGrpSpPr/>
            <p:nvPr/>
          </p:nvGrpSpPr>
          <p:grpSpPr>
            <a:xfrm>
              <a:off x="7614399" y="3698729"/>
              <a:ext cx="1174595" cy="756354"/>
              <a:chOff x="7569711" y="2513687"/>
              <a:chExt cx="1174595" cy="756354"/>
            </a:xfrm>
          </p:grpSpPr>
          <p:sp>
            <p:nvSpPr>
              <p:cNvPr id="408" name="角丸四角形 407"/>
              <p:cNvSpPr/>
              <p:nvPr/>
            </p:nvSpPr>
            <p:spPr>
              <a:xfrm>
                <a:off x="7586663" y="2577490"/>
                <a:ext cx="1133644" cy="6768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09" name="テキスト ボックス 408"/>
                  <p:cNvSpPr txBox="1"/>
                  <p:nvPr/>
                </p:nvSpPr>
                <p:spPr>
                  <a:xfrm>
                    <a:off x="7682282" y="2607672"/>
                    <a:ext cx="866839" cy="2157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200" b="0" i="1" smtClean="0">
                              <a:latin typeface="Cambria Math" panose="02040503050406030204" pitchFamily="18" charset="0"/>
                            </a:rPr>
                            <m:t>{</m:t>
                          </m:r>
                          <m:sSub>
                            <m:sSubPr>
                              <m:ctrlPr>
                                <a:rPr lang="en-US" altLang="ja-JP" sz="1200" i="1">
                                  <a:latin typeface="Cambria Math" panose="02040503050406030204" pitchFamily="18" charset="0"/>
                                </a:rPr>
                              </m:ctrlPr>
                            </m:sSubPr>
                            <m:e>
                              <m:r>
                                <a:rPr lang="en-US" altLang="ja-JP" sz="1200" i="1">
                                  <a:latin typeface="Cambria Math" panose="02040503050406030204" pitchFamily="18" charset="0"/>
                                </a:rPr>
                                <m:t>𝑓</m:t>
                              </m:r>
                            </m:e>
                            <m:sub>
                              <m:r>
                                <a:rPr lang="en-US" altLang="ja-JP" sz="1200" b="0" i="1" smtClean="0">
                                  <a:latin typeface="Cambria Math" panose="02040503050406030204" pitchFamily="18" charset="0"/>
                                </a:rPr>
                                <m:t>1</m:t>
                              </m:r>
                            </m:sub>
                          </m:sSub>
                          <m:r>
                            <a:rPr kumimoji="1" lang="en-US" altLang="ja-JP" sz="1200" b="0" i="0" smtClean="0">
                              <a:latin typeface="Cambria Math" panose="02040503050406030204" pitchFamily="18" charset="0"/>
                            </a:rPr>
                            <m:t>,</m:t>
                          </m:r>
                          <m:sSub>
                            <m:sSubPr>
                              <m:ctrlPr>
                                <a:rPr lang="en-US" altLang="ja-JP" sz="1200" i="1">
                                  <a:latin typeface="Cambria Math" panose="02040503050406030204" pitchFamily="18" charset="0"/>
                                </a:rPr>
                              </m:ctrlPr>
                            </m:sSubPr>
                            <m:e>
                              <m:r>
                                <a:rPr lang="en-US" altLang="ja-JP" sz="1200" b="0" i="1" smtClean="0">
                                  <a:latin typeface="Cambria Math" panose="02040503050406030204" pitchFamily="18" charset="0"/>
                                </a:rPr>
                                <m:t>𝑓</m:t>
                              </m:r>
                            </m:e>
                            <m:sub>
                              <m:r>
                                <a:rPr lang="en-US" altLang="ja-JP" sz="1200" b="0" i="1" smtClean="0">
                                  <a:latin typeface="Cambria Math" panose="02040503050406030204" pitchFamily="18" charset="0"/>
                                </a:rPr>
                                <m:t>2</m:t>
                              </m:r>
                            </m:sub>
                          </m:sSub>
                          <m:r>
                            <a:rPr lang="en-US" altLang="ja-JP" sz="1200" b="0" i="1" smtClean="0">
                              <a:latin typeface="Cambria Math" panose="02040503050406030204" pitchFamily="18" charset="0"/>
                            </a:rPr>
                            <m:t>,</m:t>
                          </m:r>
                          <m:sSub>
                            <m:sSubPr>
                              <m:ctrlPr>
                                <a:rPr lang="en-US" altLang="ja-JP" sz="1200" i="1" smtClean="0">
                                  <a:latin typeface="Cambria Math" panose="02040503050406030204" pitchFamily="18" charset="0"/>
                                </a:rPr>
                              </m:ctrlPr>
                            </m:sSubPr>
                            <m:e>
                              <m:r>
                                <a:rPr lang="en-US" altLang="ja-JP" sz="1200" b="0" i="1" smtClean="0">
                                  <a:latin typeface="Cambria Math" panose="02040503050406030204" pitchFamily="18" charset="0"/>
                                </a:rPr>
                                <m:t>𝑓</m:t>
                              </m:r>
                            </m:e>
                            <m:sub>
                              <m:r>
                                <a:rPr lang="en-US" altLang="ja-JP" sz="1200" b="0" i="1" smtClean="0">
                                  <a:latin typeface="Cambria Math" panose="02040503050406030204" pitchFamily="18" charset="0"/>
                                </a:rPr>
                                <m:t>3</m:t>
                              </m:r>
                            </m:sub>
                          </m:sSub>
                          <m:r>
                            <a:rPr lang="en-US" altLang="ja-JP" sz="1200" b="0" i="1" smtClean="0">
                              <a:latin typeface="Cambria Math" panose="02040503050406030204" pitchFamily="18" charset="0"/>
                            </a:rPr>
                            <m:t> , </m:t>
                          </m:r>
                          <m:r>
                            <a:rPr lang="ja-JP" altLang="en-US" sz="1200" i="1" smtClean="0">
                              <a:latin typeface="Cambria Math" panose="02040503050406030204" pitchFamily="18" charset="0"/>
                            </a:rPr>
                            <m:t>　</m:t>
                          </m:r>
                          <m:r>
                            <a:rPr lang="en-US" altLang="ja-JP" sz="1200" b="0" i="1" smtClean="0">
                              <a:latin typeface="Cambria Math" panose="02040503050406030204" pitchFamily="18" charset="0"/>
                            </a:rPr>
                            <m:t>}</m:t>
                          </m:r>
                        </m:oMath>
                      </m:oMathPara>
                    </a14:m>
                    <a:endParaRPr kumimoji="1" lang="ja-JP" altLang="en-US" sz="1400" dirty="0"/>
                  </a:p>
                </p:txBody>
              </p:sp>
            </mc:Choice>
            <mc:Fallback xmlns="">
              <p:sp>
                <p:nvSpPr>
                  <p:cNvPr id="409" name="テキスト ボックス 408"/>
                  <p:cNvSpPr txBox="1">
                    <a:spLocks noRot="1" noChangeAspect="1" noMove="1" noResize="1" noEditPoints="1" noAdjustHandles="1" noChangeArrowheads="1" noChangeShapeType="1" noTextEdit="1"/>
                  </p:cNvSpPr>
                  <p:nvPr/>
                </p:nvSpPr>
                <p:spPr>
                  <a:xfrm>
                    <a:off x="7682282" y="2607672"/>
                    <a:ext cx="866839" cy="215700"/>
                  </a:xfrm>
                  <a:prstGeom prst="rect">
                    <a:avLst/>
                  </a:prstGeom>
                  <a:blipFill>
                    <a:blip r:embed="rId8"/>
                    <a:stretch>
                      <a:fillRect l="-6338" r="-6338" b="-33333"/>
                    </a:stretch>
                  </a:blipFill>
                </p:spPr>
                <p:txBody>
                  <a:bodyPr/>
                  <a:lstStyle/>
                  <a:p>
                    <a:r>
                      <a:rPr lang="ja-JP" altLang="en-US">
                        <a:noFill/>
                      </a:rPr>
                      <a:t> </a:t>
                    </a:r>
                  </a:p>
                </p:txBody>
              </p:sp>
            </mc:Fallback>
          </mc:AlternateContent>
          <p:sp>
            <p:nvSpPr>
              <p:cNvPr id="410" name="テキスト ボックス 409"/>
              <p:cNvSpPr txBox="1"/>
              <p:nvPr/>
            </p:nvSpPr>
            <p:spPr>
              <a:xfrm>
                <a:off x="8218742" y="2670420"/>
                <a:ext cx="374033" cy="246221"/>
              </a:xfrm>
              <a:prstGeom prst="rect">
                <a:avLst/>
              </a:prstGeom>
              <a:noFill/>
            </p:spPr>
            <p:txBody>
              <a:bodyPr wrap="square" rtlCol="0">
                <a:spAutoFit/>
              </a:bodyPr>
              <a:lstStyle/>
              <a:p>
                <a:r>
                  <a:rPr kumimoji="1" lang="ja-JP" altLang="en-US" sz="1000" dirty="0" smtClean="0"/>
                  <a:t>・・</a:t>
                </a:r>
                <a:endParaRPr kumimoji="1" lang="ja-JP" altLang="en-US" sz="1000" dirty="0"/>
              </a:p>
            </p:txBody>
          </p:sp>
          <p:sp>
            <p:nvSpPr>
              <p:cNvPr id="411" name="正方形/長方形 410"/>
              <p:cNvSpPr/>
              <p:nvPr/>
            </p:nvSpPr>
            <p:spPr>
              <a:xfrm>
                <a:off x="7569711" y="3016125"/>
                <a:ext cx="1133645"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ja-JP" altLang="en-US" sz="1050" dirty="0" smtClean="0">
                    <a:latin typeface="+mn-ea"/>
                    <a:ea typeface="+mn-ea"/>
                  </a:rPr>
                  <a:t>位置：</a:t>
                </a:r>
                <a:r>
                  <a:rPr lang="en-US" altLang="ja-JP" sz="1050" dirty="0">
                    <a:latin typeface="+mn-ea"/>
                    <a:ea typeface="+mn-ea"/>
                  </a:rPr>
                  <a:t>2</a:t>
                </a:r>
                <a:r>
                  <a:rPr lang="en-US" altLang="ja-JP" sz="1050" dirty="0" smtClean="0">
                    <a:latin typeface="+mn-ea"/>
                    <a:ea typeface="+mn-ea"/>
                  </a:rPr>
                  <a:t>~9</a:t>
                </a:r>
                <a:r>
                  <a:rPr lang="ja-JP" altLang="en-US" sz="1050" dirty="0" smtClean="0">
                    <a:latin typeface="+mn-ea"/>
                    <a:ea typeface="+mn-ea"/>
                  </a:rPr>
                  <a:t>行目</a:t>
                </a:r>
                <a:endParaRPr kumimoji="1" lang="en-US" altLang="ja-JP" sz="1050" dirty="0">
                  <a:latin typeface="+mn-ea"/>
                  <a:ea typeface="+mn-ea"/>
                </a:endParaRPr>
              </a:p>
            </p:txBody>
          </p:sp>
          <p:sp>
            <p:nvSpPr>
              <p:cNvPr id="412" name="正方形/長方形 411"/>
              <p:cNvSpPr/>
              <p:nvPr/>
            </p:nvSpPr>
            <p:spPr>
              <a:xfrm>
                <a:off x="7589823" y="2836647"/>
                <a:ext cx="1154483" cy="253916"/>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a:latin typeface="+mn-ea"/>
                    <a:ea typeface="+mn-ea"/>
                  </a:rPr>
                  <a:t>パス</a:t>
                </a:r>
                <a:r>
                  <a:rPr kumimoji="1" lang="ja-JP" altLang="en-US" sz="1050" dirty="0" smtClean="0">
                    <a:latin typeface="+mn-ea"/>
                    <a:ea typeface="+mn-ea"/>
                  </a:rPr>
                  <a:t>：</a:t>
                </a:r>
                <a:r>
                  <a:rPr lang="en-US" altLang="ja-JP" sz="1050" dirty="0" err="1" smtClean="0">
                    <a:latin typeface="+mn-ea"/>
                    <a:ea typeface="+mn-ea"/>
                  </a:rPr>
                  <a:t>hoge</a:t>
                </a:r>
                <a:r>
                  <a:rPr lang="en-US" altLang="ja-JP" sz="1050" dirty="0" smtClean="0">
                    <a:latin typeface="+mn-ea"/>
                    <a:ea typeface="+mn-ea"/>
                  </a:rPr>
                  <a:t>\</a:t>
                </a:r>
                <a:r>
                  <a:rPr lang="en-US" altLang="ja-JP" sz="1050" dirty="0" err="1">
                    <a:latin typeface="+mn-ea"/>
                    <a:ea typeface="+mn-ea"/>
                  </a:rPr>
                  <a:t>f</a:t>
                </a:r>
                <a:r>
                  <a:rPr lang="en-US" altLang="ja-JP" sz="1050" dirty="0" err="1" smtClean="0">
                    <a:latin typeface="+mn-ea"/>
                    <a:ea typeface="+mn-ea"/>
                  </a:rPr>
                  <a:t>.c</a:t>
                </a:r>
                <a:endParaRPr kumimoji="1" lang="en-US" altLang="ja-JP" sz="1050" dirty="0">
                  <a:latin typeface="+mn-ea"/>
                  <a:ea typeface="+mn-ea"/>
                </a:endParaRPr>
              </a:p>
            </p:txBody>
          </p:sp>
          <p:sp>
            <p:nvSpPr>
              <p:cNvPr id="413" name="正方形/長方形 412"/>
              <p:cNvSpPr/>
              <p:nvPr/>
            </p:nvSpPr>
            <p:spPr>
              <a:xfrm>
                <a:off x="7841517" y="2513687"/>
                <a:ext cx="615553" cy="161583"/>
              </a:xfrm>
              <a:prstGeom prst="rect">
                <a:avLst/>
              </a:prstGeom>
              <a:solidFill>
                <a:schemeClr val="bg1"/>
              </a:solidFill>
            </p:spPr>
            <p:txBody>
              <a:bodyPr wrap="none" lIns="0" tIns="0" rIns="0" bIns="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050" dirty="0" smtClean="0">
                    <a:latin typeface="+mn-ea"/>
                    <a:ea typeface="+mn-ea"/>
                  </a:rPr>
                  <a:t>ブロック</a:t>
                </a:r>
                <a:r>
                  <a:rPr lang="en-US" altLang="ja-JP" sz="1050" dirty="0" smtClean="0">
                    <a:latin typeface="+mn-ea"/>
                    <a:ea typeface="+mn-ea"/>
                  </a:rPr>
                  <a:t>F</a:t>
                </a:r>
                <a:endParaRPr kumimoji="1" lang="en-US" altLang="ja-JP" sz="1050" dirty="0">
                  <a:latin typeface="+mn-ea"/>
                  <a:ea typeface="+mn-ea"/>
                </a:endParaRPr>
              </a:p>
            </p:txBody>
          </p:sp>
        </p:grpSp>
        <p:sp>
          <p:nvSpPr>
            <p:cNvPr id="418" name="テキスト ボックス 417"/>
            <p:cNvSpPr txBox="1"/>
            <p:nvPr/>
          </p:nvSpPr>
          <p:spPr>
            <a:xfrm>
              <a:off x="8010250" y="3404086"/>
              <a:ext cx="400110" cy="361637"/>
            </a:xfrm>
            <a:prstGeom prst="rect">
              <a:avLst/>
            </a:prstGeom>
            <a:noFill/>
          </p:spPr>
          <p:txBody>
            <a:bodyPr vert="eaVert" wrap="none" rtlCol="0">
              <a:spAutoFit/>
            </a:bodyPr>
            <a:lstStyle/>
            <a:p>
              <a:r>
                <a:rPr kumimoji="1" lang="ja-JP" altLang="en-US" sz="1400" dirty="0" smtClean="0"/>
                <a:t>・・・</a:t>
              </a:r>
              <a:endParaRPr kumimoji="1" lang="ja-JP" altLang="en-US" sz="1400" dirty="0"/>
            </a:p>
          </p:txBody>
        </p:sp>
      </p:grpSp>
      <p:sp>
        <p:nvSpPr>
          <p:cNvPr id="420" name="テキスト ボックス 419"/>
          <p:cNvSpPr txBox="1"/>
          <p:nvPr/>
        </p:nvSpPr>
        <p:spPr>
          <a:xfrm>
            <a:off x="7219845" y="3183003"/>
            <a:ext cx="415498" cy="369332"/>
          </a:xfrm>
          <a:prstGeom prst="rect">
            <a:avLst/>
          </a:prstGeom>
          <a:noFill/>
        </p:spPr>
        <p:txBody>
          <a:bodyPr wrap="none" rtlCol="0">
            <a:spAutoFit/>
          </a:bodyPr>
          <a:lstStyle/>
          <a:p>
            <a:r>
              <a:rPr kumimoji="1" lang="ja-JP" altLang="en-US" dirty="0" smtClean="0">
                <a:latin typeface="+mn-ea"/>
                <a:ea typeface="+mn-ea"/>
              </a:rPr>
              <a:t>＆</a:t>
            </a:r>
            <a:endParaRPr kumimoji="1" lang="ja-JP" altLang="en-US" dirty="0">
              <a:latin typeface="+mn-ea"/>
              <a:ea typeface="+mn-ea"/>
            </a:endParaRPr>
          </a:p>
        </p:txBody>
      </p:sp>
      <p:sp>
        <p:nvSpPr>
          <p:cNvPr id="98" name="テキスト ボックス 9"/>
          <p:cNvSpPr txBox="1"/>
          <p:nvPr/>
        </p:nvSpPr>
        <p:spPr>
          <a:xfrm>
            <a:off x="6707439" y="4922269"/>
            <a:ext cx="595035" cy="338554"/>
          </a:xfrm>
          <a:prstGeom prst="rect">
            <a:avLst/>
          </a:prstGeom>
          <a:noFill/>
        </p:spPr>
        <p:txBody>
          <a:bodyPr wrap="non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a:latin typeface="Segoe UI" panose="020B0502040204020203" pitchFamily="34" charset="0"/>
                <a:ea typeface="メイリオ" panose="020B0604030504040204" pitchFamily="50" charset="-128"/>
              </a:rPr>
              <a:t>保存</a:t>
            </a:r>
            <a:endParaRPr kumimoji="1" lang="ja-JP" altLang="en-US" sz="1600" dirty="0">
              <a:latin typeface="Segoe UI" panose="020B0502040204020203" pitchFamily="34" charset="0"/>
              <a:ea typeface="メイリオ" panose="020B0604030504040204" pitchFamily="50" charset="-128"/>
            </a:endParaRPr>
          </a:p>
        </p:txBody>
      </p:sp>
      <p:sp>
        <p:nvSpPr>
          <p:cNvPr id="99" name="テキスト ボックス 9"/>
          <p:cNvSpPr txBox="1"/>
          <p:nvPr/>
        </p:nvSpPr>
        <p:spPr>
          <a:xfrm>
            <a:off x="7777925" y="5246977"/>
            <a:ext cx="595035" cy="338554"/>
          </a:xfrm>
          <a:prstGeom prst="rect">
            <a:avLst/>
          </a:prstGeom>
          <a:noFill/>
        </p:spPr>
        <p:txBody>
          <a:bodyPr wrap="non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a:latin typeface="Segoe UI" panose="020B0502040204020203" pitchFamily="34" charset="0"/>
                <a:ea typeface="メイリオ" panose="020B0604030504040204" pitchFamily="50" charset="-128"/>
              </a:rPr>
              <a:t>保存</a:t>
            </a:r>
            <a:endParaRPr kumimoji="1" lang="ja-JP" altLang="en-US" sz="1600" dirty="0">
              <a:latin typeface="Segoe UI" panose="020B0502040204020203" pitchFamily="34" charset="0"/>
              <a:ea typeface="メイリオ" panose="020B0604030504040204" pitchFamily="50" charset="-128"/>
            </a:endParaRPr>
          </a:p>
        </p:txBody>
      </p:sp>
      <p:cxnSp>
        <p:nvCxnSpPr>
          <p:cNvPr id="192" name="直線矢印コネクタ 191"/>
          <p:cNvCxnSpPr/>
          <p:nvPr/>
        </p:nvCxnSpPr>
        <p:spPr>
          <a:xfrm flipV="1">
            <a:off x="4681823" y="2982105"/>
            <a:ext cx="370815" cy="5429"/>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3" name="直線矢印コネクタ 192"/>
          <p:cNvCxnSpPr/>
          <p:nvPr/>
        </p:nvCxnSpPr>
        <p:spPr>
          <a:xfrm flipV="1">
            <a:off x="4681823" y="4188999"/>
            <a:ext cx="370815" cy="5429"/>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94" name="グループ化 193"/>
          <p:cNvGrpSpPr/>
          <p:nvPr/>
        </p:nvGrpSpPr>
        <p:grpSpPr>
          <a:xfrm>
            <a:off x="1640655" y="1525176"/>
            <a:ext cx="4878469" cy="317897"/>
            <a:chOff x="1044775" y="1668129"/>
            <a:chExt cx="4878469" cy="317897"/>
          </a:xfrm>
        </p:grpSpPr>
        <p:sp>
          <p:nvSpPr>
            <p:cNvPr id="195" name="角丸四角形 194"/>
            <p:cNvSpPr/>
            <p:nvPr/>
          </p:nvSpPr>
          <p:spPr bwMode="auto">
            <a:xfrm>
              <a:off x="1044775" y="1668129"/>
              <a:ext cx="841874" cy="317897"/>
            </a:xfrm>
            <a:prstGeom prst="roundRect">
              <a:avLst/>
            </a:prstGeom>
            <a:noFill/>
            <a:ln w="12700">
              <a:solidFill>
                <a:schemeClr val="bg1">
                  <a:lumMod val="50000"/>
                </a:schemeClr>
              </a:solidFill>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en-US" altLang="ja-JP" sz="1400" dirty="0">
                  <a:solidFill>
                    <a:schemeClr val="tx1">
                      <a:lumMod val="90000"/>
                      <a:lumOff val="10000"/>
                    </a:schemeClr>
                  </a:solidFill>
                  <a:latin typeface="Segoe UI" panose="020B0502040204020203" pitchFamily="34" charset="0"/>
                  <a:ea typeface="メイリオ" panose="020B0604030504040204" pitchFamily="50" charset="-128"/>
                </a:rPr>
                <a:t>STEP1</a:t>
              </a:r>
              <a:endPar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endParaRPr>
            </a:p>
          </p:txBody>
        </p:sp>
        <p:sp>
          <p:nvSpPr>
            <p:cNvPr id="196" name="角丸四角形 195"/>
            <p:cNvSpPr/>
            <p:nvPr/>
          </p:nvSpPr>
          <p:spPr bwMode="auto">
            <a:xfrm>
              <a:off x="2471321" y="1668129"/>
              <a:ext cx="841874" cy="317897"/>
            </a:xfrm>
            <a:prstGeom prst="roundRect">
              <a:avLst/>
            </a:prstGeom>
            <a:noFill/>
            <a:ln w="12700">
              <a:solidFill>
                <a:srgbClr val="FF0000"/>
              </a:solidFill>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en-US" altLang="ja-JP" sz="1400" dirty="0" smtClean="0">
                  <a:solidFill>
                    <a:srgbClr val="FF0000"/>
                  </a:solidFill>
                  <a:latin typeface="Segoe UI" panose="020B0502040204020203" pitchFamily="34" charset="0"/>
                  <a:ea typeface="メイリオ" panose="020B0604030504040204" pitchFamily="50" charset="-128"/>
                </a:rPr>
                <a:t>STEP2</a:t>
              </a:r>
              <a:endParaRPr kumimoji="0" lang="ja-JP" altLang="en-US" sz="1400" dirty="0">
                <a:solidFill>
                  <a:srgbClr val="FF0000"/>
                </a:solidFill>
                <a:latin typeface="Segoe UI" panose="020B0502040204020203" pitchFamily="34" charset="0"/>
                <a:ea typeface="メイリオ" panose="020B0604030504040204" pitchFamily="50" charset="-128"/>
              </a:endParaRPr>
            </a:p>
          </p:txBody>
        </p:sp>
        <p:sp>
          <p:nvSpPr>
            <p:cNvPr id="197" name="角丸四角形 196"/>
            <p:cNvSpPr/>
            <p:nvPr/>
          </p:nvSpPr>
          <p:spPr bwMode="auto">
            <a:xfrm>
              <a:off x="3840626" y="1668129"/>
              <a:ext cx="841874" cy="317897"/>
            </a:xfrm>
            <a:prstGeom prst="roundRect">
              <a:avLst/>
            </a:prstGeom>
            <a:noFill/>
            <a:ln w="12700">
              <a:solidFill>
                <a:schemeClr val="bg1">
                  <a:lumMod val="50000"/>
                </a:schemeClr>
              </a:solidFill>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en-US" altLang="ja-JP" sz="1400" dirty="0" smtClean="0">
                  <a:solidFill>
                    <a:schemeClr val="tx1">
                      <a:lumMod val="90000"/>
                      <a:lumOff val="10000"/>
                    </a:schemeClr>
                  </a:solidFill>
                  <a:latin typeface="Segoe UI" panose="020B0502040204020203" pitchFamily="34" charset="0"/>
                  <a:ea typeface="メイリオ" panose="020B0604030504040204" pitchFamily="50" charset="-128"/>
                </a:rPr>
                <a:t>STEP3</a:t>
              </a:r>
              <a:endPar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endParaRPr>
            </a:p>
          </p:txBody>
        </p:sp>
        <p:sp>
          <p:nvSpPr>
            <p:cNvPr id="198" name="角丸四角形 197"/>
            <p:cNvSpPr/>
            <p:nvPr/>
          </p:nvSpPr>
          <p:spPr bwMode="auto">
            <a:xfrm>
              <a:off x="5081370" y="1668129"/>
              <a:ext cx="841874" cy="317897"/>
            </a:xfrm>
            <a:prstGeom prst="roundRect">
              <a:avLst/>
            </a:prstGeom>
            <a:noFill/>
            <a:ln w="12700">
              <a:solidFill>
                <a:schemeClr val="bg1">
                  <a:lumMod val="50000"/>
                </a:schemeClr>
              </a:solidFill>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en-US" altLang="ja-JP" sz="1400" dirty="0" smtClean="0">
                  <a:solidFill>
                    <a:schemeClr val="tx1">
                      <a:lumMod val="90000"/>
                      <a:lumOff val="10000"/>
                    </a:schemeClr>
                  </a:solidFill>
                  <a:latin typeface="Segoe UI" panose="020B0502040204020203" pitchFamily="34" charset="0"/>
                  <a:ea typeface="メイリオ" panose="020B0604030504040204" pitchFamily="50" charset="-128"/>
                </a:rPr>
                <a:t>STEP4</a:t>
              </a:r>
              <a:endParaRPr kumimoji="0" lang="ja-JP" altLang="en-US" sz="1400" dirty="0">
                <a:solidFill>
                  <a:schemeClr val="tx1">
                    <a:lumMod val="90000"/>
                    <a:lumOff val="10000"/>
                  </a:schemeClr>
                </a:solidFill>
                <a:latin typeface="Segoe UI" panose="020B0502040204020203" pitchFamily="34" charset="0"/>
                <a:ea typeface="メイリオ" panose="020B0604030504040204" pitchFamily="50" charset="-128"/>
              </a:endParaRPr>
            </a:p>
          </p:txBody>
        </p:sp>
      </p:grpSp>
      <p:grpSp>
        <p:nvGrpSpPr>
          <p:cNvPr id="199" name="グループ化 198"/>
          <p:cNvGrpSpPr/>
          <p:nvPr/>
        </p:nvGrpSpPr>
        <p:grpSpPr>
          <a:xfrm>
            <a:off x="343276" y="5321341"/>
            <a:ext cx="3361407" cy="338554"/>
            <a:chOff x="6594800" y="5767551"/>
            <a:chExt cx="3901894" cy="338554"/>
          </a:xfrm>
        </p:grpSpPr>
        <p:cxnSp>
          <p:nvCxnSpPr>
            <p:cNvPr id="200" name="直線矢印コネクタ 199"/>
            <p:cNvCxnSpPr/>
            <p:nvPr/>
          </p:nvCxnSpPr>
          <p:spPr>
            <a:xfrm>
              <a:off x="6594800" y="5917694"/>
              <a:ext cx="635070" cy="0"/>
            </a:xfrm>
            <a:prstGeom prst="straightConnector1">
              <a:avLst/>
            </a:prstGeom>
            <a:ln w="25400">
              <a:solidFill>
                <a:srgbClr val="FF0000"/>
              </a:solidFill>
              <a:tailEnd type="none" w="lg" len="lg"/>
            </a:ln>
          </p:spPr>
          <p:style>
            <a:lnRef idx="1">
              <a:schemeClr val="accent1"/>
            </a:lnRef>
            <a:fillRef idx="0">
              <a:schemeClr val="accent1"/>
            </a:fillRef>
            <a:effectRef idx="0">
              <a:schemeClr val="accent1"/>
            </a:effectRef>
            <a:fontRef idx="minor">
              <a:schemeClr val="tx1"/>
            </a:fontRef>
          </p:style>
        </p:cxnSp>
        <p:sp>
          <p:nvSpPr>
            <p:cNvPr id="201" name="正方形/長方形 200"/>
            <p:cNvSpPr/>
            <p:nvPr/>
          </p:nvSpPr>
          <p:spPr>
            <a:xfrm>
              <a:off x="6698415" y="5767551"/>
              <a:ext cx="3798279" cy="338554"/>
            </a:xfrm>
            <a:prstGeom prst="rect">
              <a:avLst/>
            </a:prstGeom>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smtClean="0">
                  <a:latin typeface="+mn-ea"/>
                  <a:ea typeface="+mn-ea"/>
                </a:rPr>
                <a:t>：</a:t>
              </a:r>
              <a:r>
                <a:rPr lang="en-US" altLang="ja-JP" sz="1600" dirty="0" err="1" smtClean="0">
                  <a:latin typeface="+mn-ea"/>
                  <a:ea typeface="+mn-ea"/>
                </a:rPr>
                <a:t>CCVolti</a:t>
              </a:r>
              <a:r>
                <a:rPr lang="ja-JP" altLang="en-US" sz="1600" dirty="0" smtClean="0">
                  <a:latin typeface="+mn-ea"/>
                  <a:ea typeface="+mn-ea"/>
                </a:rPr>
                <a:t>からの変更箇所</a:t>
              </a:r>
              <a:endParaRPr kumimoji="1" lang="en-US" altLang="ja-JP" sz="1600" dirty="0">
                <a:latin typeface="+mn-ea"/>
                <a:ea typeface="+mn-ea"/>
              </a:endParaRPr>
            </a:p>
          </p:txBody>
        </p:sp>
      </p:grpSp>
    </p:spTree>
    <p:extLst>
      <p:ext uri="{BB962C8B-B14F-4D97-AF65-F5344CB8AC3E}">
        <p14:creationId xmlns:p14="http://schemas.microsoft.com/office/powerpoint/2010/main" val="2365965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el-CoolMetal-white">
  <a:themeElements>
    <a:clrScheme name="ウェーブ改">
      <a:dk1>
        <a:srgbClr val="0C0C0C"/>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ユーザー定義 3">
      <a:majorFont>
        <a:latin typeface="Segoe UI Semilight"/>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0</TotalTime>
  <Words>5607</Words>
  <Application>Microsoft Office PowerPoint</Application>
  <PresentationFormat>画面に合わせる (4:3)</PresentationFormat>
  <Paragraphs>794</Paragraphs>
  <Slides>30</Slides>
  <Notes>26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30</vt:i4>
      </vt:variant>
    </vt:vector>
  </HeadingPairs>
  <TitlesOfParts>
    <vt:vector size="41" baseType="lpstr">
      <vt:lpstr>ＭＳ Ｐゴシック</vt:lpstr>
      <vt:lpstr>MS UI Gothic</vt:lpstr>
      <vt:lpstr>メイリオ</vt:lpstr>
      <vt:lpstr>Arial</vt:lpstr>
      <vt:lpstr>Calibri</vt:lpstr>
      <vt:lpstr>Cambria Math</vt:lpstr>
      <vt:lpstr>Segoe UI</vt:lpstr>
      <vt:lpstr>Segoe UI Light</vt:lpstr>
      <vt:lpstr>Segoe UI Semilight</vt:lpstr>
      <vt:lpstr>Times New Roman</vt:lpstr>
      <vt:lpstr>Sel-CoolMetal-white</vt:lpstr>
      <vt:lpstr>ベクトル表現とLSHアルゴリズムを用いた インクリメンタルコードクローン検出法</vt:lpstr>
      <vt:lpstr>コードクローン</vt:lpstr>
      <vt:lpstr>コードクローン検出ツールの 応用と要望</vt:lpstr>
      <vt:lpstr>コードクローン検出ツールCCVolti[1]</vt:lpstr>
      <vt:lpstr>TF-IDF  (Term Frequency - Inverse Document Frequency)</vt:lpstr>
      <vt:lpstr>問題</vt:lpstr>
      <vt:lpstr>研究概要</vt:lpstr>
      <vt:lpstr>インクリメンタルコードクローン 検出の概要</vt:lpstr>
      <vt:lpstr>本手法の流れ (1/2) 1バージョン目の検出</vt:lpstr>
      <vt:lpstr>本手法の流れ (2/2) 2バージョン目以降の検出</vt:lpstr>
      <vt:lpstr>本手法で採用するベクトル表現 BoW (Bag of Words)</vt:lpstr>
      <vt:lpstr>LSH(Localy-Sensitive Hashing)[3] を用いたクラスタリング</vt:lpstr>
      <vt:lpstr>評価実験</vt:lpstr>
      <vt:lpstr>検出結果 (1/2) 適合率とクローンペア数</vt:lpstr>
      <vt:lpstr>検出結果 (2/2) クローンペアの関係（1000コミット目）</vt:lpstr>
      <vt:lpstr>検出時間</vt:lpstr>
      <vt:lpstr>まとめと今後の課題</vt:lpstr>
      <vt:lpstr>PowerPoint プレゼンテーション</vt:lpstr>
      <vt:lpstr>PowerPoint プレゼンテーション</vt:lpstr>
      <vt:lpstr>クローンペアの関係（1000コミット目） 適合率</vt:lpstr>
      <vt:lpstr>TF-IDFとBoWで検出する クローンペアの関係</vt:lpstr>
      <vt:lpstr>評価実験対象プロジェクトの規模</vt:lpstr>
      <vt:lpstr>TF-IDFよりBoWの再現率が高い理由</vt:lpstr>
      <vt:lpstr>検出時間</vt:lpstr>
      <vt:lpstr>PostgreSQLの検出結果（1/2）</vt:lpstr>
      <vt:lpstr>検出結果の非一貫性の軽減</vt:lpstr>
      <vt:lpstr>局所性鋭敏型ハッシュ(LSH) グリット分割によるハッシュ値</vt:lpstr>
      <vt:lpstr>ベクトル表現による再現率の違い</vt:lpstr>
      <vt:lpstr>コードクローン変更履歴可視化システム CCEvovis[1] </vt:lpstr>
      <vt:lpstr>対象距離尺度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2017-12-01T04:09:43Z</dcterms:created>
  <dcterms:modified xsi:type="dcterms:W3CDTF">2020-03-13T12:26:01Z</dcterms:modified>
</cp:coreProperties>
</file>